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7" r:id="rId4"/>
    <p:sldId id="259" r:id="rId5"/>
    <p:sldId id="258" r:id="rId6"/>
    <p:sldId id="264" r:id="rId7"/>
    <p:sldId id="260" r:id="rId8"/>
    <p:sldId id="262" r:id="rId9"/>
    <p:sldId id="261" r:id="rId10"/>
    <p:sldId id="272" r:id="rId11"/>
    <p:sldId id="266"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0099CC"/>
    <a:srgbClr val="006699"/>
    <a:srgbClr val="840D3C"/>
    <a:srgbClr val="F986C2"/>
    <a:srgbClr val="1CB0A4"/>
    <a:srgbClr val="FF7C80"/>
    <a:srgbClr val="C4CA2A"/>
    <a:srgbClr val="C3CB26"/>
    <a:srgbClr val="C10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8" autoAdjust="0"/>
    <p:restoredTop sz="92418" autoAdjust="0"/>
  </p:normalViewPr>
  <p:slideViewPr>
    <p:cSldViewPr snapToGrid="0">
      <p:cViewPr varScale="1">
        <p:scale>
          <a:sx n="81" d="100"/>
          <a:sy n="81" d="100"/>
        </p:scale>
        <p:origin x="1723" y="5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B0F11-EA30-414D-9F14-A17D7441AA06}" type="datetimeFigureOut">
              <a:rPr lang="de-DE" smtClean="0"/>
              <a:t>12.11.2018</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FCF18-6117-4FA7-B46C-3F100FF64277}" type="slidenum">
              <a:rPr lang="de-DE" smtClean="0"/>
              <a:t>‹#›</a:t>
            </a:fld>
            <a:endParaRPr lang="de-DE"/>
          </a:p>
        </p:txBody>
      </p:sp>
    </p:spTree>
    <p:extLst>
      <p:ext uri="{BB962C8B-B14F-4D97-AF65-F5344CB8AC3E}">
        <p14:creationId xmlns:p14="http://schemas.microsoft.com/office/powerpoint/2010/main" val="208639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smtClean="0"/>
              <a:t>Küstenlinie, Sonnenstunden</a:t>
            </a:r>
          </a:p>
          <a:p>
            <a:r>
              <a:rPr lang="de-DE" i="1" dirty="0" smtClean="0"/>
              <a:t>Glücklichsten Leute</a:t>
            </a:r>
          </a:p>
          <a:p>
            <a:r>
              <a:rPr lang="de-DE" i="1" dirty="0" smtClean="0"/>
              <a:t>Links</a:t>
            </a:r>
          </a:p>
          <a:p>
            <a:endParaRPr lang="de-DE" altLang="de-DE" i="1" dirty="0" smtClean="0"/>
          </a:p>
          <a:p>
            <a:r>
              <a:rPr lang="de-DE" altLang="de-DE" i="1" dirty="0" smtClean="0"/>
              <a:t>SH</a:t>
            </a:r>
          </a:p>
          <a:p>
            <a:r>
              <a:rPr lang="de-DE" altLang="de-DE" sz="1400" i="1" dirty="0" smtClean="0"/>
              <a:t>at </a:t>
            </a:r>
            <a:r>
              <a:rPr lang="de-DE" altLang="de-DE" sz="1400" i="1" dirty="0" err="1" smtClean="0"/>
              <a:t>the</a:t>
            </a:r>
            <a:r>
              <a:rPr lang="de-DE" altLang="de-DE" sz="1400" i="1" dirty="0" smtClean="0"/>
              <a:t> top </a:t>
            </a:r>
            <a:r>
              <a:rPr lang="de-DE" altLang="de-DE" sz="1400" i="1" dirty="0" err="1" smtClean="0"/>
              <a:t>of</a:t>
            </a:r>
            <a:r>
              <a:rPr lang="de-DE" altLang="de-DE" sz="1400" i="1" dirty="0" smtClean="0"/>
              <a:t> Germany </a:t>
            </a:r>
            <a:r>
              <a:rPr lang="de-DE" altLang="de-DE" sz="1400" i="1" dirty="0" smtClean="0">
                <a:sym typeface="Wingdings" panose="05000000000000000000" pitchFamily="2" charset="2"/>
              </a:rPr>
              <a:t></a:t>
            </a:r>
            <a:r>
              <a:rPr lang="de-DE" altLang="de-DE" sz="1400" i="1" dirty="0" smtClean="0"/>
              <a:t/>
            </a:r>
            <a:br>
              <a:rPr lang="de-DE" altLang="de-DE" sz="1400" i="1" dirty="0" smtClean="0"/>
            </a:br>
            <a:r>
              <a:rPr lang="de-DE" altLang="de-DE" i="1" dirty="0" smtClean="0"/>
              <a:t>- 652 </a:t>
            </a:r>
            <a:r>
              <a:rPr lang="de-DE" altLang="de-DE" i="1" dirty="0" err="1" smtClean="0"/>
              <a:t>hours</a:t>
            </a:r>
            <a:r>
              <a:rPr lang="de-DE" altLang="de-DE" i="1" dirty="0" smtClean="0"/>
              <a:t> </a:t>
            </a:r>
            <a:r>
              <a:rPr lang="de-DE" altLang="de-DE" i="1" dirty="0" err="1" smtClean="0"/>
              <a:t>of</a:t>
            </a:r>
            <a:r>
              <a:rPr lang="de-DE" altLang="de-DE" i="1" dirty="0" smtClean="0"/>
              <a:t> </a:t>
            </a:r>
            <a:r>
              <a:rPr lang="de-DE" altLang="de-DE" i="1" dirty="0" err="1" smtClean="0"/>
              <a:t>sunshine</a:t>
            </a:r>
            <a:r>
              <a:rPr lang="de-DE" altLang="de-DE" i="1" dirty="0" smtClean="0"/>
              <a:t> (</a:t>
            </a:r>
            <a:r>
              <a:rPr lang="de-DE" altLang="de-DE" i="1" dirty="0" err="1" smtClean="0"/>
              <a:t>summer</a:t>
            </a:r>
            <a:r>
              <a:rPr lang="de-DE" altLang="de-DE" i="1" dirty="0" smtClean="0"/>
              <a:t> 2015)</a:t>
            </a:r>
            <a:br>
              <a:rPr lang="de-DE" altLang="de-DE" i="1" dirty="0" smtClean="0"/>
            </a:br>
            <a:r>
              <a:rPr lang="de-DE" altLang="de-DE" i="1" dirty="0" smtClean="0"/>
              <a:t>- The </a:t>
            </a:r>
            <a:r>
              <a:rPr lang="de-DE" altLang="de-DE" i="1" dirty="0" err="1" smtClean="0"/>
              <a:t>happiest</a:t>
            </a:r>
            <a:r>
              <a:rPr lang="de-DE" altLang="de-DE" i="1" dirty="0" smtClean="0"/>
              <a:t> </a:t>
            </a:r>
            <a:r>
              <a:rPr lang="de-DE" altLang="de-DE" i="1" dirty="0" err="1" smtClean="0"/>
              <a:t>people</a:t>
            </a:r>
            <a:r>
              <a:rPr lang="de-DE" altLang="de-DE" i="1" dirty="0" smtClean="0"/>
              <a:t> in Germany</a:t>
            </a:r>
          </a:p>
          <a:p>
            <a:endParaRPr lang="de-DE" altLang="de-DE" i="1" dirty="0" smtClean="0"/>
          </a:p>
          <a:p>
            <a:r>
              <a:rPr lang="de-DE" altLang="de-DE" i="1" dirty="0" smtClean="0"/>
              <a:t>MV</a:t>
            </a:r>
          </a:p>
          <a:p>
            <a:r>
              <a:rPr lang="de-DE" altLang="de-DE" i="1" dirty="0" smtClean="0"/>
              <a:t>The </a:t>
            </a:r>
            <a:r>
              <a:rPr lang="de-DE" altLang="de-DE" i="1" dirty="0" err="1" smtClean="0"/>
              <a:t>unique</a:t>
            </a:r>
            <a:r>
              <a:rPr lang="de-DE" altLang="de-DE" i="1" dirty="0" smtClean="0"/>
              <a:t> </a:t>
            </a:r>
            <a:r>
              <a:rPr lang="en-US" altLang="de-DE" i="1" dirty="0" smtClean="0"/>
              <a:t>mixture of nature, culture and urban flair </a:t>
            </a:r>
            <a:r>
              <a:rPr lang="de-DE" altLang="de-DE" sz="1600" i="1" dirty="0" smtClean="0"/>
              <a:t/>
            </a:r>
            <a:br>
              <a:rPr lang="de-DE" altLang="de-DE" sz="1600" i="1" dirty="0" smtClean="0"/>
            </a:br>
            <a:r>
              <a:rPr lang="de-DE" altLang="de-DE" i="1" dirty="0" smtClean="0"/>
              <a:t>- The </a:t>
            </a:r>
            <a:r>
              <a:rPr lang="de-DE" altLang="de-DE" i="1" dirty="0" err="1" smtClean="0"/>
              <a:t>longest</a:t>
            </a:r>
            <a:r>
              <a:rPr lang="de-DE" altLang="de-DE" i="1" dirty="0" smtClean="0"/>
              <a:t> </a:t>
            </a:r>
            <a:r>
              <a:rPr lang="de-DE" altLang="de-DE" i="1" dirty="0" err="1" smtClean="0"/>
              <a:t>coast</a:t>
            </a:r>
            <a:r>
              <a:rPr lang="de-DE" altLang="de-DE" i="1" dirty="0" smtClean="0"/>
              <a:t> </a:t>
            </a:r>
            <a:r>
              <a:rPr lang="de-DE" altLang="de-DE" i="1" dirty="0" err="1" smtClean="0"/>
              <a:t>line</a:t>
            </a:r>
            <a:r>
              <a:rPr lang="de-DE" altLang="de-DE" i="1" dirty="0" smtClean="0"/>
              <a:t> </a:t>
            </a:r>
            <a:r>
              <a:rPr lang="de-DE" altLang="de-DE" i="1" dirty="0" err="1" smtClean="0"/>
              <a:t>of</a:t>
            </a:r>
            <a:r>
              <a:rPr lang="de-DE" altLang="de-DE" i="1" dirty="0" smtClean="0"/>
              <a:t> Germany (2,000 km)</a:t>
            </a:r>
            <a:br>
              <a:rPr lang="de-DE" altLang="de-DE" i="1" dirty="0" smtClean="0"/>
            </a:br>
            <a:r>
              <a:rPr lang="de-DE" altLang="de-DE" i="1" dirty="0" smtClean="0"/>
              <a:t>- More </a:t>
            </a:r>
            <a:r>
              <a:rPr lang="de-DE" altLang="de-DE" i="1" dirty="0" err="1" smtClean="0"/>
              <a:t>than</a:t>
            </a:r>
            <a:r>
              <a:rPr lang="de-DE" altLang="de-DE" i="1" dirty="0" smtClean="0"/>
              <a:t> 2,000 </a:t>
            </a:r>
            <a:r>
              <a:rPr lang="de-DE" altLang="de-DE" i="1" dirty="0" err="1" smtClean="0"/>
              <a:t>lakes</a:t>
            </a:r>
            <a:endParaRPr lang="de-DE" i="1" dirty="0" smtClean="0"/>
          </a:p>
          <a:p>
            <a:endParaRPr lang="de-DE" dirty="0"/>
          </a:p>
        </p:txBody>
      </p:sp>
      <p:sp>
        <p:nvSpPr>
          <p:cNvPr id="4" name="Foliennummernplatzhalter 3"/>
          <p:cNvSpPr>
            <a:spLocks noGrp="1"/>
          </p:cNvSpPr>
          <p:nvPr>
            <p:ph type="sldNum" sz="quarter" idx="10"/>
          </p:nvPr>
        </p:nvSpPr>
        <p:spPr/>
        <p:txBody>
          <a:bodyPr/>
          <a:lstStyle/>
          <a:p>
            <a:fld id="{7E5FCF18-6117-4FA7-B46C-3F100FF64277}" type="slidenum">
              <a:rPr lang="de-DE" smtClean="0"/>
              <a:t>3</a:t>
            </a:fld>
            <a:endParaRPr lang="de-DE"/>
          </a:p>
        </p:txBody>
      </p:sp>
    </p:spTree>
    <p:extLst>
      <p:ext uri="{BB962C8B-B14F-4D97-AF65-F5344CB8AC3E}">
        <p14:creationId xmlns:p14="http://schemas.microsoft.com/office/powerpoint/2010/main" val="9601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1" indent="-342900">
              <a:lnSpc>
                <a:spcPct val="150000"/>
              </a:lnSpc>
              <a:spcBef>
                <a:spcPct val="0"/>
              </a:spcBef>
              <a:spcAft>
                <a:spcPts val="400"/>
              </a:spcAft>
              <a:buClr>
                <a:srgbClr val="E2001A"/>
              </a:buClr>
              <a:buSzPct val="80000"/>
              <a:buFont typeface="Arial" pitchFamily="34" charset="0"/>
              <a:buChar char="▬"/>
            </a:pPr>
            <a:r>
              <a:rPr lang="es-ES" altLang="de-DE" sz="2200" dirty="0" smtClean="0"/>
              <a:t>Shifts are the rule, also at weekends</a:t>
            </a:r>
            <a:endParaRPr lang="es-ES" altLang="de-DE" sz="1100" dirty="0" smtClean="0"/>
          </a:p>
          <a:p>
            <a:pPr marL="342900" lvl="1" indent="-342900">
              <a:lnSpc>
                <a:spcPct val="150000"/>
              </a:lnSpc>
              <a:spcBef>
                <a:spcPct val="0"/>
              </a:spcBef>
              <a:spcAft>
                <a:spcPts val="400"/>
              </a:spcAft>
              <a:buClr>
                <a:srgbClr val="E2001A"/>
              </a:buClr>
              <a:buSzPct val="80000"/>
              <a:buFont typeface="Arial" pitchFamily="34" charset="0"/>
              <a:buChar char="▬"/>
            </a:pPr>
            <a:r>
              <a:rPr lang="es-ES" altLang="de-DE" sz="2200" dirty="0" smtClean="0"/>
              <a:t>40-46 working hours / week</a:t>
            </a:r>
            <a:endParaRPr lang="es-ES" altLang="de-DE" sz="1100" dirty="0" smtClean="0"/>
          </a:p>
          <a:p>
            <a:pPr marL="342900" lvl="1" indent="-342900">
              <a:lnSpc>
                <a:spcPct val="150000"/>
              </a:lnSpc>
              <a:spcBef>
                <a:spcPct val="0"/>
              </a:spcBef>
              <a:spcAft>
                <a:spcPts val="400"/>
              </a:spcAft>
              <a:buClr>
                <a:srgbClr val="E2001A"/>
              </a:buClr>
              <a:buSzPct val="80000"/>
              <a:buFont typeface="Arial" pitchFamily="34" charset="0"/>
              <a:buChar char="▬"/>
            </a:pPr>
            <a:r>
              <a:rPr lang="es-ES" altLang="de-DE" sz="2200" dirty="0" smtClean="0"/>
              <a:t>You’ll run around a lot during shift</a:t>
            </a:r>
            <a:endParaRPr lang="es-ES" altLang="de-DE" sz="1100" dirty="0" smtClean="0"/>
          </a:p>
          <a:p>
            <a:pPr marL="342900" lvl="1" indent="-342900">
              <a:lnSpc>
                <a:spcPct val="150000"/>
              </a:lnSpc>
              <a:spcBef>
                <a:spcPct val="0"/>
              </a:spcBef>
              <a:spcAft>
                <a:spcPts val="400"/>
              </a:spcAft>
              <a:buClr>
                <a:srgbClr val="E2001A"/>
              </a:buClr>
              <a:buSzPct val="80000"/>
              <a:buFont typeface="Arial" pitchFamily="34" charset="0"/>
              <a:buChar char="▬"/>
            </a:pPr>
            <a:r>
              <a:rPr lang="es-ES" altLang="de-DE" sz="2200" dirty="0" smtClean="0"/>
              <a:t>Stress, especially on sunny week-ends, when many day tourists arrive</a:t>
            </a:r>
            <a:endParaRPr lang="es-ES" altLang="de-DE" sz="1100" dirty="0" smtClean="0"/>
          </a:p>
          <a:p>
            <a:pPr marL="342900" lvl="1" indent="-342900">
              <a:lnSpc>
                <a:spcPct val="150000"/>
              </a:lnSpc>
              <a:spcBef>
                <a:spcPct val="0"/>
              </a:spcBef>
              <a:spcAft>
                <a:spcPts val="400"/>
              </a:spcAft>
              <a:buClr>
                <a:srgbClr val="E2001A"/>
              </a:buClr>
              <a:buSzPct val="80000"/>
              <a:buFont typeface="Arial" pitchFamily="34" charset="0"/>
              <a:buChar char="▬"/>
            </a:pPr>
            <a:r>
              <a:rPr lang="es-ES" altLang="de-DE" sz="2200" dirty="0" smtClean="0"/>
              <a:t>Tip is quite common in Germany, so through good service you can</a:t>
            </a:r>
            <a:r>
              <a:rPr lang="es-ES" altLang="de-DE" sz="2200" b="1" dirty="0" smtClean="0"/>
              <a:t> increase your salary </a:t>
            </a:r>
            <a:r>
              <a:rPr lang="es-ES" altLang="de-DE" sz="2200" dirty="0" smtClean="0"/>
              <a:t>substantially</a:t>
            </a:r>
          </a:p>
          <a:p>
            <a:endParaRPr lang="de-DE" dirty="0"/>
          </a:p>
        </p:txBody>
      </p:sp>
      <p:sp>
        <p:nvSpPr>
          <p:cNvPr id="4" name="Foliennummernplatzhalter 3"/>
          <p:cNvSpPr>
            <a:spLocks noGrp="1"/>
          </p:cNvSpPr>
          <p:nvPr>
            <p:ph type="sldNum" sz="quarter" idx="10"/>
          </p:nvPr>
        </p:nvSpPr>
        <p:spPr/>
        <p:txBody>
          <a:bodyPr/>
          <a:lstStyle/>
          <a:p>
            <a:fld id="{7E5FCF18-6117-4FA7-B46C-3F100FF64277}" type="slidenum">
              <a:rPr lang="de-DE" smtClean="0"/>
              <a:t>6</a:t>
            </a:fld>
            <a:endParaRPr lang="de-DE"/>
          </a:p>
        </p:txBody>
      </p:sp>
    </p:spTree>
    <p:extLst>
      <p:ext uri="{BB962C8B-B14F-4D97-AF65-F5344CB8AC3E}">
        <p14:creationId xmlns:p14="http://schemas.microsoft.com/office/powerpoint/2010/main" val="162314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GB" sz="1200" b="1" kern="1200" dirty="0" err="1" smtClean="0">
                <a:solidFill>
                  <a:schemeClr val="tx1"/>
                </a:solidFill>
                <a:effectLst/>
                <a:latin typeface="+mn-lt"/>
                <a:ea typeface="+mn-ea"/>
                <a:cs typeface="+mn-cs"/>
              </a:rPr>
              <a:t>Freibetrag</a:t>
            </a:r>
            <a:r>
              <a:rPr lang="en-GB" sz="1200" b="1" kern="1200" dirty="0" smtClean="0">
                <a:solidFill>
                  <a:schemeClr val="tx1"/>
                </a:solidFill>
                <a:effectLst/>
                <a:latin typeface="+mn-lt"/>
                <a:ea typeface="+mn-ea"/>
                <a:cs typeface="+mn-cs"/>
              </a:rPr>
              <a:t> = tax allowance</a:t>
            </a: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Registration:</a:t>
            </a:r>
            <a:r>
              <a:rPr lang="en-GB" sz="1200" kern="1200" dirty="0" smtClean="0">
                <a:solidFill>
                  <a:schemeClr val="tx1"/>
                </a:solidFill>
                <a:effectLst/>
                <a:latin typeface="+mn-lt"/>
                <a:ea typeface="+mn-ea"/>
                <a:cs typeface="+mn-cs"/>
              </a:rPr>
              <a:t> Register yourself as soon as possible with the „</a:t>
            </a:r>
            <a:r>
              <a:rPr lang="en-GB" sz="1200" kern="1200" dirty="0" err="1" smtClean="0">
                <a:solidFill>
                  <a:schemeClr val="tx1"/>
                </a:solidFill>
                <a:effectLst/>
                <a:latin typeface="+mn-lt"/>
                <a:ea typeface="+mn-ea"/>
                <a:cs typeface="+mn-cs"/>
              </a:rPr>
              <a:t>Einwohnermeldeamt</a:t>
            </a:r>
            <a:r>
              <a:rPr lang="en-GB" sz="1200" kern="1200" dirty="0" smtClean="0">
                <a:solidFill>
                  <a:schemeClr val="tx1"/>
                </a:solidFill>
                <a:effectLst/>
                <a:latin typeface="+mn-lt"/>
                <a:ea typeface="+mn-ea"/>
                <a:cs typeface="+mn-cs"/>
              </a:rPr>
              <a:t>“ or “</a:t>
            </a:r>
            <a:r>
              <a:rPr lang="en-GB" sz="1200" kern="1200" dirty="0" err="1" smtClean="0">
                <a:solidFill>
                  <a:schemeClr val="tx1"/>
                </a:solidFill>
                <a:effectLst/>
                <a:latin typeface="+mn-lt"/>
                <a:ea typeface="+mn-ea"/>
                <a:cs typeface="+mn-cs"/>
              </a:rPr>
              <a:t>Bürgeramt</a:t>
            </a:r>
            <a:r>
              <a:rPr lang="en-GB" sz="1200" kern="1200" dirty="0" smtClean="0">
                <a:solidFill>
                  <a:schemeClr val="tx1"/>
                </a:solidFill>
                <a:effectLst/>
                <a:latin typeface="+mn-lt"/>
                <a:ea typeface="+mn-ea"/>
                <a:cs typeface="+mn-cs"/>
              </a:rPr>
              <a:t>” (registration office) of your municipality (within 14 days). </a:t>
            </a:r>
            <a:endParaRPr lang="de-DE" sz="1200" kern="1200" dirty="0" smtClean="0">
              <a:solidFill>
                <a:schemeClr val="tx1"/>
              </a:solidFill>
              <a:effectLst/>
              <a:latin typeface="+mn-lt"/>
              <a:ea typeface="+mn-ea"/>
              <a:cs typeface="+mn-cs"/>
            </a:endParaRPr>
          </a:p>
          <a:p>
            <a:pPr lvl="0"/>
            <a:r>
              <a:rPr lang="de-DE" sz="1200" b="1" kern="1200" dirty="0" err="1" smtClean="0">
                <a:solidFill>
                  <a:schemeClr val="tx1"/>
                </a:solidFill>
                <a:effectLst/>
                <a:latin typeface="+mn-lt"/>
                <a:ea typeface="+mn-ea"/>
                <a:cs typeface="+mn-cs"/>
              </a:rPr>
              <a:t>Tax</a:t>
            </a:r>
            <a:r>
              <a:rPr lang="de-DE" sz="1200" b="1" kern="1200" dirty="0" smtClean="0">
                <a:solidFill>
                  <a:schemeClr val="tx1"/>
                </a:solidFill>
                <a:effectLst/>
                <a:latin typeface="+mn-lt"/>
                <a:ea typeface="+mn-ea"/>
                <a:cs typeface="+mn-cs"/>
              </a:rPr>
              <a: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you</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your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employer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informs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local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tax</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authority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receives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"Antrag auf Erteilung einer Bescheinigung für das Kalenderjahr 20_ für beschränkt (</a:t>
            </a:r>
            <a:r>
              <a:rPr lang="de-DE" sz="1200" kern="1200" dirty="0" err="1" smtClean="0">
                <a:solidFill>
                  <a:schemeClr val="tx1"/>
                </a:solidFill>
                <a:effectLst/>
                <a:latin typeface="+mn-lt"/>
                <a:ea typeface="+mn-ea"/>
                <a:cs typeface="+mn-cs"/>
              </a:rPr>
              <a:t>seasonal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jobs</a:t>
            </a:r>
            <a:r>
              <a:rPr lang="de-DE" sz="1200" kern="1200" dirty="0" smtClean="0">
                <a:solidFill>
                  <a:schemeClr val="tx1"/>
                </a:solidFill>
                <a:effectLst/>
                <a:latin typeface="+mn-lt"/>
                <a:ea typeface="+mn-ea"/>
                <a:cs typeface="+mn-cs"/>
              </a:rPr>
              <a:t>) oder unbeschränkt (</a:t>
            </a:r>
            <a:r>
              <a:rPr lang="de-DE" sz="1200" kern="1200" dirty="0" err="1" smtClean="0">
                <a:solidFill>
                  <a:schemeClr val="tx1"/>
                </a:solidFill>
                <a:effectLst/>
                <a:latin typeface="+mn-lt"/>
                <a:ea typeface="+mn-ea"/>
                <a:cs typeface="+mn-cs"/>
              </a:rPr>
              <a:t>full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year’s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jobs</a:t>
            </a:r>
            <a:r>
              <a:rPr lang="de-DE" sz="1200" kern="1200" dirty="0" smtClean="0">
                <a:solidFill>
                  <a:schemeClr val="tx1"/>
                </a:solidFill>
                <a:effectLst/>
                <a:latin typeface="+mn-lt"/>
                <a:ea typeface="+mn-ea"/>
                <a:cs typeface="+mn-cs"/>
              </a:rPr>
              <a:t>) einkommensteuerpflichtige Arbeitnehmer“</a:t>
            </a:r>
          </a:p>
          <a:p>
            <a:pPr lvl="0"/>
            <a:r>
              <a:rPr lang="en-GB" sz="1200" b="1" kern="1200" dirty="0" smtClean="0">
                <a:solidFill>
                  <a:schemeClr val="tx1"/>
                </a:solidFill>
                <a:effectLst/>
                <a:latin typeface="+mn-lt"/>
                <a:ea typeface="+mn-ea"/>
                <a:cs typeface="+mn-cs"/>
              </a:rPr>
              <a:t>Bank account:</a:t>
            </a:r>
            <a:r>
              <a:rPr lang="en-GB" sz="1200" kern="1200" dirty="0" smtClean="0">
                <a:solidFill>
                  <a:schemeClr val="tx1"/>
                </a:solidFill>
                <a:effectLst/>
                <a:latin typeface="+mn-lt"/>
                <a:ea typeface="+mn-ea"/>
                <a:cs typeface="+mn-cs"/>
              </a:rPr>
              <a:t> Open a giro account with a bank </a:t>
            </a:r>
            <a:r>
              <a:rPr lang="en-GB" sz="1200" kern="1200" dirty="0" err="1" smtClean="0">
                <a:solidFill>
                  <a:schemeClr val="tx1"/>
                </a:solidFill>
                <a:effectLst/>
                <a:latin typeface="+mn-lt"/>
                <a:ea typeface="+mn-ea"/>
                <a:cs typeface="+mn-cs"/>
              </a:rPr>
              <a:t>bank</a:t>
            </a:r>
            <a:r>
              <a:rPr lang="en-GB" sz="1200" kern="1200" dirty="0" smtClean="0">
                <a:solidFill>
                  <a:schemeClr val="tx1"/>
                </a:solidFill>
                <a:effectLst/>
                <a:latin typeface="+mn-lt"/>
                <a:ea typeface="+mn-ea"/>
                <a:cs typeface="+mn-cs"/>
              </a:rPr>
              <a:t> and tell your employer the IBAN.</a:t>
            </a:r>
            <a:endParaRPr lang="de-DE"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Health insurance:</a:t>
            </a:r>
            <a:r>
              <a:rPr lang="en-GB" sz="1200" kern="1200" dirty="0" smtClean="0">
                <a:solidFill>
                  <a:schemeClr val="tx1"/>
                </a:solidFill>
                <a:effectLst/>
                <a:latin typeface="+mn-lt"/>
                <a:ea typeface="+mn-ea"/>
                <a:cs typeface="+mn-cs"/>
              </a:rPr>
              <a:t> In Germany there are various health insurance companies („</a:t>
            </a:r>
            <a:r>
              <a:rPr lang="en-GB" sz="1200" kern="1200" dirty="0" err="1" smtClean="0">
                <a:solidFill>
                  <a:schemeClr val="tx1"/>
                </a:solidFill>
                <a:effectLst/>
                <a:latin typeface="+mn-lt"/>
                <a:ea typeface="+mn-ea"/>
                <a:cs typeface="+mn-cs"/>
              </a:rPr>
              <a:t>Krankenversicherung</a:t>
            </a:r>
            <a:r>
              <a:rPr lang="en-GB" sz="1200" kern="1200" dirty="0" smtClean="0">
                <a:solidFill>
                  <a:schemeClr val="tx1"/>
                </a:solidFill>
                <a:effectLst/>
                <a:latin typeface="+mn-lt"/>
                <a:ea typeface="+mn-ea"/>
                <a:cs typeface="+mn-cs"/>
              </a:rPr>
              <a:t>“) with different service options. You select an insurance provider and inform your employer about it. Your employer registers you with the insurance company. From 1.1.2015 the standard fee is 14.6% of your gross salary. The insurance can claim an extra contribution to be payed only by employees. In addition to the health insurance, employees with children pay 2.35% of the gross salary into an obligatory “</a:t>
            </a:r>
            <a:r>
              <a:rPr lang="en-GB" sz="1200" kern="1200" dirty="0" err="1" smtClean="0">
                <a:solidFill>
                  <a:schemeClr val="tx1"/>
                </a:solidFill>
                <a:effectLst/>
                <a:latin typeface="+mn-lt"/>
                <a:ea typeface="+mn-ea"/>
                <a:cs typeface="+mn-cs"/>
              </a:rPr>
              <a:t>Pflegeversicherung</a:t>
            </a:r>
            <a:r>
              <a:rPr lang="en-GB" sz="1200" kern="1200" dirty="0" smtClean="0">
                <a:solidFill>
                  <a:schemeClr val="tx1"/>
                </a:solidFill>
                <a:effectLst/>
                <a:latin typeface="+mn-lt"/>
                <a:ea typeface="+mn-ea"/>
                <a:cs typeface="+mn-cs"/>
              </a:rPr>
              <a:t>” (nursing insurance), employees without children pay 2.60 %. </a:t>
            </a:r>
            <a:endParaRPr lang="de-DE"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Unemployment insurance:</a:t>
            </a:r>
            <a:r>
              <a:rPr lang="en-GB" sz="1200" kern="1200" dirty="0" smtClean="0">
                <a:solidFill>
                  <a:schemeClr val="tx1"/>
                </a:solidFill>
                <a:effectLst/>
                <a:latin typeface="+mn-lt"/>
                <a:ea typeface="+mn-ea"/>
                <a:cs typeface="+mn-cs"/>
              </a:rPr>
              <a:t> There is only one „</a:t>
            </a:r>
            <a:r>
              <a:rPr lang="en-GB" sz="1200" kern="1200" dirty="0" err="1" smtClean="0">
                <a:solidFill>
                  <a:schemeClr val="tx1"/>
                </a:solidFill>
                <a:effectLst/>
                <a:latin typeface="+mn-lt"/>
                <a:ea typeface="+mn-ea"/>
                <a:cs typeface="+mn-cs"/>
              </a:rPr>
              <a:t>Arbeitslosenversicherung</a:t>
            </a:r>
            <a:r>
              <a:rPr lang="en-GB" sz="1200" kern="1200" dirty="0" smtClean="0">
                <a:solidFill>
                  <a:schemeClr val="tx1"/>
                </a:solidFill>
                <a:effectLst/>
                <a:latin typeface="+mn-lt"/>
                <a:ea typeface="+mn-ea"/>
                <a:cs typeface="+mn-cs"/>
              </a:rPr>
              <a:t>“ (unemployment insurance) run by the governmental „</a:t>
            </a:r>
            <a:r>
              <a:rPr lang="en-GB" sz="1200" kern="1200" dirty="0" err="1" smtClean="0">
                <a:solidFill>
                  <a:schemeClr val="tx1"/>
                </a:solidFill>
                <a:effectLst/>
                <a:latin typeface="+mn-lt"/>
                <a:ea typeface="+mn-ea"/>
                <a:cs typeface="+mn-cs"/>
              </a:rPr>
              <a:t>Bundesagentur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für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Arbeit</a:t>
            </a:r>
            <a:r>
              <a:rPr lang="en-GB" sz="1200" kern="1200" dirty="0" smtClean="0">
                <a:solidFill>
                  <a:schemeClr val="tx1"/>
                </a:solidFill>
                <a:effectLst/>
                <a:latin typeface="+mn-lt"/>
                <a:ea typeface="+mn-ea"/>
                <a:cs typeface="+mn-cs"/>
              </a:rPr>
              <a:t>“. The contribution is 3.0% of the gross salary.</a:t>
            </a:r>
            <a:endParaRPr lang="de-DE"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Pension insurance: </a:t>
            </a:r>
            <a:r>
              <a:rPr lang="en-GB" sz="1200" kern="1200" dirty="0" smtClean="0">
                <a:solidFill>
                  <a:schemeClr val="tx1"/>
                </a:solidFill>
                <a:effectLst/>
                <a:latin typeface="+mn-lt"/>
                <a:ea typeface="+mn-ea"/>
                <a:cs typeface="+mn-cs"/>
              </a:rPr>
              <a:t>The contribution to the “</a:t>
            </a:r>
            <a:r>
              <a:rPr lang="en-GB" sz="1200" kern="1200" dirty="0" err="1" smtClean="0">
                <a:solidFill>
                  <a:schemeClr val="tx1"/>
                </a:solidFill>
                <a:effectLst/>
                <a:latin typeface="+mn-lt"/>
                <a:ea typeface="+mn-ea"/>
                <a:cs typeface="+mn-cs"/>
              </a:rPr>
              <a:t>Rentenversicherung</a:t>
            </a:r>
            <a:r>
              <a:rPr lang="en-GB" sz="1200" kern="1200" dirty="0" smtClean="0">
                <a:solidFill>
                  <a:schemeClr val="tx1"/>
                </a:solidFill>
                <a:effectLst/>
                <a:latin typeface="+mn-lt"/>
                <a:ea typeface="+mn-ea"/>
                <a:cs typeface="+mn-cs"/>
              </a:rPr>
              <a:t>“ (pension scheme) is 18.7 % of gross salary.</a:t>
            </a:r>
            <a:endParaRPr lang="de-DE"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Withholding deductions</a:t>
            </a:r>
            <a:r>
              <a:rPr lang="en-GB" sz="1200" kern="1200" dirty="0" smtClean="0">
                <a:solidFill>
                  <a:schemeClr val="tx1"/>
                </a:solidFill>
                <a:effectLst/>
                <a:latin typeface="+mn-lt"/>
                <a:ea typeface="+mn-ea"/>
                <a:cs typeface="+mn-cs"/>
              </a:rPr>
              <a:t>: All contributions to health insurance, nursing insurance, unemployment insurance and pension scheme are deduced from your salary every month automatically by your employer and completely forwarded to the health insurance, which again is </a:t>
            </a:r>
            <a:r>
              <a:rPr lang="en-GB" sz="1200" kern="1200" dirty="0" err="1" smtClean="0">
                <a:solidFill>
                  <a:schemeClr val="tx1"/>
                </a:solidFill>
                <a:effectLst/>
                <a:latin typeface="+mn-lt"/>
                <a:ea typeface="+mn-ea"/>
                <a:cs typeface="+mn-cs"/>
              </a:rPr>
              <a:t>transfering</a:t>
            </a:r>
            <a:r>
              <a:rPr lang="en-GB" sz="1200" kern="1200" dirty="0" smtClean="0">
                <a:solidFill>
                  <a:schemeClr val="tx1"/>
                </a:solidFill>
                <a:effectLst/>
                <a:latin typeface="+mn-lt"/>
                <a:ea typeface="+mn-ea"/>
                <a:cs typeface="+mn-cs"/>
              </a:rPr>
              <a:t> it to the various social insurance schemes. The contributions are shared by employer and employee in equal parts. Taxes are also automatically deduced from your monthly salary and </a:t>
            </a:r>
            <a:r>
              <a:rPr lang="en-GB" sz="1200" kern="1200" dirty="0" err="1" smtClean="0">
                <a:solidFill>
                  <a:schemeClr val="tx1"/>
                </a:solidFill>
                <a:effectLst/>
                <a:latin typeface="+mn-lt"/>
                <a:ea typeface="+mn-ea"/>
                <a:cs typeface="+mn-cs"/>
              </a:rPr>
              <a:t>transfered</a:t>
            </a:r>
            <a:r>
              <a:rPr lang="en-GB" sz="1200" kern="1200" dirty="0" smtClean="0">
                <a:solidFill>
                  <a:schemeClr val="tx1"/>
                </a:solidFill>
                <a:effectLst/>
                <a:latin typeface="+mn-lt"/>
                <a:ea typeface="+mn-ea"/>
                <a:cs typeface="+mn-cs"/>
              </a:rPr>
              <a:t> to the tax office by the employer.</a:t>
            </a:r>
            <a:endParaRPr lang="de-DE"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Social insurance number:</a:t>
            </a:r>
            <a:r>
              <a:rPr lang="en-GB" sz="1200" kern="1200" dirty="0" smtClean="0">
                <a:solidFill>
                  <a:schemeClr val="tx1"/>
                </a:solidFill>
                <a:effectLst/>
                <a:latin typeface="+mn-lt"/>
                <a:ea typeface="+mn-ea"/>
                <a:cs typeface="+mn-cs"/>
              </a:rPr>
              <a:t> When your employer registers you with the health insurance, you obtain a „</a:t>
            </a:r>
            <a:r>
              <a:rPr lang="en-GB" sz="1200" kern="1200" dirty="0" err="1" smtClean="0">
                <a:solidFill>
                  <a:schemeClr val="tx1"/>
                </a:solidFill>
                <a:effectLst/>
                <a:latin typeface="+mn-lt"/>
                <a:ea typeface="+mn-ea"/>
                <a:cs typeface="+mn-cs"/>
              </a:rPr>
              <a:t>Sozialversicherungsnummer</a:t>
            </a:r>
            <a:r>
              <a:rPr lang="en-GB" sz="1200" kern="1200" dirty="0" smtClean="0">
                <a:solidFill>
                  <a:schemeClr val="tx1"/>
                </a:solidFill>
                <a:effectLst/>
                <a:latin typeface="+mn-lt"/>
                <a:ea typeface="+mn-ea"/>
                <a:cs typeface="+mn-cs"/>
              </a:rPr>
              <a:t>“, which is valid all your life. You also get a “</a:t>
            </a:r>
            <a:r>
              <a:rPr lang="en-GB" sz="1200" kern="1200" dirty="0" err="1" smtClean="0">
                <a:solidFill>
                  <a:schemeClr val="tx1"/>
                </a:solidFill>
                <a:effectLst/>
                <a:latin typeface="+mn-lt"/>
                <a:ea typeface="+mn-ea"/>
                <a:cs typeface="+mn-cs"/>
              </a:rPr>
              <a:t>Sozialversicherungsausweis</a:t>
            </a:r>
            <a:r>
              <a:rPr lang="en-GB" sz="1200" kern="1200" dirty="0" smtClean="0">
                <a:solidFill>
                  <a:schemeClr val="tx1"/>
                </a:solidFill>
                <a:effectLst/>
                <a:latin typeface="+mn-lt"/>
                <a:ea typeface="+mn-ea"/>
                <a:cs typeface="+mn-cs"/>
              </a:rPr>
              <a:t>”, which you should retain carefully.</a:t>
            </a:r>
            <a:endParaRPr lang="de-DE"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Industrial injuries insurance:</a:t>
            </a:r>
            <a:r>
              <a:rPr lang="en-GB" sz="1200" kern="1200" dirty="0" smtClean="0">
                <a:solidFill>
                  <a:schemeClr val="tx1"/>
                </a:solidFill>
                <a:effectLst/>
                <a:latin typeface="+mn-lt"/>
                <a:ea typeface="+mn-ea"/>
                <a:cs typeface="+mn-cs"/>
              </a:rPr>
              <a:t> Contributions to the compulsory „</a:t>
            </a:r>
            <a:r>
              <a:rPr lang="en-GB" sz="1200" kern="1200" dirty="0" err="1" smtClean="0">
                <a:solidFill>
                  <a:schemeClr val="tx1"/>
                </a:solidFill>
                <a:effectLst/>
                <a:latin typeface="+mn-lt"/>
                <a:ea typeface="+mn-ea"/>
                <a:cs typeface="+mn-cs"/>
              </a:rPr>
              <a:t>Betriebsunfallversicherung</a:t>
            </a:r>
            <a:r>
              <a:rPr lang="en-GB" sz="1200" kern="1200" dirty="0" smtClean="0">
                <a:solidFill>
                  <a:schemeClr val="tx1"/>
                </a:solidFill>
                <a:effectLst/>
                <a:latin typeface="+mn-lt"/>
                <a:ea typeface="+mn-ea"/>
                <a:cs typeface="+mn-cs"/>
              </a:rPr>
              <a:t>“ are payed 100% by the employer. This covers all your occupational injuries, including injuries on your direct way to and from work.</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7E5FCF18-6117-4FA7-B46C-3F100FF64277}" type="slidenum">
              <a:rPr lang="de-DE" smtClean="0"/>
              <a:t>8</a:t>
            </a:fld>
            <a:endParaRPr lang="de-DE"/>
          </a:p>
        </p:txBody>
      </p:sp>
    </p:spTree>
    <p:extLst>
      <p:ext uri="{BB962C8B-B14F-4D97-AF65-F5344CB8AC3E}">
        <p14:creationId xmlns:p14="http://schemas.microsoft.com/office/powerpoint/2010/main" val="152820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4,333 </a:t>
            </a:r>
            <a:r>
              <a:rPr lang="de-DE" dirty="0" err="1" smtClean="0"/>
              <a:t>weeks</a:t>
            </a:r>
            <a:endParaRPr lang="de-DE" dirty="0" smtClean="0"/>
          </a:p>
          <a:p>
            <a:endParaRPr lang="de-DE" dirty="0" smtClean="0"/>
          </a:p>
          <a:p>
            <a:r>
              <a:rPr lang="de-DE" dirty="0" err="1" smtClean="0"/>
              <a:t>Tax</a:t>
            </a:r>
            <a:r>
              <a:rPr lang="de-DE" dirty="0" smtClean="0"/>
              <a:t> </a:t>
            </a:r>
            <a:r>
              <a:rPr lang="de-DE" dirty="0" err="1" smtClean="0"/>
              <a:t>deductions</a:t>
            </a:r>
            <a:r>
              <a:rPr lang="de-DE" dirty="0" smtClean="0"/>
              <a:t> </a:t>
            </a:r>
            <a:r>
              <a:rPr lang="de-DE" dirty="0" err="1" smtClean="0"/>
              <a:t>considering</a:t>
            </a:r>
            <a:r>
              <a:rPr lang="de-DE" dirty="0" smtClean="0"/>
              <a:t> a </a:t>
            </a:r>
            <a:r>
              <a:rPr lang="de-DE" dirty="0" err="1" smtClean="0"/>
              <a:t>tax</a:t>
            </a:r>
            <a:r>
              <a:rPr lang="de-DE" dirty="0" smtClean="0"/>
              <a:t> </a:t>
            </a:r>
            <a:r>
              <a:rPr lang="de-DE" dirty="0" err="1" smtClean="0"/>
              <a:t>allowance</a:t>
            </a:r>
            <a:r>
              <a:rPr lang="de-DE" dirty="0" smtClean="0"/>
              <a:t> – an </a:t>
            </a:r>
            <a:r>
              <a:rPr lang="de-DE" dirty="0" err="1" smtClean="0"/>
              <a:t>amount</a:t>
            </a:r>
            <a:r>
              <a:rPr lang="de-DE" dirty="0" smtClean="0"/>
              <a:t> </a:t>
            </a:r>
            <a:r>
              <a:rPr lang="de-DE" dirty="0" err="1" smtClean="0"/>
              <a:t>you</a:t>
            </a:r>
            <a:r>
              <a:rPr lang="de-DE" dirty="0" smtClean="0"/>
              <a:t> do not </a:t>
            </a:r>
            <a:r>
              <a:rPr lang="de-DE" dirty="0" err="1" smtClean="0"/>
              <a:t>have</a:t>
            </a:r>
            <a:r>
              <a:rPr lang="de-DE" dirty="0" smtClean="0"/>
              <a:t> </a:t>
            </a:r>
            <a:r>
              <a:rPr lang="de-DE" dirty="0" err="1" smtClean="0"/>
              <a:t>to</a:t>
            </a:r>
            <a:r>
              <a:rPr lang="de-DE" baseline="0" dirty="0" smtClean="0"/>
              <a:t> </a:t>
            </a:r>
            <a:r>
              <a:rPr lang="de-DE" baseline="0" dirty="0" err="1" smtClean="0"/>
              <a:t>pay</a:t>
            </a:r>
            <a:r>
              <a:rPr lang="de-DE" baseline="0" dirty="0" smtClean="0"/>
              <a:t> </a:t>
            </a:r>
            <a:r>
              <a:rPr lang="de-DE" baseline="0" dirty="0" err="1" smtClean="0"/>
              <a:t>taxes</a:t>
            </a:r>
            <a:r>
              <a:rPr lang="de-DE" baseline="0" dirty="0" smtClean="0"/>
              <a:t> </a:t>
            </a:r>
            <a:r>
              <a:rPr lang="de-DE" baseline="0" dirty="0" err="1" smtClean="0"/>
              <a:t>for</a:t>
            </a:r>
            <a:r>
              <a:rPr lang="de-DE" baseline="0" dirty="0" smtClean="0"/>
              <a:t> (8.000 € / </a:t>
            </a:r>
            <a:r>
              <a:rPr lang="de-DE" baseline="0" dirty="0" err="1" smtClean="0"/>
              <a:t>year</a:t>
            </a:r>
            <a:r>
              <a:rPr lang="de-DE" baseline="0" dirty="0" smtClean="0"/>
              <a:t>)</a:t>
            </a:r>
          </a:p>
          <a:p>
            <a:endParaRPr lang="de-DE" baseline="0" dirty="0" smtClean="0"/>
          </a:p>
          <a:p>
            <a:r>
              <a:rPr lang="de-DE" baseline="0" dirty="0" smtClean="0"/>
              <a:t>Jünger: höhere Einkommenssteuer, geringere </a:t>
            </a:r>
            <a:r>
              <a:rPr lang="de-DE" baseline="0" dirty="0" err="1" smtClean="0"/>
              <a:t>pflegeversicherung</a:t>
            </a:r>
            <a:endParaRPr lang="de-DE" dirty="0"/>
          </a:p>
        </p:txBody>
      </p:sp>
      <p:sp>
        <p:nvSpPr>
          <p:cNvPr id="4" name="Foliennummernplatzhalter 3"/>
          <p:cNvSpPr>
            <a:spLocks noGrp="1"/>
          </p:cNvSpPr>
          <p:nvPr>
            <p:ph type="sldNum" sz="quarter" idx="10"/>
          </p:nvPr>
        </p:nvSpPr>
        <p:spPr/>
        <p:txBody>
          <a:bodyPr/>
          <a:lstStyle/>
          <a:p>
            <a:fld id="{7E5FCF18-6117-4FA7-B46C-3F100FF64277}" type="slidenum">
              <a:rPr lang="de-DE" smtClean="0"/>
              <a:t>9</a:t>
            </a:fld>
            <a:endParaRPr lang="de-DE"/>
          </a:p>
        </p:txBody>
      </p:sp>
    </p:spTree>
    <p:extLst>
      <p:ext uri="{BB962C8B-B14F-4D97-AF65-F5344CB8AC3E}">
        <p14:creationId xmlns:p14="http://schemas.microsoft.com/office/powerpoint/2010/main" val="412079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Formalien</a:t>
            </a:r>
          </a:p>
          <a:p>
            <a:endParaRPr lang="de-DE" dirty="0" smtClean="0"/>
          </a:p>
          <a:p>
            <a:r>
              <a:rPr lang="de-DE" dirty="0" smtClean="0"/>
              <a:t>Anmelden Ortsamt?</a:t>
            </a:r>
          </a:p>
          <a:p>
            <a:r>
              <a:rPr lang="de-DE" dirty="0" smtClean="0"/>
              <a:t>Ab 3 Monate Aufenthalt</a:t>
            </a:r>
          </a:p>
          <a:p>
            <a:r>
              <a:rPr lang="de-DE" dirty="0" smtClean="0"/>
              <a:t>Notwendig für Anmeldung Sozialversicherung &amp; Co. </a:t>
            </a:r>
          </a:p>
          <a:p>
            <a:r>
              <a:rPr lang="de-DE" dirty="0" smtClean="0"/>
              <a:t> Wohnungsgeberbestätigung</a:t>
            </a:r>
          </a:p>
          <a:p>
            <a:endParaRPr lang="de-DE" dirty="0"/>
          </a:p>
        </p:txBody>
      </p:sp>
      <p:sp>
        <p:nvSpPr>
          <p:cNvPr id="4" name="Foliennummernplatzhalter 3"/>
          <p:cNvSpPr>
            <a:spLocks noGrp="1"/>
          </p:cNvSpPr>
          <p:nvPr>
            <p:ph type="sldNum" sz="quarter" idx="10"/>
          </p:nvPr>
        </p:nvSpPr>
        <p:spPr/>
        <p:txBody>
          <a:bodyPr/>
          <a:lstStyle/>
          <a:p>
            <a:fld id="{7E5FCF18-6117-4FA7-B46C-3F100FF64277}" type="slidenum">
              <a:rPr lang="de-DE" smtClean="0"/>
              <a:t>10</a:t>
            </a:fld>
            <a:endParaRPr lang="de-DE"/>
          </a:p>
        </p:txBody>
      </p:sp>
    </p:spTree>
    <p:extLst>
      <p:ext uri="{BB962C8B-B14F-4D97-AF65-F5344CB8AC3E}">
        <p14:creationId xmlns:p14="http://schemas.microsoft.com/office/powerpoint/2010/main" val="224168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Bewerbung an</a:t>
            </a:r>
          </a:p>
          <a:p>
            <a:r>
              <a:rPr lang="de-DE" dirty="0" smtClean="0"/>
              <a:t>Rekrutierungstour</a:t>
            </a:r>
          </a:p>
          <a:p>
            <a:endParaRPr lang="de-DE" dirty="0" smtClean="0"/>
          </a:p>
          <a:p>
            <a:r>
              <a:rPr lang="de-DE" dirty="0" smtClean="0"/>
              <a:t>Was wir machen</a:t>
            </a:r>
            <a:endParaRPr lang="de-DE" dirty="0"/>
          </a:p>
        </p:txBody>
      </p:sp>
      <p:sp>
        <p:nvSpPr>
          <p:cNvPr id="4" name="Foliennummernplatzhalter 3"/>
          <p:cNvSpPr>
            <a:spLocks noGrp="1"/>
          </p:cNvSpPr>
          <p:nvPr>
            <p:ph type="sldNum" sz="quarter" idx="10"/>
          </p:nvPr>
        </p:nvSpPr>
        <p:spPr/>
        <p:txBody>
          <a:bodyPr/>
          <a:lstStyle/>
          <a:p>
            <a:fld id="{7E5FCF18-6117-4FA7-B46C-3F100FF64277}" type="slidenum">
              <a:rPr lang="de-DE" smtClean="0"/>
              <a:t>11</a:t>
            </a:fld>
            <a:endParaRPr lang="de-DE"/>
          </a:p>
        </p:txBody>
      </p:sp>
    </p:spTree>
    <p:extLst>
      <p:ext uri="{BB962C8B-B14F-4D97-AF65-F5344CB8AC3E}">
        <p14:creationId xmlns:p14="http://schemas.microsoft.com/office/powerpoint/2010/main" val="181568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9E0A48C0-8B3A-4733-AEC2-E71BE76A3E3B}" type="datetimeFigureOut">
              <a:rPr lang="de-DE" smtClean="0"/>
              <a:t>12.11.2018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92E58B-84B5-49E1-A735-E962D43638AB}" type="slidenum">
              <a:rPr lang="de-DE" smtClean="0"/>
              <a:t>‹#›</a:t>
            </a:fld>
            <a:endParaRPr lang="de-DE"/>
          </a:p>
        </p:txBody>
      </p:sp>
    </p:spTree>
    <p:extLst>
      <p:ext uri="{BB962C8B-B14F-4D97-AF65-F5344CB8AC3E}">
        <p14:creationId xmlns:p14="http://schemas.microsoft.com/office/powerpoint/2010/main" val="214875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E0A48C0-8B3A-4733-AEC2-E71BE76A3E3B}" type="datetimeFigureOut">
              <a:rPr lang="de-DE" smtClean="0"/>
              <a:t>12.11.2018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92E58B-84B5-49E1-A735-E962D43638AB}" type="slidenum">
              <a:rPr lang="de-DE" smtClean="0"/>
              <a:t>‹#›</a:t>
            </a:fld>
            <a:endParaRPr lang="de-DE"/>
          </a:p>
        </p:txBody>
      </p:sp>
    </p:spTree>
    <p:extLst>
      <p:ext uri="{BB962C8B-B14F-4D97-AF65-F5344CB8AC3E}">
        <p14:creationId xmlns:p14="http://schemas.microsoft.com/office/powerpoint/2010/main" val="131998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E0A48C0-8B3A-4733-AEC2-E71BE76A3E3B}" type="datetimeFigureOut">
              <a:rPr lang="de-DE" smtClean="0"/>
              <a:t>12.11.2018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92E58B-84B5-49E1-A735-E962D43638AB}" type="slidenum">
              <a:rPr lang="de-DE" smtClean="0"/>
              <a:t>‹#›</a:t>
            </a:fld>
            <a:endParaRPr lang="de-DE"/>
          </a:p>
        </p:txBody>
      </p:sp>
    </p:spTree>
    <p:extLst>
      <p:ext uri="{BB962C8B-B14F-4D97-AF65-F5344CB8AC3E}">
        <p14:creationId xmlns:p14="http://schemas.microsoft.com/office/powerpoint/2010/main" val="315088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E0A48C0-8B3A-4733-AEC2-E71BE76A3E3B}" type="datetimeFigureOut">
              <a:rPr lang="de-DE" smtClean="0"/>
              <a:t>12.11.2018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92E58B-84B5-49E1-A735-E962D43638AB}" type="slidenum">
              <a:rPr lang="de-DE" smtClean="0"/>
              <a:t>‹#›</a:t>
            </a:fld>
            <a:endParaRPr lang="de-DE"/>
          </a:p>
        </p:txBody>
      </p:sp>
    </p:spTree>
    <p:extLst>
      <p:ext uri="{BB962C8B-B14F-4D97-AF65-F5344CB8AC3E}">
        <p14:creationId xmlns:p14="http://schemas.microsoft.com/office/powerpoint/2010/main" val="415900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E0A48C0-8B3A-4733-AEC2-E71BE76A3E3B}" type="datetimeFigureOut">
              <a:rPr lang="de-DE" smtClean="0"/>
              <a:t>12.11.2018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692E58B-84B5-49E1-A735-E962D43638AB}" type="slidenum">
              <a:rPr lang="de-DE" smtClean="0"/>
              <a:t>‹#›</a:t>
            </a:fld>
            <a:endParaRPr lang="de-DE"/>
          </a:p>
        </p:txBody>
      </p:sp>
    </p:spTree>
    <p:extLst>
      <p:ext uri="{BB962C8B-B14F-4D97-AF65-F5344CB8AC3E}">
        <p14:creationId xmlns:p14="http://schemas.microsoft.com/office/powerpoint/2010/main" val="173837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9E0A48C0-8B3A-4733-AEC2-E71BE76A3E3B}" type="datetimeFigureOut">
              <a:rPr lang="de-DE" smtClean="0"/>
              <a:t>12.11.2018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692E58B-84B5-49E1-A735-E962D43638AB}" type="slidenum">
              <a:rPr lang="de-DE" smtClean="0"/>
              <a:t>‹#›</a:t>
            </a:fld>
            <a:endParaRPr lang="de-DE"/>
          </a:p>
        </p:txBody>
      </p:sp>
    </p:spTree>
    <p:extLst>
      <p:ext uri="{BB962C8B-B14F-4D97-AF65-F5344CB8AC3E}">
        <p14:creationId xmlns:p14="http://schemas.microsoft.com/office/powerpoint/2010/main" val="394777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9E0A48C0-8B3A-4733-AEC2-E71BE76A3E3B}" type="datetimeFigureOut">
              <a:rPr lang="de-DE" smtClean="0"/>
              <a:t>12.11.2018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692E58B-84B5-49E1-A735-E962D43638AB}" type="slidenum">
              <a:rPr lang="de-DE" smtClean="0"/>
              <a:t>‹#›</a:t>
            </a:fld>
            <a:endParaRPr lang="de-DE"/>
          </a:p>
        </p:txBody>
      </p:sp>
    </p:spTree>
    <p:extLst>
      <p:ext uri="{BB962C8B-B14F-4D97-AF65-F5344CB8AC3E}">
        <p14:creationId xmlns:p14="http://schemas.microsoft.com/office/powerpoint/2010/main" val="392090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9E0A48C0-8B3A-4733-AEC2-E71BE76A3E3B}" type="datetimeFigureOut">
              <a:rPr lang="de-DE" smtClean="0"/>
              <a:t>12.11.2018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692E58B-84B5-49E1-A735-E962D43638AB}" type="slidenum">
              <a:rPr lang="de-DE" smtClean="0"/>
              <a:t>‹#›</a:t>
            </a:fld>
            <a:endParaRPr lang="de-DE"/>
          </a:p>
        </p:txBody>
      </p:sp>
    </p:spTree>
    <p:extLst>
      <p:ext uri="{BB962C8B-B14F-4D97-AF65-F5344CB8AC3E}">
        <p14:creationId xmlns:p14="http://schemas.microsoft.com/office/powerpoint/2010/main" val="180610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A48C0-8B3A-4733-AEC2-E71BE76A3E3B}" type="datetimeFigureOut">
              <a:rPr lang="de-DE" smtClean="0"/>
              <a:t>12.11.2018</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692E58B-84B5-49E1-A735-E962D43638AB}" type="slidenum">
              <a:rPr lang="de-DE" smtClean="0"/>
              <a:t>‹#›</a:t>
            </a:fld>
            <a:endParaRPr lang="de-DE"/>
          </a:p>
        </p:txBody>
      </p:sp>
    </p:spTree>
    <p:extLst>
      <p:ext uri="{BB962C8B-B14F-4D97-AF65-F5344CB8AC3E}">
        <p14:creationId xmlns:p14="http://schemas.microsoft.com/office/powerpoint/2010/main" val="304572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9E0A48C0-8B3A-4733-AEC2-E71BE76A3E3B}" type="datetimeFigureOut">
              <a:rPr lang="de-DE" smtClean="0"/>
              <a:t>12.11.2018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692E58B-84B5-49E1-A735-E962D43638AB}" type="slidenum">
              <a:rPr lang="de-DE" smtClean="0"/>
              <a:t>‹#›</a:t>
            </a:fld>
            <a:endParaRPr lang="de-DE"/>
          </a:p>
        </p:txBody>
      </p:sp>
    </p:spTree>
    <p:extLst>
      <p:ext uri="{BB962C8B-B14F-4D97-AF65-F5344CB8AC3E}">
        <p14:creationId xmlns:p14="http://schemas.microsoft.com/office/powerpoint/2010/main" val="282667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9E0A48C0-8B3A-4733-AEC2-E71BE76A3E3B}" type="datetimeFigureOut">
              <a:rPr lang="de-DE" smtClean="0"/>
              <a:t>12.11.2018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692E58B-84B5-49E1-A735-E962D43638AB}" type="slidenum">
              <a:rPr lang="de-DE" smtClean="0"/>
              <a:t>‹#›</a:t>
            </a:fld>
            <a:endParaRPr lang="de-DE"/>
          </a:p>
        </p:txBody>
      </p:sp>
    </p:spTree>
    <p:extLst>
      <p:ext uri="{BB962C8B-B14F-4D97-AF65-F5344CB8AC3E}">
        <p14:creationId xmlns:p14="http://schemas.microsoft.com/office/powerpoint/2010/main" val="94683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A48C0-8B3A-4733-AEC2-E71BE76A3E3B}" type="datetimeFigureOut">
              <a:rPr lang="de-DE" smtClean="0"/>
              <a:t>12.11.2018</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2E58B-84B5-49E1-A735-E962D43638AB}" type="slidenum">
              <a:rPr lang="de-DE" smtClean="0"/>
              <a:t>‹#›</a:t>
            </a:fld>
            <a:endParaRPr lang="de-DE"/>
          </a:p>
        </p:txBody>
      </p:sp>
    </p:spTree>
    <p:extLst>
      <p:ext uri="{BB962C8B-B14F-4D97-AF65-F5344CB8AC3E}">
        <p14:creationId xmlns:p14="http://schemas.microsoft.com/office/powerpoint/2010/main" val="35561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5.png"/><Relationship Id="rId10" Type="http://schemas.openxmlformats.org/officeDocument/2006/relationships/hyperlink" Target="mailto:tomi.puranen@te-office.fi" TargetMode="External"/><Relationship Id="rId4" Type="http://schemas.openxmlformats.org/officeDocument/2006/relationships/image" Target="../media/image20.jpeg"/><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schleswig-holstein.de/" TargetMode="External"/><Relationship Id="rId4" Type="http://schemas.openxmlformats.org/officeDocument/2006/relationships/hyperlink" Target="http://www.mecklenburg-vorpommern.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a:extLst>
              <a:ext uri="{28A0092B-C50C-407E-A947-70E740481C1C}">
                <a14:useLocalDpi xmlns:a14="http://schemas.microsoft.com/office/drawing/2010/main" val="0"/>
              </a:ext>
            </a:extLst>
          </a:blip>
          <a:srcRect l="5573" r="5573"/>
          <a:stretch/>
        </p:blipFill>
        <p:spPr>
          <a:xfrm flipH="1">
            <a:off x="72000" y="54000"/>
            <a:ext cx="9000000" cy="6750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9108" y="6156766"/>
            <a:ext cx="499668" cy="532034"/>
          </a:xfrm>
          <a:prstGeom prst="roundRect">
            <a:avLst/>
          </a:prstGeom>
          <a:ln w="28575">
            <a:noFill/>
          </a:ln>
          <a:effectLst/>
        </p:spPr>
      </p:pic>
      <p:grpSp>
        <p:nvGrpSpPr>
          <p:cNvPr id="5" name="Gruppieren 4"/>
          <p:cNvGrpSpPr>
            <a:grpSpLocks noChangeAspect="1"/>
          </p:cNvGrpSpPr>
          <p:nvPr/>
        </p:nvGrpSpPr>
        <p:grpSpPr>
          <a:xfrm>
            <a:off x="6106039" y="6157732"/>
            <a:ext cx="1731849" cy="532034"/>
            <a:chOff x="6868900" y="6273704"/>
            <a:chExt cx="1366389" cy="393493"/>
          </a:xfrm>
        </p:grpSpPr>
        <p:sp>
          <p:nvSpPr>
            <p:cNvPr id="6" name="Abgerundetes Rechteck 5"/>
            <p:cNvSpPr/>
            <p:nvPr/>
          </p:nvSpPr>
          <p:spPr>
            <a:xfrm>
              <a:off x="6868900" y="6273704"/>
              <a:ext cx="1366389" cy="393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aphicFrame>
          <p:nvGraphicFramePr>
            <p:cNvPr id="7" name="Objekt 6"/>
            <p:cNvGraphicFramePr>
              <a:graphicFrameLocks noChangeAspect="1"/>
            </p:cNvGraphicFramePr>
            <p:nvPr>
              <p:extLst/>
            </p:nvPr>
          </p:nvGraphicFramePr>
          <p:xfrm>
            <a:off x="6896055" y="6298653"/>
            <a:ext cx="1296000" cy="357166"/>
          </p:xfrm>
          <a:graphic>
            <a:graphicData uri="http://schemas.openxmlformats.org/presentationml/2006/ole">
              <mc:AlternateContent xmlns:mc="http://schemas.openxmlformats.org/markup-compatibility/2006">
                <mc:Choice xmlns:v="urn:schemas-microsoft-com:vml" Requires="v">
                  <p:oleObj spid="_x0000_s1098" r:id="rId5" imgW="5942857" imgH="1685714" progId="">
                    <p:embed/>
                  </p:oleObj>
                </mc:Choice>
                <mc:Fallback>
                  <p:oleObj r:id="rId5" imgW="5942857" imgH="1685714" progId="">
                    <p:embed/>
                    <p:pic>
                      <p:nvPicPr>
                        <p:cNvPr id="0" name=""/>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055" y="6298653"/>
                          <a:ext cx="1296000" cy="357166"/>
                        </a:xfrm>
                        <a:prstGeom prst="rect">
                          <a:avLst/>
                        </a:prstGeom>
                        <a:noFill/>
                      </p:spPr>
                    </p:pic>
                  </p:oleObj>
                </mc:Fallback>
              </mc:AlternateContent>
            </a:graphicData>
          </a:graphic>
        </p:graphicFrame>
      </p:grpSp>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0646" y="6156766"/>
            <a:ext cx="532034" cy="532034"/>
          </a:xfrm>
          <a:prstGeom prst="roundRect">
            <a:avLst/>
          </a:prstGeom>
        </p:spPr>
      </p:pic>
      <p:sp>
        <p:nvSpPr>
          <p:cNvPr id="16" name="Richtungspfeil 15"/>
          <p:cNvSpPr/>
          <p:nvPr/>
        </p:nvSpPr>
        <p:spPr>
          <a:xfrm>
            <a:off x="72000" y="180000"/>
            <a:ext cx="7212330" cy="61200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smtClean="0">
                <a:solidFill>
                  <a:prstClr val="white"/>
                </a:solidFill>
                <a:latin typeface="Constantia" panose="02030602050306030303" pitchFamily="18" charset="0"/>
              </a:rPr>
              <a:t>WHY NOT SPEND YOUR SUMMER AT THE SEA?</a:t>
            </a:r>
            <a:endParaRPr lang="de-DE" sz="2400" b="1" dirty="0">
              <a:solidFill>
                <a:prstClr val="white"/>
              </a:solidFill>
              <a:latin typeface="Constantia" panose="02030602050306030303" pitchFamily="18" charset="0"/>
            </a:endParaRPr>
          </a:p>
        </p:txBody>
      </p:sp>
      <p:grpSp>
        <p:nvGrpSpPr>
          <p:cNvPr id="3" name="Gruppieren 2"/>
          <p:cNvGrpSpPr/>
          <p:nvPr/>
        </p:nvGrpSpPr>
        <p:grpSpPr>
          <a:xfrm rot="484736">
            <a:off x="1872107" y="3344177"/>
            <a:ext cx="2340000" cy="2571852"/>
            <a:chOff x="4293352" y="3684948"/>
            <a:chExt cx="2340000" cy="2571852"/>
          </a:xfrm>
        </p:grpSpPr>
        <p:sp>
          <p:nvSpPr>
            <p:cNvPr id="17" name="Stern mit 32 Zacken 16"/>
            <p:cNvSpPr/>
            <p:nvPr/>
          </p:nvSpPr>
          <p:spPr>
            <a:xfrm>
              <a:off x="4293352" y="3916800"/>
              <a:ext cx="2340000" cy="2340000"/>
            </a:xfrm>
            <a:prstGeom prst="star32">
              <a:avLst>
                <a:gd name="adj" fmla="val 4717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144000" rIns="0" bIns="0" rtlCol="0" anchor="t" anchorCtr="0"/>
            <a:lstStyle/>
            <a:p>
              <a:pPr algn="ctr">
                <a:lnSpc>
                  <a:spcPts val="2200"/>
                </a:lnSpc>
              </a:pPr>
              <a:r>
                <a:rPr lang="de-DE" sz="2400" b="1" dirty="0" smtClean="0">
                  <a:solidFill>
                    <a:schemeClr val="tx1"/>
                  </a:solidFill>
                  <a:latin typeface="Constantia" panose="02030602050306030303" pitchFamily="18" charset="0"/>
                  <a:cs typeface="FrankRuehl" panose="020E0503060101010101" pitchFamily="34" charset="-79"/>
                </a:rPr>
                <a:t>LIVING</a:t>
              </a:r>
              <a:endParaRPr lang="de-DE" b="1" dirty="0" smtClean="0">
                <a:solidFill>
                  <a:schemeClr val="tx1"/>
                </a:solidFill>
                <a:latin typeface="Constantia" panose="02030602050306030303" pitchFamily="18" charset="0"/>
                <a:cs typeface="FrankRuehl" panose="020E0503060101010101" pitchFamily="34" charset="-79"/>
              </a:endParaRPr>
            </a:p>
            <a:p>
              <a:pPr algn="ctr">
                <a:lnSpc>
                  <a:spcPts val="2200"/>
                </a:lnSpc>
              </a:pPr>
              <a:r>
                <a:rPr lang="de-DE" sz="1400" b="1" dirty="0" smtClean="0">
                  <a:solidFill>
                    <a:schemeClr val="tx1"/>
                  </a:solidFill>
                  <a:latin typeface="Constantia" panose="02030602050306030303" pitchFamily="18" charset="0"/>
                  <a:cs typeface="FrankRuehl" panose="020E0503060101010101" pitchFamily="34" charset="-79"/>
                </a:rPr>
                <a:t>AND</a:t>
              </a:r>
              <a:r>
                <a:rPr lang="de-DE" b="1" dirty="0" smtClean="0">
                  <a:solidFill>
                    <a:schemeClr val="tx1"/>
                  </a:solidFill>
                  <a:latin typeface="Constantia" panose="02030602050306030303" pitchFamily="18" charset="0"/>
                  <a:cs typeface="FrankRuehl" panose="020E0503060101010101" pitchFamily="34" charset="-79"/>
                </a:rPr>
                <a:t> </a:t>
              </a:r>
            </a:p>
            <a:p>
              <a:pPr algn="ctr"/>
              <a:r>
                <a:rPr lang="de-DE" sz="2400" b="1" dirty="0" smtClean="0">
                  <a:solidFill>
                    <a:schemeClr val="tx1"/>
                  </a:solidFill>
                  <a:latin typeface="Constantia" panose="02030602050306030303" pitchFamily="18" charset="0"/>
                  <a:cs typeface="FrankRuehl" panose="020E0503060101010101" pitchFamily="34" charset="-79"/>
                </a:rPr>
                <a:t>WORKING</a:t>
              </a:r>
            </a:p>
          </p:txBody>
        </p:sp>
        <p:pic>
          <p:nvPicPr>
            <p:cNvPr id="25" name="Grafik 24"/>
            <p:cNvPicPr>
              <a:picLocks noChangeAspect="1"/>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5264210" y="5419925"/>
              <a:ext cx="398282" cy="403322"/>
            </a:xfrm>
            <a:prstGeom prst="rect">
              <a:avLst/>
            </a:prstGeom>
          </p:spPr>
        </p:pic>
        <p:sp>
          <p:nvSpPr>
            <p:cNvPr id="24" name="Textfeld 23"/>
            <p:cNvSpPr txBox="1"/>
            <p:nvPr/>
          </p:nvSpPr>
          <p:spPr>
            <a:xfrm>
              <a:off x="4405262" y="3684948"/>
              <a:ext cx="2116179" cy="2337656"/>
            </a:xfrm>
            <a:prstGeom prst="rect">
              <a:avLst/>
            </a:prstGeom>
            <a:noFill/>
          </p:spPr>
          <p:txBody>
            <a:bodyPr wrap="square" rtlCol="0">
              <a:prstTxWarp prst="textArchDown">
                <a:avLst>
                  <a:gd name="adj" fmla="val 333235"/>
                </a:avLst>
              </a:prstTxWarp>
              <a:spAutoFit/>
            </a:bodyPr>
            <a:lstStyle/>
            <a:p>
              <a:pPr algn="ctr"/>
              <a:r>
                <a:rPr lang="de-DE" b="1" dirty="0" smtClean="0">
                  <a:solidFill>
                    <a:prstClr val="black"/>
                  </a:solidFill>
                  <a:latin typeface="Constantia" panose="02030602050306030303" pitchFamily="18" charset="0"/>
                </a:rPr>
                <a:t>IN GERMANY</a:t>
              </a:r>
              <a:endParaRPr lang="de-DE" b="1" dirty="0">
                <a:solidFill>
                  <a:prstClr val="black"/>
                </a:solidFill>
                <a:latin typeface="Constantia" panose="02030602050306030303" pitchFamily="18" charset="0"/>
              </a:endParaRPr>
            </a:p>
          </p:txBody>
        </p:sp>
      </p:grpSp>
      <p:grpSp>
        <p:nvGrpSpPr>
          <p:cNvPr id="2" name="Gruppieren 1"/>
          <p:cNvGrpSpPr/>
          <p:nvPr/>
        </p:nvGrpSpPr>
        <p:grpSpPr>
          <a:xfrm rot="21264522">
            <a:off x="426971" y="1069170"/>
            <a:ext cx="3439409" cy="2988000"/>
            <a:chOff x="758441" y="1309794"/>
            <a:chExt cx="3439409" cy="2988000"/>
          </a:xfrm>
        </p:grpSpPr>
        <p:sp>
          <p:nvSpPr>
            <p:cNvPr id="11" name="Stern mit 32 Zacken 10"/>
            <p:cNvSpPr/>
            <p:nvPr/>
          </p:nvSpPr>
          <p:spPr>
            <a:xfrm>
              <a:off x="984146" y="1309794"/>
              <a:ext cx="2988000" cy="2988000"/>
            </a:xfrm>
            <a:prstGeom prst="star32">
              <a:avLst>
                <a:gd name="adj" fmla="val 4717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2800" b="1" dirty="0" smtClean="0">
                  <a:solidFill>
                    <a:prstClr val="white"/>
                  </a:solidFill>
                  <a:latin typeface="Constantia" panose="02030602050306030303" pitchFamily="18" charset="0"/>
                  <a:cs typeface="FrankRuehl" panose="020E0503060101010101" pitchFamily="34" charset="-79"/>
                </a:rPr>
                <a:t>YOUR</a:t>
              </a:r>
            </a:p>
            <a:p>
              <a:pPr algn="ctr">
                <a:lnSpc>
                  <a:spcPts val="3400"/>
                </a:lnSpc>
              </a:pPr>
              <a:r>
                <a:rPr lang="de-DE" sz="4000" b="1" dirty="0" smtClean="0">
                  <a:solidFill>
                    <a:prstClr val="white"/>
                  </a:solidFill>
                  <a:latin typeface="Arial Black" panose="020B0A04020102020204" pitchFamily="34" charset="0"/>
                  <a:cs typeface="FrankRuehl" panose="020E0503060101010101" pitchFamily="34" charset="-79"/>
                </a:rPr>
                <a:t>SUMMER</a:t>
              </a:r>
            </a:p>
            <a:p>
              <a:pPr algn="ctr">
                <a:lnSpc>
                  <a:spcPts val="3400"/>
                </a:lnSpc>
              </a:pPr>
              <a:r>
                <a:rPr lang="de-DE" sz="4000" b="1" dirty="0" smtClean="0">
                  <a:solidFill>
                    <a:prstClr val="white"/>
                  </a:solidFill>
                  <a:latin typeface="Arial Black" panose="020B0A04020102020204" pitchFamily="34" charset="0"/>
                  <a:cs typeface="FrankRuehl" panose="020E0503060101010101" pitchFamily="34" charset="-79"/>
                </a:rPr>
                <a:t>JOB</a:t>
              </a:r>
            </a:p>
            <a:p>
              <a:pPr algn="ctr">
                <a:lnSpc>
                  <a:spcPts val="1800"/>
                </a:lnSpc>
              </a:pPr>
              <a:r>
                <a:rPr lang="de-DE" sz="2800" b="1" dirty="0" smtClean="0">
                  <a:solidFill>
                    <a:prstClr val="white"/>
                  </a:solidFill>
                  <a:latin typeface="Constantia" panose="02030602050306030303" pitchFamily="18" charset="0"/>
                  <a:cs typeface="FrankRuehl" panose="020E0503060101010101" pitchFamily="34" charset="-79"/>
                </a:rPr>
                <a:t>2019</a:t>
              </a:r>
              <a:endParaRPr lang="de-DE" sz="3200" b="1" dirty="0">
                <a:solidFill>
                  <a:prstClr val="white"/>
                </a:solidFill>
                <a:latin typeface="Constantia" panose="02030602050306030303" pitchFamily="18" charset="0"/>
                <a:cs typeface="FrankRuehl" panose="020E0503060101010101" pitchFamily="34" charset="-79"/>
              </a:endParaRPr>
            </a:p>
          </p:txBody>
        </p:sp>
        <p:grpSp>
          <p:nvGrpSpPr>
            <p:cNvPr id="13" name="Gruppieren 12"/>
            <p:cNvGrpSpPr/>
            <p:nvPr/>
          </p:nvGrpSpPr>
          <p:grpSpPr>
            <a:xfrm>
              <a:off x="758441" y="3645813"/>
              <a:ext cx="3439409" cy="441035"/>
              <a:chOff x="1325583" y="2954099"/>
              <a:chExt cx="3938686" cy="828676"/>
            </a:xfrm>
            <a:solidFill>
              <a:srgbClr val="008EC0"/>
            </a:solidFill>
          </p:grpSpPr>
          <p:sp>
            <p:nvSpPr>
              <p:cNvPr id="14" name="Eingekerbter Richtungspfeil 13"/>
              <p:cNvSpPr/>
              <p:nvPr/>
            </p:nvSpPr>
            <p:spPr>
              <a:xfrm>
                <a:off x="1325583" y="2954100"/>
                <a:ext cx="2427267" cy="82867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black"/>
                  </a:solidFill>
                </a:endParaRPr>
              </a:p>
            </p:txBody>
          </p:sp>
          <p:sp>
            <p:nvSpPr>
              <p:cNvPr id="15" name="Eingekerbter Richtungspfeil 14"/>
              <p:cNvSpPr/>
              <p:nvPr/>
            </p:nvSpPr>
            <p:spPr>
              <a:xfrm rot="10800000">
                <a:off x="2837002" y="2954099"/>
                <a:ext cx="2427267" cy="82867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black"/>
                  </a:solidFill>
                </a:endParaRPr>
              </a:p>
            </p:txBody>
          </p:sp>
        </p:grpSp>
        <p:sp>
          <p:nvSpPr>
            <p:cNvPr id="12" name="Textfeld 11"/>
            <p:cNvSpPr txBox="1"/>
            <p:nvPr/>
          </p:nvSpPr>
          <p:spPr>
            <a:xfrm>
              <a:off x="1360297" y="3677554"/>
              <a:ext cx="2235698" cy="431465"/>
            </a:xfrm>
            <a:prstGeom prst="rect">
              <a:avLst/>
            </a:prstGeom>
            <a:noFill/>
          </p:spPr>
          <p:txBody>
            <a:bodyPr wrap="square" rtlCol="0">
              <a:spAutoFit/>
            </a:bodyPr>
            <a:lstStyle/>
            <a:p>
              <a:pPr algn="ctr">
                <a:lnSpc>
                  <a:spcPts val="1300"/>
                </a:lnSpc>
              </a:pPr>
              <a:r>
                <a:rPr lang="de-DE" sz="1400" b="1" dirty="0" smtClean="0">
                  <a:solidFill>
                    <a:prstClr val="white"/>
                  </a:solidFill>
                  <a:latin typeface="Constantia" panose="02030602050306030303" pitchFamily="18" charset="0"/>
                  <a:cs typeface="FrankRuehl" panose="020E0503060101010101" pitchFamily="34" charset="-79"/>
                </a:rPr>
                <a:t>ON THE COAST OF </a:t>
              </a:r>
            </a:p>
            <a:p>
              <a:pPr algn="ctr">
                <a:lnSpc>
                  <a:spcPts val="1300"/>
                </a:lnSpc>
              </a:pPr>
              <a:r>
                <a:rPr lang="de-DE" sz="1400" b="1" dirty="0" smtClean="0">
                  <a:solidFill>
                    <a:prstClr val="white"/>
                  </a:solidFill>
                  <a:latin typeface="Constantia" panose="02030602050306030303" pitchFamily="18" charset="0"/>
                  <a:cs typeface="FrankRuehl" panose="020E0503060101010101" pitchFamily="34" charset="-79"/>
                </a:rPr>
                <a:t>NORTHERN GERMANY</a:t>
              </a:r>
              <a:endParaRPr lang="de-DE" sz="1200" b="1" dirty="0">
                <a:solidFill>
                  <a:prstClr val="white"/>
                </a:solidFill>
                <a:latin typeface="Constantia" panose="02030602050306030303" pitchFamily="18" charset="0"/>
                <a:cs typeface="FrankRuehl" panose="020E0503060101010101" pitchFamily="34" charset="-79"/>
              </a:endParaRPr>
            </a:p>
          </p:txBody>
        </p:sp>
      </p:grpSp>
      <p:sp>
        <p:nvSpPr>
          <p:cNvPr id="20" name="Stern mit 32 Zacken 19"/>
          <p:cNvSpPr/>
          <p:nvPr/>
        </p:nvSpPr>
        <p:spPr>
          <a:xfrm rot="21160229">
            <a:off x="5056480" y="5509695"/>
            <a:ext cx="1116000" cy="1116000"/>
          </a:xfrm>
          <a:prstGeom prst="star32">
            <a:avLst>
              <a:gd name="adj" fmla="val 4717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de-DE" sz="1200" b="1" dirty="0" smtClean="0">
                <a:solidFill>
                  <a:schemeClr val="tx1"/>
                </a:solidFill>
                <a:latin typeface="Constantia" panose="02030602050306030303" pitchFamily="18" charset="0"/>
                <a:cs typeface="FrankRuehl" panose="020E0503060101010101" pitchFamily="34" charset="-79"/>
              </a:rPr>
              <a:t>ANTJE</a:t>
            </a:r>
          </a:p>
          <a:p>
            <a:pPr algn="ctr"/>
            <a:r>
              <a:rPr lang="de-DE" sz="1200" b="1" dirty="0" smtClean="0">
                <a:solidFill>
                  <a:schemeClr val="tx1"/>
                </a:solidFill>
                <a:latin typeface="Constantia" panose="02030602050306030303" pitchFamily="18" charset="0"/>
                <a:cs typeface="FrankRuehl" panose="020E0503060101010101" pitchFamily="34" charset="-79"/>
              </a:rPr>
              <a:t>SCHLEEDE</a:t>
            </a:r>
          </a:p>
          <a:p>
            <a:pPr algn="ctr">
              <a:lnSpc>
                <a:spcPts val="600"/>
              </a:lnSpc>
            </a:pPr>
            <a:r>
              <a:rPr lang="de-DE" sz="1200" b="1" dirty="0">
                <a:solidFill>
                  <a:schemeClr val="tx1"/>
                </a:solidFill>
                <a:latin typeface="Constantia" panose="02030602050306030303" pitchFamily="18" charset="0"/>
                <a:cs typeface="FrankRuehl" panose="020E0503060101010101" pitchFamily="34" charset="-79"/>
              </a:rPr>
              <a:t>~</a:t>
            </a:r>
          </a:p>
          <a:p>
            <a:pPr algn="ctr">
              <a:lnSpc>
                <a:spcPts val="1300"/>
              </a:lnSpc>
            </a:pPr>
            <a:r>
              <a:rPr lang="de-DE" sz="1200" b="1" dirty="0" smtClean="0">
                <a:solidFill>
                  <a:schemeClr val="tx1"/>
                </a:solidFill>
                <a:latin typeface="Constantia" panose="02030602050306030303" pitchFamily="18" charset="0"/>
                <a:cs typeface="FrankRuehl" panose="020E0503060101010101" pitchFamily="34" charset="-79"/>
              </a:rPr>
              <a:t>EURES </a:t>
            </a:r>
          </a:p>
          <a:p>
            <a:pPr algn="ctr"/>
            <a:r>
              <a:rPr lang="de-DE" sz="1200" b="1" dirty="0" err="1" smtClean="0">
                <a:solidFill>
                  <a:schemeClr val="tx1"/>
                </a:solidFill>
                <a:latin typeface="Constantia" panose="02030602050306030303" pitchFamily="18" charset="0"/>
                <a:cs typeface="FrankRuehl" panose="020E0503060101010101" pitchFamily="34" charset="-79"/>
              </a:rPr>
              <a:t>Advisor</a:t>
            </a:r>
            <a:endParaRPr lang="de-DE" sz="1200" b="1" dirty="0">
              <a:solidFill>
                <a:schemeClr val="tx1"/>
              </a:solidFill>
              <a:latin typeface="Constantia" panose="02030602050306030303" pitchFamily="18" charset="0"/>
              <a:cs typeface="FrankRuehl" panose="020E0503060101010101" pitchFamily="34" charset="-79"/>
            </a:endParaRPr>
          </a:p>
        </p:txBody>
      </p:sp>
    </p:spTree>
    <p:extLst>
      <p:ext uri="{BB962C8B-B14F-4D97-AF65-F5344CB8AC3E}">
        <p14:creationId xmlns:p14="http://schemas.microsoft.com/office/powerpoint/2010/main" val="292062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rotWithShape="1">
          <a:blip r:embed="rId3">
            <a:extLst>
              <a:ext uri="{28A0092B-C50C-407E-A947-70E740481C1C}">
                <a14:useLocalDpi xmlns:a14="http://schemas.microsoft.com/office/drawing/2010/main" val="0"/>
              </a:ext>
            </a:extLst>
          </a:blip>
          <a:srcRect t="28353" r="10971"/>
          <a:stretch/>
        </p:blipFill>
        <p:spPr>
          <a:xfrm>
            <a:off x="72000" y="54000"/>
            <a:ext cx="9000000" cy="4792713"/>
          </a:xfrm>
        </p:spPr>
      </p:pic>
      <p:sp>
        <p:nvSpPr>
          <p:cNvPr id="4" name="Richtungspfeil 3"/>
          <p:cNvSpPr/>
          <p:nvPr/>
        </p:nvSpPr>
        <p:spPr>
          <a:xfrm>
            <a:off x="72000" y="180000"/>
            <a:ext cx="3924000" cy="61560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prstClr val="white"/>
                </a:solidFill>
                <a:latin typeface="Constantia" panose="02030602050306030303" pitchFamily="18" charset="0"/>
              </a:rPr>
              <a:t>FORMALITIES II: </a:t>
            </a:r>
          </a:p>
          <a:p>
            <a:r>
              <a:rPr lang="de-DE" sz="2000" b="1" dirty="0" smtClean="0">
                <a:solidFill>
                  <a:prstClr val="white"/>
                </a:solidFill>
                <a:latin typeface="Constantia" panose="02030602050306030303" pitchFamily="18" charset="0"/>
              </a:rPr>
              <a:t>REGISTRATION &amp; CO.</a:t>
            </a:r>
            <a:endParaRPr lang="de-DE" sz="2000" b="1" dirty="0">
              <a:solidFill>
                <a:prstClr val="white"/>
              </a:solidFill>
              <a:latin typeface="Constantia" panose="02030602050306030303" pitchFamily="18" charset="0"/>
            </a:endParaRPr>
          </a:p>
        </p:txBody>
      </p:sp>
      <p:sp>
        <p:nvSpPr>
          <p:cNvPr id="8" name="Rechteck 7"/>
          <p:cNvSpPr/>
          <p:nvPr/>
        </p:nvSpPr>
        <p:spPr>
          <a:xfrm>
            <a:off x="90712" y="4857295"/>
            <a:ext cx="2239200" cy="1909265"/>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a:spcAft>
                <a:spcPts val="800"/>
              </a:spcAft>
            </a:pPr>
            <a:r>
              <a:rPr lang="de-DE" sz="2000" dirty="0" smtClean="0">
                <a:latin typeface="Arial Black" panose="020B0A04020102020204" pitchFamily="34" charset="0"/>
              </a:rPr>
              <a:t>REGISTRATION</a:t>
            </a:r>
            <a:r>
              <a:rPr lang="de-DE" sz="1600" dirty="0" smtClean="0">
                <a:latin typeface="Arial Black" panose="020B0A04020102020204" pitchFamily="34" charset="0"/>
              </a:rPr>
              <a:t>     AT THE REGISTRATION OFFICE WITHIN     14 DAYS</a:t>
            </a:r>
            <a:endParaRPr lang="de-DE" sz="2600" dirty="0">
              <a:latin typeface="Arial Black" panose="020B0A04020102020204" pitchFamily="34" charset="0"/>
            </a:endParaRPr>
          </a:p>
        </p:txBody>
      </p:sp>
      <p:sp>
        <p:nvSpPr>
          <p:cNvPr id="10" name="Rechteck 9"/>
          <p:cNvSpPr/>
          <p:nvPr/>
        </p:nvSpPr>
        <p:spPr>
          <a:xfrm>
            <a:off x="4572000" y="4846713"/>
            <a:ext cx="2250000" cy="1958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a:spcAft>
                <a:spcPts val="800"/>
              </a:spcAft>
            </a:pPr>
            <a:r>
              <a:rPr lang="de-DE" sz="1200" dirty="0" smtClean="0">
                <a:latin typeface="Arial Black" panose="020B0A04020102020204" pitchFamily="34" charset="0"/>
              </a:rPr>
              <a:t>CHOOSE A</a:t>
            </a:r>
            <a:r>
              <a:rPr lang="de-DE" sz="1600" dirty="0" smtClean="0">
                <a:latin typeface="Arial Black" panose="020B0A04020102020204" pitchFamily="34" charset="0"/>
              </a:rPr>
              <a:t>   </a:t>
            </a:r>
            <a:r>
              <a:rPr lang="de-DE" sz="2000" dirty="0" smtClean="0">
                <a:latin typeface="Arial Black" panose="020B0A04020102020204" pitchFamily="34" charset="0"/>
              </a:rPr>
              <a:t>HEALTH INSURANCE PROVIDER</a:t>
            </a:r>
            <a:r>
              <a:rPr lang="de-DE" sz="1200" dirty="0" smtClean="0">
                <a:latin typeface="Arial Black" panose="020B0A04020102020204" pitchFamily="34" charset="0"/>
              </a:rPr>
              <a:t>.    YOUR EMPLOYER WILL REGISTER YOU. </a:t>
            </a:r>
            <a:endParaRPr lang="de-DE" sz="2800" dirty="0">
              <a:latin typeface="Arial Black" panose="020B0A04020102020204" pitchFamily="34" charset="0"/>
            </a:endParaRPr>
          </a:p>
        </p:txBody>
      </p:sp>
      <p:sp>
        <p:nvSpPr>
          <p:cNvPr id="11" name="Rechteck 10"/>
          <p:cNvSpPr/>
          <p:nvPr/>
        </p:nvSpPr>
        <p:spPr>
          <a:xfrm>
            <a:off x="6822000" y="4846713"/>
            <a:ext cx="2250000" cy="19584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a:spcAft>
                <a:spcPts val="800"/>
              </a:spcAft>
            </a:pPr>
            <a:r>
              <a:rPr lang="de-DE" sz="1200" dirty="0" smtClean="0">
                <a:latin typeface="Arial Black" panose="020B0A04020102020204" pitchFamily="34" charset="0"/>
              </a:rPr>
              <a:t>MAKE SURE YOU HAVE A</a:t>
            </a:r>
            <a:r>
              <a:rPr lang="de-DE" sz="1400" dirty="0" smtClean="0">
                <a:latin typeface="Arial Black" panose="020B0A04020102020204" pitchFamily="34" charset="0"/>
              </a:rPr>
              <a:t> </a:t>
            </a:r>
            <a:r>
              <a:rPr lang="de-DE" sz="2000" dirty="0" smtClean="0">
                <a:latin typeface="Arial Black" panose="020B0A04020102020204" pitchFamily="34" charset="0"/>
              </a:rPr>
              <a:t>PRIVATE ACCIDENT AND LIABILITY INSURANCE</a:t>
            </a:r>
            <a:r>
              <a:rPr lang="de-DE" sz="1600" dirty="0" smtClean="0">
                <a:latin typeface="Arial Black" panose="020B0A04020102020204" pitchFamily="34" charset="0"/>
              </a:rPr>
              <a:t> </a:t>
            </a:r>
            <a:r>
              <a:rPr lang="de-DE" sz="1200" dirty="0" smtClean="0">
                <a:latin typeface="Arial Black" panose="020B0A04020102020204" pitchFamily="34" charset="0"/>
              </a:rPr>
              <a:t>VALID FOR GERMANY.</a:t>
            </a:r>
            <a:endParaRPr lang="de-DE" sz="2800" dirty="0">
              <a:latin typeface="Arial Black" panose="020B0A04020102020204" pitchFamily="34" charset="0"/>
            </a:endParaRPr>
          </a:p>
        </p:txBody>
      </p:sp>
      <p:sp>
        <p:nvSpPr>
          <p:cNvPr id="12" name="Rechteck 11"/>
          <p:cNvSpPr/>
          <p:nvPr/>
        </p:nvSpPr>
        <p:spPr>
          <a:xfrm>
            <a:off x="72000" y="4846713"/>
            <a:ext cx="2250000" cy="19584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a:spcAft>
                <a:spcPts val="800"/>
              </a:spcAft>
            </a:pPr>
            <a:r>
              <a:rPr lang="de-DE" sz="1200" dirty="0" smtClean="0">
                <a:latin typeface="Arial Black" panose="020B0A04020102020204" pitchFamily="34" charset="0"/>
              </a:rPr>
              <a:t>REGISTER YOURSELF   AT THE </a:t>
            </a:r>
            <a:r>
              <a:rPr lang="de-DE" sz="2000" dirty="0" smtClean="0">
                <a:latin typeface="Arial Black" panose="020B0A04020102020204" pitchFamily="34" charset="0"/>
              </a:rPr>
              <a:t>REGISTRATION</a:t>
            </a:r>
            <a:r>
              <a:rPr lang="de-DE" sz="1200" dirty="0" smtClean="0">
                <a:latin typeface="Arial Black" panose="020B0A04020102020204" pitchFamily="34" charset="0"/>
              </a:rPr>
              <a:t> OFFICE WITHIN 14 DAYS.</a:t>
            </a:r>
            <a:endParaRPr lang="de-DE" sz="1200" dirty="0">
              <a:latin typeface="Arial Black" panose="020B0A04020102020204" pitchFamily="34" charset="0"/>
            </a:endParaRPr>
          </a:p>
        </p:txBody>
      </p:sp>
      <p:sp>
        <p:nvSpPr>
          <p:cNvPr id="13" name="Rechteck 12"/>
          <p:cNvSpPr/>
          <p:nvPr/>
        </p:nvSpPr>
        <p:spPr>
          <a:xfrm>
            <a:off x="2322000" y="4846713"/>
            <a:ext cx="2250000" cy="1958400"/>
          </a:xfrm>
          <a:prstGeom prst="rect">
            <a:avLst/>
          </a:prstGeom>
          <a:solidFill>
            <a:srgbClr val="1052B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a:spcAft>
                <a:spcPts val="800"/>
              </a:spcAft>
            </a:pPr>
            <a:r>
              <a:rPr lang="de-DE" sz="1200" dirty="0" smtClean="0">
                <a:latin typeface="Arial Black" panose="020B0A04020102020204" pitchFamily="34" charset="0"/>
              </a:rPr>
              <a:t>AFTER THE REGISTRATION YOU‘LL RECEIVE A LETTER WITH YOUR                       </a:t>
            </a:r>
            <a:r>
              <a:rPr lang="de-DE" sz="2000" dirty="0" smtClean="0">
                <a:latin typeface="Arial Black" panose="020B0A04020102020204" pitchFamily="34" charset="0"/>
              </a:rPr>
              <a:t>TAX ID</a:t>
            </a:r>
            <a:r>
              <a:rPr lang="de-DE" sz="1200" dirty="0" smtClean="0">
                <a:latin typeface="Arial Black" panose="020B0A04020102020204" pitchFamily="34" charset="0"/>
              </a:rPr>
              <a:t>.</a:t>
            </a:r>
            <a:endParaRPr lang="de-DE" dirty="0">
              <a:latin typeface="Arial Black" panose="020B0A04020102020204" pitchFamily="34" charset="0"/>
            </a:endParaRPr>
          </a:p>
        </p:txBody>
      </p:sp>
    </p:spTree>
    <p:extLst>
      <p:ext uri="{BB962C8B-B14F-4D97-AF65-F5344CB8AC3E}">
        <p14:creationId xmlns:p14="http://schemas.microsoft.com/office/powerpoint/2010/main" val="2133833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p:cNvPicPr>
          <p:nvPr/>
        </p:nvPicPr>
        <p:blipFill rotWithShape="1">
          <a:blip r:embed="rId4" cstate="print">
            <a:extLst>
              <a:ext uri="{28A0092B-C50C-407E-A947-70E740481C1C}">
                <a14:useLocalDpi xmlns:a14="http://schemas.microsoft.com/office/drawing/2010/main" val="0"/>
              </a:ext>
            </a:extLst>
          </a:blip>
          <a:srcRect t="121" r="8159" b="7802"/>
          <a:stretch/>
        </p:blipFill>
        <p:spPr>
          <a:xfrm>
            <a:off x="72000" y="54000"/>
            <a:ext cx="9000000" cy="6750000"/>
          </a:xfrm>
          <a:prstGeom prst="rect">
            <a:avLst/>
          </a:prstGeom>
        </p:spPr>
      </p:pic>
      <p:sp>
        <p:nvSpPr>
          <p:cNvPr id="8" name="Richtungspfeil 7"/>
          <p:cNvSpPr/>
          <p:nvPr/>
        </p:nvSpPr>
        <p:spPr>
          <a:xfrm>
            <a:off x="72000" y="4269151"/>
            <a:ext cx="3023127" cy="613985"/>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prstClr val="white"/>
                </a:solidFill>
                <a:latin typeface="Constantia" panose="02030602050306030303" pitchFamily="18" charset="0"/>
              </a:rPr>
              <a:t>JOIN OUR RECRUITING DAYS!</a:t>
            </a:r>
            <a:endParaRPr lang="de-DE" sz="2000" b="1" dirty="0">
              <a:solidFill>
                <a:prstClr val="white"/>
              </a:solidFill>
              <a:latin typeface="Constantia" panose="02030602050306030303" pitchFamily="18" charset="0"/>
            </a:endParaRPr>
          </a:p>
        </p:txBody>
      </p:sp>
      <p:sp>
        <p:nvSpPr>
          <p:cNvPr id="10" name="Welle 9"/>
          <p:cNvSpPr/>
          <p:nvPr/>
        </p:nvSpPr>
        <p:spPr>
          <a:xfrm>
            <a:off x="735135" y="4874317"/>
            <a:ext cx="3438332" cy="564812"/>
          </a:xfrm>
          <a:prstGeom prst="wave">
            <a:avLst>
              <a:gd name="adj1" fmla="val 11447"/>
              <a:gd name="adj2" fmla="val 0"/>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lnSpc>
                <a:spcPts val="1800"/>
              </a:lnSpc>
            </a:pPr>
            <a:r>
              <a:rPr lang="de-DE" sz="2000" dirty="0" smtClean="0">
                <a:latin typeface="Arial Black" panose="020B0A04020102020204" pitchFamily="34" charset="0"/>
                <a:cs typeface="Aharoni" panose="02010803020104030203" pitchFamily="2" charset="-79"/>
              </a:rPr>
              <a:t>2019</a:t>
            </a:r>
            <a:endParaRPr lang="de-DE" sz="2000" dirty="0">
              <a:latin typeface="Arial Black" panose="020B0A04020102020204" pitchFamily="34" charset="0"/>
              <a:cs typeface="Aharoni" panose="02010803020104030203" pitchFamily="2" charset="-79"/>
            </a:endParaRPr>
          </a:p>
        </p:txBody>
      </p:sp>
      <p:grpSp>
        <p:nvGrpSpPr>
          <p:cNvPr id="7" name="Gruppieren 6"/>
          <p:cNvGrpSpPr/>
          <p:nvPr/>
        </p:nvGrpSpPr>
        <p:grpSpPr>
          <a:xfrm rot="21319735">
            <a:off x="474725" y="362417"/>
            <a:ext cx="2988000" cy="2988000"/>
            <a:chOff x="989778" y="1044432"/>
            <a:chExt cx="2692260" cy="2698253"/>
          </a:xfrm>
        </p:grpSpPr>
        <p:sp>
          <p:nvSpPr>
            <p:cNvPr id="4" name="Stern mit 32 Zacken 3"/>
            <p:cNvSpPr/>
            <p:nvPr/>
          </p:nvSpPr>
          <p:spPr>
            <a:xfrm>
              <a:off x="989778" y="1044432"/>
              <a:ext cx="2692260" cy="2698253"/>
            </a:xfrm>
            <a:prstGeom prst="star32">
              <a:avLst>
                <a:gd name="adj" fmla="val 4717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endParaRPr lang="de-DE" sz="1400" b="1" dirty="0" smtClean="0">
                <a:solidFill>
                  <a:schemeClr val="tx1"/>
                </a:solidFill>
                <a:latin typeface="Constantia" panose="02030602050306030303" pitchFamily="18" charset="0"/>
                <a:cs typeface="FrankRuehl" panose="020E0503060101010101" pitchFamily="34" charset="-79"/>
              </a:endParaRPr>
            </a:p>
            <a:p>
              <a:pPr algn="ctr"/>
              <a:endParaRPr lang="de-DE" sz="1400" b="1" dirty="0" smtClean="0">
                <a:solidFill>
                  <a:schemeClr val="tx1"/>
                </a:solidFill>
                <a:latin typeface="Constantia" panose="02030602050306030303" pitchFamily="18" charset="0"/>
                <a:cs typeface="FrankRuehl" panose="020E0503060101010101" pitchFamily="34" charset="-79"/>
              </a:endParaRPr>
            </a:p>
            <a:p>
              <a:pPr algn="ctr"/>
              <a:r>
                <a:rPr lang="de-DE" sz="2800" b="1" dirty="0" smtClean="0">
                  <a:solidFill>
                    <a:schemeClr val="tx1"/>
                  </a:solidFill>
                  <a:latin typeface="Constantia" panose="02030602050306030303" pitchFamily="18" charset="0"/>
                  <a:cs typeface="FrankRuehl" panose="020E0503060101010101" pitchFamily="34" charset="-79"/>
                </a:rPr>
                <a:t>APPLY NOW!</a:t>
              </a:r>
              <a:endParaRPr lang="de-DE" sz="3200" b="1" dirty="0">
                <a:solidFill>
                  <a:schemeClr val="tx1"/>
                </a:solidFill>
                <a:latin typeface="Constantia" panose="02030602050306030303" pitchFamily="18" charset="0"/>
                <a:cs typeface="FrankRuehl" panose="020E0503060101010101" pitchFamily="34" charset="-79"/>
              </a:endParaRPr>
            </a:p>
            <a:p>
              <a:pPr algn="ctr">
                <a:lnSpc>
                  <a:spcPts val="1900"/>
                </a:lnSpc>
              </a:pPr>
              <a:r>
                <a:rPr lang="de-DE" sz="1600" b="1" u="sng" dirty="0" smtClean="0">
                  <a:solidFill>
                    <a:schemeClr val="accent5">
                      <a:lumMod val="75000"/>
                    </a:schemeClr>
                  </a:solidFill>
                  <a:latin typeface="Constantia" panose="02030602050306030303" pitchFamily="18" charset="0"/>
                  <a:cs typeface="FrankRuehl" panose="020E0503060101010101" pitchFamily="34" charset="-79"/>
                </a:rPr>
                <a:t>ZAV-IPS-NORD</a:t>
              </a:r>
            </a:p>
            <a:p>
              <a:pPr algn="ctr">
                <a:lnSpc>
                  <a:spcPts val="1900"/>
                </a:lnSpc>
              </a:pPr>
              <a:r>
                <a:rPr lang="de-DE" sz="2800" b="1" u="sng" dirty="0" smtClean="0">
                  <a:solidFill>
                    <a:schemeClr val="accent5">
                      <a:lumMod val="75000"/>
                    </a:schemeClr>
                  </a:solidFill>
                  <a:latin typeface="Constantia" panose="02030602050306030303" pitchFamily="18" charset="0"/>
                  <a:cs typeface="FrankRuehl" panose="020E0503060101010101" pitchFamily="34" charset="-79"/>
                </a:rPr>
                <a:t>@</a:t>
              </a:r>
              <a:r>
                <a:rPr lang="de-DE" sz="1600" b="1" u="sng" dirty="0" smtClean="0">
                  <a:solidFill>
                    <a:schemeClr val="accent5">
                      <a:lumMod val="75000"/>
                    </a:schemeClr>
                  </a:solidFill>
                  <a:latin typeface="Constantia" panose="02030602050306030303" pitchFamily="18" charset="0"/>
                  <a:cs typeface="FrankRuehl" panose="020E0503060101010101" pitchFamily="34" charset="-79"/>
                </a:rPr>
                <a:t>ARBEITSAGENTUR.DE</a:t>
              </a:r>
            </a:p>
          </p:txBody>
        </p:sp>
        <p:sp>
          <p:nvSpPr>
            <p:cNvPr id="5" name="Textfeld 4"/>
            <p:cNvSpPr txBox="1"/>
            <p:nvPr/>
          </p:nvSpPr>
          <p:spPr>
            <a:xfrm>
              <a:off x="1293367" y="1502341"/>
              <a:ext cx="2116179" cy="2052118"/>
            </a:xfrm>
            <a:prstGeom prst="rect">
              <a:avLst/>
            </a:prstGeom>
            <a:noFill/>
          </p:spPr>
          <p:txBody>
            <a:bodyPr wrap="square" rtlCol="0">
              <a:prstTxWarp prst="textArchDown">
                <a:avLst>
                  <a:gd name="adj" fmla="val 19562434"/>
                </a:avLst>
              </a:prstTxWarp>
              <a:spAutoFit/>
            </a:bodyPr>
            <a:lstStyle/>
            <a:p>
              <a:pPr algn="ctr"/>
              <a:r>
                <a:rPr lang="de-DE" sz="1600" b="1" dirty="0" smtClean="0">
                  <a:latin typeface="Constantia" panose="02030602050306030303" pitchFamily="18" charset="0"/>
                </a:rPr>
                <a:t>CODE: SUMMER SEASON</a:t>
              </a:r>
              <a:endParaRPr lang="de-DE" sz="1600" b="1" dirty="0">
                <a:latin typeface="Constantia" panose="02030602050306030303" pitchFamily="18" charset="0"/>
              </a:endParaRPr>
            </a:p>
          </p:txBody>
        </p:sp>
        <p:pic>
          <p:nvPicPr>
            <p:cNvPr id="6" name="Grafik 5"/>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21600000">
              <a:off x="2098721" y="2798406"/>
              <a:ext cx="531933" cy="538664"/>
            </a:xfrm>
            <a:prstGeom prst="rect">
              <a:avLst/>
            </a:prstGeom>
          </p:spPr>
        </p:pic>
      </p:grpSp>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1211" y="6170769"/>
            <a:ext cx="499668" cy="532034"/>
          </a:xfrm>
          <a:prstGeom prst="roundRect">
            <a:avLst/>
          </a:prstGeom>
          <a:ln w="28575">
            <a:noFill/>
          </a:ln>
          <a:effectLst/>
        </p:spPr>
      </p:pic>
      <p:grpSp>
        <p:nvGrpSpPr>
          <p:cNvPr id="16" name="Gruppieren 15"/>
          <p:cNvGrpSpPr>
            <a:grpSpLocks noChangeAspect="1"/>
          </p:cNvGrpSpPr>
          <p:nvPr/>
        </p:nvGrpSpPr>
        <p:grpSpPr>
          <a:xfrm>
            <a:off x="6088142" y="6171735"/>
            <a:ext cx="1731849" cy="532034"/>
            <a:chOff x="6868900" y="6273704"/>
            <a:chExt cx="1366389" cy="393493"/>
          </a:xfrm>
        </p:grpSpPr>
        <p:sp>
          <p:nvSpPr>
            <p:cNvPr id="17" name="Abgerundetes Rechteck 16"/>
            <p:cNvSpPr/>
            <p:nvPr/>
          </p:nvSpPr>
          <p:spPr>
            <a:xfrm>
              <a:off x="6868900" y="6273704"/>
              <a:ext cx="1366389" cy="393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aphicFrame>
          <p:nvGraphicFramePr>
            <p:cNvPr id="18" name="Objekt 17"/>
            <p:cNvGraphicFramePr>
              <a:graphicFrameLocks noChangeAspect="1"/>
            </p:cNvGraphicFramePr>
            <p:nvPr>
              <p:extLst/>
            </p:nvPr>
          </p:nvGraphicFramePr>
          <p:xfrm>
            <a:off x="6896055" y="6298653"/>
            <a:ext cx="1296000" cy="357166"/>
          </p:xfrm>
          <a:graphic>
            <a:graphicData uri="http://schemas.openxmlformats.org/presentationml/2006/ole">
              <mc:AlternateContent xmlns:mc="http://schemas.openxmlformats.org/markup-compatibility/2006">
                <mc:Choice xmlns:v="urn:schemas-microsoft-com:vml" Requires="v">
                  <p:oleObj spid="_x0000_s2079" r:id="rId7" imgW="5942857" imgH="1685714" progId="">
                    <p:embed/>
                  </p:oleObj>
                </mc:Choice>
                <mc:Fallback>
                  <p:oleObj r:id="rId7" imgW="5942857" imgH="1685714" progId="">
                    <p:embed/>
                    <p:pic>
                      <p:nvPicPr>
                        <p:cNvPr id="0" name=""/>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6055" y="6298653"/>
                          <a:ext cx="1296000" cy="357166"/>
                        </a:xfrm>
                        <a:prstGeom prst="rect">
                          <a:avLst/>
                        </a:prstGeom>
                        <a:noFill/>
                      </p:spPr>
                    </p:pic>
                  </p:oleObj>
                </mc:Fallback>
              </mc:AlternateContent>
            </a:graphicData>
          </a:graphic>
        </p:graphicFrame>
      </p:grpSp>
      <p:pic>
        <p:nvPicPr>
          <p:cNvPr id="19" name="Grafik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72749" y="6170769"/>
            <a:ext cx="532034" cy="532034"/>
          </a:xfrm>
          <a:prstGeom prst="roundRect">
            <a:avLst/>
          </a:prstGeom>
        </p:spPr>
      </p:pic>
      <p:sp>
        <p:nvSpPr>
          <p:cNvPr id="14" name="Stern mit 32 Zacken 13"/>
          <p:cNvSpPr>
            <a:spLocks noChangeAspect="1"/>
          </p:cNvSpPr>
          <p:nvPr/>
        </p:nvSpPr>
        <p:spPr>
          <a:xfrm rot="21283783">
            <a:off x="2316046" y="66058"/>
            <a:ext cx="1148384" cy="1148384"/>
          </a:xfrm>
          <a:prstGeom prst="star32">
            <a:avLst>
              <a:gd name="adj" fmla="val 4717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2800" b="1" dirty="0" smtClean="0">
                <a:solidFill>
                  <a:prstClr val="white"/>
                </a:solidFill>
                <a:latin typeface="Constantia" panose="02030602050306030303" pitchFamily="18" charset="0"/>
                <a:cs typeface="FrankRuehl" panose="020E0503060101010101" pitchFamily="34" charset="-79"/>
              </a:rPr>
              <a:t>CV</a:t>
            </a:r>
            <a:endParaRPr lang="de-DE" sz="6000" b="1" dirty="0">
              <a:solidFill>
                <a:prstClr val="white"/>
              </a:solidFill>
              <a:latin typeface="Constantia" panose="02030602050306030303" pitchFamily="18" charset="0"/>
              <a:cs typeface="FrankRuehl" panose="020E0503060101010101" pitchFamily="34" charset="-79"/>
            </a:endParaRPr>
          </a:p>
        </p:txBody>
      </p:sp>
      <p:sp>
        <p:nvSpPr>
          <p:cNvPr id="13" name="Stern mit 32 Zacken 12"/>
          <p:cNvSpPr>
            <a:spLocks noChangeAspect="1"/>
          </p:cNvSpPr>
          <p:nvPr/>
        </p:nvSpPr>
        <p:spPr>
          <a:xfrm rot="21283783">
            <a:off x="3144848" y="672974"/>
            <a:ext cx="1122871" cy="1134270"/>
          </a:xfrm>
          <a:prstGeom prst="star32">
            <a:avLst>
              <a:gd name="adj" fmla="val 47177"/>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2000" b="1" dirty="0" smtClean="0">
                <a:solidFill>
                  <a:prstClr val="white"/>
                </a:solidFill>
                <a:latin typeface="Constantia" panose="02030602050306030303" pitchFamily="18" charset="0"/>
                <a:cs typeface="FrankRuehl" panose="020E0503060101010101" pitchFamily="34" charset="-79"/>
              </a:rPr>
              <a:t>PHOTO</a:t>
            </a:r>
            <a:endParaRPr lang="de-DE" sz="4000" b="1" dirty="0">
              <a:solidFill>
                <a:prstClr val="white"/>
              </a:solidFill>
              <a:latin typeface="Constantia" panose="02030602050306030303" pitchFamily="18" charset="0"/>
              <a:cs typeface="FrankRuehl" panose="020E0503060101010101" pitchFamily="34" charset="-79"/>
            </a:endParaRPr>
          </a:p>
        </p:txBody>
      </p:sp>
      <p:sp>
        <p:nvSpPr>
          <p:cNvPr id="23" name="Stern mit 32 Zacken 22"/>
          <p:cNvSpPr/>
          <p:nvPr/>
        </p:nvSpPr>
        <p:spPr>
          <a:xfrm>
            <a:off x="7212315" y="284024"/>
            <a:ext cx="1269674" cy="1208163"/>
          </a:xfrm>
          <a:prstGeom prst="star32">
            <a:avLst>
              <a:gd name="adj" fmla="val 47080"/>
            </a:avLst>
          </a:prstGeom>
          <a:solidFill>
            <a:srgbClr val="2F5597"/>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1400" b="1" dirty="0" smtClean="0">
                <a:solidFill>
                  <a:schemeClr val="bg1"/>
                </a:solidFill>
                <a:latin typeface="Constantia" panose="02030602050306030303" pitchFamily="18" charset="0"/>
                <a:cs typeface="FrankRuehl" panose="020E0503060101010101" pitchFamily="34" charset="-79"/>
              </a:rPr>
              <a:t>YOUR </a:t>
            </a:r>
          </a:p>
          <a:p>
            <a:pPr algn="ctr"/>
            <a:r>
              <a:rPr lang="de-DE" sz="1400" b="1" dirty="0" smtClean="0">
                <a:solidFill>
                  <a:schemeClr val="bg1"/>
                </a:solidFill>
                <a:latin typeface="Constantia" panose="02030602050306030303" pitchFamily="18" charset="0"/>
                <a:cs typeface="FrankRuehl" panose="020E0503060101010101" pitchFamily="34" charset="-79"/>
              </a:rPr>
              <a:t>CONTACT TO</a:t>
            </a:r>
          </a:p>
          <a:p>
            <a:pPr algn="ctr"/>
            <a:r>
              <a:rPr lang="de-DE" sz="1400" b="1" dirty="0" smtClean="0">
                <a:solidFill>
                  <a:schemeClr val="bg1"/>
                </a:solidFill>
                <a:latin typeface="Constantia" panose="02030602050306030303" pitchFamily="18" charset="0"/>
                <a:cs typeface="FrankRuehl" panose="020E0503060101010101" pitchFamily="34" charset="-79"/>
              </a:rPr>
              <a:t>EURES</a:t>
            </a:r>
          </a:p>
          <a:p>
            <a:pPr algn="ctr"/>
            <a:r>
              <a:rPr lang="de-DE" sz="1400" b="1" dirty="0" smtClean="0">
                <a:solidFill>
                  <a:schemeClr val="bg1"/>
                </a:solidFill>
                <a:latin typeface="Constantia" panose="02030602050306030303" pitchFamily="18" charset="0"/>
                <a:cs typeface="FrankRuehl" panose="020E0503060101010101" pitchFamily="34" charset="-79"/>
              </a:rPr>
              <a:t>FINLAND</a:t>
            </a:r>
            <a:endParaRPr lang="de-DE" sz="1000" b="1" u="sng" dirty="0" smtClean="0">
              <a:solidFill>
                <a:schemeClr val="bg1"/>
              </a:solidFill>
              <a:latin typeface="Constantia" panose="02030602050306030303" pitchFamily="18" charset="0"/>
              <a:cs typeface="FrankRuehl" panose="020E0503060101010101" pitchFamily="34" charset="-79"/>
            </a:endParaRPr>
          </a:p>
        </p:txBody>
      </p:sp>
      <p:sp>
        <p:nvSpPr>
          <p:cNvPr id="24" name="Welle 23"/>
          <p:cNvSpPr/>
          <p:nvPr/>
        </p:nvSpPr>
        <p:spPr>
          <a:xfrm>
            <a:off x="1791815" y="5334955"/>
            <a:ext cx="2887063" cy="586977"/>
          </a:xfrm>
          <a:prstGeom prst="wave">
            <a:avLst>
              <a:gd name="adj1" fmla="val 9125"/>
              <a:gd name="adj2" fmla="val 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lnSpc>
                <a:spcPts val="1800"/>
              </a:lnSpc>
            </a:pPr>
            <a:r>
              <a:rPr lang="de-DE" dirty="0" smtClean="0">
                <a:latin typeface="Arial Black" panose="020B0A04020102020204" pitchFamily="34" charset="0"/>
                <a:cs typeface="Aharoni" panose="02010803020104030203" pitchFamily="2" charset="-79"/>
              </a:rPr>
              <a:t>In HELSINKI</a:t>
            </a:r>
            <a:endParaRPr lang="de-DE" sz="3600" dirty="0">
              <a:latin typeface="Arial Black" panose="020B0A04020102020204" pitchFamily="34" charset="0"/>
              <a:cs typeface="Aharoni" panose="02010803020104030203" pitchFamily="2" charset="-79"/>
            </a:endParaRPr>
          </a:p>
        </p:txBody>
      </p:sp>
      <p:sp>
        <p:nvSpPr>
          <p:cNvPr id="20" name="Stern mit 32 Zacken 19"/>
          <p:cNvSpPr/>
          <p:nvPr/>
        </p:nvSpPr>
        <p:spPr>
          <a:xfrm>
            <a:off x="5674773" y="703644"/>
            <a:ext cx="1815173" cy="1712895"/>
          </a:xfrm>
          <a:prstGeom prst="star32">
            <a:avLst>
              <a:gd name="adj" fmla="val 4717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de-DE" sz="1600" b="1" dirty="0" smtClean="0">
                <a:solidFill>
                  <a:schemeClr val="tx1"/>
                </a:solidFill>
                <a:latin typeface="Constantia" panose="02030602050306030303" pitchFamily="18" charset="0"/>
                <a:cs typeface="FrankRuehl" panose="020E0503060101010101" pitchFamily="34" charset="-79"/>
              </a:rPr>
              <a:t>ARNE </a:t>
            </a:r>
          </a:p>
          <a:p>
            <a:pPr algn="ctr"/>
            <a:r>
              <a:rPr lang="de-DE" sz="1600" b="1" dirty="0" smtClean="0">
                <a:solidFill>
                  <a:schemeClr val="tx1"/>
                </a:solidFill>
                <a:latin typeface="Constantia" panose="02030602050306030303" pitchFamily="18" charset="0"/>
                <a:cs typeface="FrankRuehl" panose="020E0503060101010101" pitchFamily="34" charset="-79"/>
              </a:rPr>
              <a:t>LINDERBORG</a:t>
            </a:r>
          </a:p>
          <a:p>
            <a:pPr algn="ctr"/>
            <a:r>
              <a:rPr lang="de-DE" sz="1000" b="1" dirty="0" smtClean="0">
                <a:solidFill>
                  <a:schemeClr val="tx1"/>
                </a:solidFill>
                <a:latin typeface="Constantia" panose="02030602050306030303" pitchFamily="18" charset="0"/>
                <a:cs typeface="FrankRuehl" panose="020E0503060101010101" pitchFamily="34" charset="-79"/>
              </a:rPr>
              <a:t>~ </a:t>
            </a:r>
          </a:p>
          <a:p>
            <a:pPr algn="ctr">
              <a:lnSpc>
                <a:spcPts val="1300"/>
              </a:lnSpc>
            </a:pPr>
            <a:r>
              <a:rPr lang="de-DE" sz="1400" b="1" u="sng" dirty="0" err="1" smtClean="0">
                <a:solidFill>
                  <a:srgbClr val="2F5597"/>
                </a:solidFill>
                <a:latin typeface="Constantia" panose="02030602050306030303" pitchFamily="18" charset="0"/>
              </a:rPr>
              <a:t>arne.linderborg</a:t>
            </a:r>
            <a:endParaRPr lang="de-DE" sz="1400" b="1" u="sng" dirty="0" smtClean="0">
              <a:solidFill>
                <a:srgbClr val="2F5597"/>
              </a:solidFill>
              <a:latin typeface="Constantia" panose="02030602050306030303" pitchFamily="18" charset="0"/>
            </a:endParaRPr>
          </a:p>
          <a:p>
            <a:pPr algn="ctr">
              <a:lnSpc>
                <a:spcPts val="1300"/>
              </a:lnSpc>
            </a:pPr>
            <a:r>
              <a:rPr lang="de-DE" sz="1400" b="1" u="sng" dirty="0" smtClean="0">
                <a:solidFill>
                  <a:srgbClr val="2F5597"/>
                </a:solidFill>
                <a:latin typeface="Constantia" panose="02030602050306030303" pitchFamily="18" charset="0"/>
              </a:rPr>
              <a:t>@te-toimisto.fi</a:t>
            </a:r>
            <a:endParaRPr lang="de-DE" sz="1400" b="1" u="sng" dirty="0">
              <a:solidFill>
                <a:srgbClr val="2F5597"/>
              </a:solidFill>
              <a:latin typeface="Constantia" panose="02030602050306030303" pitchFamily="18" charset="0"/>
            </a:endParaRPr>
          </a:p>
        </p:txBody>
      </p:sp>
      <p:sp>
        <p:nvSpPr>
          <p:cNvPr id="21" name="Stern mit 32 Zacken 20"/>
          <p:cNvSpPr/>
          <p:nvPr/>
        </p:nvSpPr>
        <p:spPr>
          <a:xfrm>
            <a:off x="7212315" y="1492187"/>
            <a:ext cx="1758564" cy="1712895"/>
          </a:xfrm>
          <a:prstGeom prst="star32">
            <a:avLst>
              <a:gd name="adj" fmla="val 4717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de-DE" sz="1600" b="1" dirty="0" smtClean="0">
                <a:solidFill>
                  <a:schemeClr val="tx1"/>
                </a:solidFill>
                <a:latin typeface="Constantia" panose="02030602050306030303" pitchFamily="18" charset="0"/>
                <a:cs typeface="FrankRuehl" panose="020E0503060101010101" pitchFamily="34" charset="-79"/>
              </a:rPr>
              <a:t>AILA </a:t>
            </a:r>
          </a:p>
          <a:p>
            <a:pPr algn="ctr"/>
            <a:r>
              <a:rPr lang="de-DE" sz="1600" b="1" dirty="0" smtClean="0">
                <a:solidFill>
                  <a:schemeClr val="tx1"/>
                </a:solidFill>
                <a:latin typeface="Constantia" panose="02030602050306030303" pitchFamily="18" charset="0"/>
                <a:cs typeface="FrankRuehl" panose="020E0503060101010101" pitchFamily="34" charset="-79"/>
              </a:rPr>
              <a:t>MACKEL</a:t>
            </a:r>
          </a:p>
          <a:p>
            <a:pPr algn="ctr"/>
            <a:r>
              <a:rPr lang="de-DE" sz="1000" b="1" dirty="0" smtClean="0">
                <a:solidFill>
                  <a:schemeClr val="tx1"/>
                </a:solidFill>
                <a:latin typeface="Constantia" panose="02030602050306030303" pitchFamily="18" charset="0"/>
                <a:cs typeface="FrankRuehl" panose="020E0503060101010101" pitchFamily="34" charset="-79"/>
              </a:rPr>
              <a:t>~ </a:t>
            </a:r>
          </a:p>
          <a:p>
            <a:pPr algn="ctr">
              <a:lnSpc>
                <a:spcPts val="1300"/>
              </a:lnSpc>
            </a:pPr>
            <a:r>
              <a:rPr lang="de-DE" sz="1400" b="1" u="sng" dirty="0" err="1">
                <a:solidFill>
                  <a:srgbClr val="2F5597"/>
                </a:solidFill>
                <a:latin typeface="Constantia" panose="02030602050306030303" pitchFamily="18" charset="0"/>
              </a:rPr>
              <a:t>aila.mackel</a:t>
            </a:r>
            <a:endParaRPr lang="de-DE" sz="1400" b="1" u="sng" dirty="0">
              <a:solidFill>
                <a:srgbClr val="2F5597"/>
              </a:solidFill>
              <a:latin typeface="Constantia" panose="02030602050306030303" pitchFamily="18" charset="0"/>
            </a:endParaRPr>
          </a:p>
          <a:p>
            <a:pPr algn="ctr">
              <a:lnSpc>
                <a:spcPts val="1300"/>
              </a:lnSpc>
            </a:pPr>
            <a:r>
              <a:rPr lang="de-DE" sz="1400" b="1" u="sng" dirty="0">
                <a:solidFill>
                  <a:srgbClr val="2F5597"/>
                </a:solidFill>
                <a:latin typeface="Constantia" panose="02030602050306030303" pitchFamily="18" charset="0"/>
              </a:rPr>
              <a:t>@te-toimisto.fi</a:t>
            </a:r>
          </a:p>
        </p:txBody>
      </p:sp>
      <p:sp>
        <p:nvSpPr>
          <p:cNvPr id="22" name="Stern mit 32 Zacken 21"/>
          <p:cNvSpPr/>
          <p:nvPr/>
        </p:nvSpPr>
        <p:spPr>
          <a:xfrm>
            <a:off x="4173467" y="1376314"/>
            <a:ext cx="1839269" cy="1645392"/>
          </a:xfrm>
          <a:prstGeom prst="star32">
            <a:avLst>
              <a:gd name="adj" fmla="val 4717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de-DE" sz="1600" b="1" dirty="0" smtClean="0">
                <a:solidFill>
                  <a:schemeClr val="tx1"/>
                </a:solidFill>
                <a:latin typeface="Constantia" panose="02030602050306030303" pitchFamily="18" charset="0"/>
                <a:cs typeface="FrankRuehl" panose="020E0503060101010101" pitchFamily="34" charset="-79"/>
              </a:rPr>
              <a:t>TOMI </a:t>
            </a:r>
          </a:p>
          <a:p>
            <a:pPr algn="ctr"/>
            <a:r>
              <a:rPr lang="de-DE" sz="1600" b="1" dirty="0" smtClean="0">
                <a:solidFill>
                  <a:schemeClr val="tx1"/>
                </a:solidFill>
                <a:latin typeface="Constantia" panose="02030602050306030303" pitchFamily="18" charset="0"/>
                <a:cs typeface="FrankRuehl" panose="020E0503060101010101" pitchFamily="34" charset="-79"/>
              </a:rPr>
              <a:t>PURANEN</a:t>
            </a:r>
          </a:p>
          <a:p>
            <a:pPr algn="ctr"/>
            <a:r>
              <a:rPr lang="de-DE" sz="1000" b="1" dirty="0" smtClean="0">
                <a:solidFill>
                  <a:schemeClr val="tx1"/>
                </a:solidFill>
                <a:latin typeface="Constantia" panose="02030602050306030303" pitchFamily="18" charset="0"/>
                <a:cs typeface="FrankRuehl" panose="020E0503060101010101" pitchFamily="34" charset="-79"/>
              </a:rPr>
              <a:t> </a:t>
            </a:r>
            <a:r>
              <a:rPr lang="de-DE" sz="1400" b="1" dirty="0" err="1" smtClean="0">
                <a:solidFill>
                  <a:schemeClr val="tx1"/>
                </a:solidFill>
                <a:latin typeface="Constantia" panose="02030602050306030303" pitchFamily="18" charset="0"/>
                <a:cs typeface="FrankRuehl" panose="020E0503060101010101" pitchFamily="34" charset="-79"/>
                <a:hlinkClick r:id="rId10"/>
              </a:rPr>
              <a:t>tomi.puranen</a:t>
            </a:r>
            <a:endParaRPr lang="de-DE" sz="1400" b="1" dirty="0" smtClean="0">
              <a:solidFill>
                <a:schemeClr val="tx1"/>
              </a:solidFill>
              <a:latin typeface="Constantia" panose="02030602050306030303" pitchFamily="18" charset="0"/>
              <a:cs typeface="FrankRuehl" panose="020E0503060101010101" pitchFamily="34" charset="-79"/>
              <a:hlinkClick r:id="rId10"/>
            </a:endParaRPr>
          </a:p>
          <a:p>
            <a:pPr algn="ctr"/>
            <a:r>
              <a:rPr lang="de-DE" sz="1400" b="1" dirty="0" smtClean="0">
                <a:solidFill>
                  <a:schemeClr val="tx1"/>
                </a:solidFill>
                <a:latin typeface="Constantia" panose="02030602050306030303" pitchFamily="18" charset="0"/>
                <a:cs typeface="FrankRuehl" panose="020E0503060101010101" pitchFamily="34" charset="-79"/>
                <a:hlinkClick r:id="rId10"/>
              </a:rPr>
              <a:t>@te-office.fi</a:t>
            </a:r>
            <a:endParaRPr lang="de-DE" sz="1400" b="1" dirty="0" smtClean="0">
              <a:solidFill>
                <a:schemeClr val="tx1"/>
              </a:solidFill>
              <a:latin typeface="Constantia" panose="02030602050306030303" pitchFamily="18" charset="0"/>
              <a:cs typeface="FrankRuehl" panose="020E0503060101010101" pitchFamily="34" charset="-79"/>
            </a:endParaRPr>
          </a:p>
          <a:p>
            <a:pPr algn="ctr"/>
            <a:endParaRPr lang="de-DE" sz="1000" b="1" dirty="0" smtClean="0">
              <a:solidFill>
                <a:schemeClr val="tx1"/>
              </a:solidFill>
              <a:latin typeface="Constantia" panose="02030602050306030303" pitchFamily="18" charset="0"/>
              <a:cs typeface="FrankRuehl" panose="020E0503060101010101" pitchFamily="34" charset="-79"/>
            </a:endParaRPr>
          </a:p>
        </p:txBody>
      </p:sp>
    </p:spTree>
    <p:extLst>
      <p:ext uri="{BB962C8B-B14F-4D97-AF65-F5344CB8AC3E}">
        <p14:creationId xmlns:p14="http://schemas.microsoft.com/office/powerpoint/2010/main" val="3634172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23733" r="36911"/>
          <a:stretch/>
        </p:blipFill>
        <p:spPr>
          <a:xfrm>
            <a:off x="4827600" y="54000"/>
            <a:ext cx="4243276" cy="6750000"/>
          </a:xfrm>
          <a:prstGeom prst="rect">
            <a:avLst/>
          </a:prstGeom>
        </p:spPr>
      </p:pic>
      <p:sp>
        <p:nvSpPr>
          <p:cNvPr id="5" name="Richtungspfeil 4"/>
          <p:cNvSpPr/>
          <p:nvPr/>
        </p:nvSpPr>
        <p:spPr>
          <a:xfrm flipH="1">
            <a:off x="6469561" y="180000"/>
            <a:ext cx="2601315" cy="613985"/>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3200" b="1" dirty="0" smtClean="0">
                <a:solidFill>
                  <a:prstClr val="white"/>
                </a:solidFill>
                <a:latin typeface="Constantia" panose="02030602050306030303" pitchFamily="18" charset="0"/>
              </a:rPr>
              <a:t>WANTED</a:t>
            </a:r>
            <a:endParaRPr lang="de-DE" sz="3200" b="1" dirty="0">
              <a:solidFill>
                <a:prstClr val="white"/>
              </a:solidFill>
              <a:latin typeface="Constantia" panose="02030602050306030303" pitchFamily="18" charset="0"/>
            </a:endParaRPr>
          </a:p>
        </p:txBody>
      </p:sp>
      <p:sp>
        <p:nvSpPr>
          <p:cNvPr id="6" name="Rechteck 5"/>
          <p:cNvSpPr/>
          <p:nvPr/>
        </p:nvSpPr>
        <p:spPr>
          <a:xfrm>
            <a:off x="72000" y="54000"/>
            <a:ext cx="2379600" cy="2250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de-DE" sz="2400" dirty="0" smtClean="0">
                <a:solidFill>
                  <a:prstClr val="white"/>
                </a:solidFill>
                <a:latin typeface="Arial Black" panose="020B0A04020102020204" pitchFamily="34" charset="0"/>
              </a:rPr>
              <a:t>(ASSISTANT)</a:t>
            </a:r>
          </a:p>
          <a:p>
            <a:pPr algn="ctr">
              <a:spcAft>
                <a:spcPts val="600"/>
              </a:spcAft>
            </a:pPr>
            <a:r>
              <a:rPr lang="de-DE" sz="4400" dirty="0" smtClean="0">
                <a:solidFill>
                  <a:prstClr val="white"/>
                </a:solidFill>
                <a:latin typeface="Arial Black" panose="020B0A04020102020204" pitchFamily="34" charset="0"/>
              </a:rPr>
              <a:t>COOKS</a:t>
            </a:r>
          </a:p>
        </p:txBody>
      </p:sp>
      <p:sp>
        <p:nvSpPr>
          <p:cNvPr id="7" name="Rechteck 6"/>
          <p:cNvSpPr/>
          <p:nvPr/>
        </p:nvSpPr>
        <p:spPr>
          <a:xfrm>
            <a:off x="2453636" y="54000"/>
            <a:ext cx="2379600" cy="22500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de-DE" sz="2400" dirty="0" smtClean="0">
                <a:solidFill>
                  <a:prstClr val="white"/>
                </a:solidFill>
                <a:latin typeface="Arial Black" panose="020B0A04020102020204" pitchFamily="34" charset="0"/>
              </a:rPr>
              <a:t>WAITRESSES</a:t>
            </a:r>
          </a:p>
          <a:p>
            <a:pPr algn="ctr">
              <a:spcAft>
                <a:spcPts val="600"/>
              </a:spcAft>
            </a:pPr>
            <a:r>
              <a:rPr lang="de-DE" sz="3200" dirty="0" smtClean="0">
                <a:solidFill>
                  <a:prstClr val="white"/>
                </a:solidFill>
                <a:latin typeface="Arial Black" panose="020B0A04020102020204" pitchFamily="34" charset="0"/>
              </a:rPr>
              <a:t>WAITERS</a:t>
            </a:r>
          </a:p>
        </p:txBody>
      </p:sp>
      <p:sp>
        <p:nvSpPr>
          <p:cNvPr id="8" name="Rechteck 7"/>
          <p:cNvSpPr/>
          <p:nvPr/>
        </p:nvSpPr>
        <p:spPr>
          <a:xfrm>
            <a:off x="72000" y="2304000"/>
            <a:ext cx="2379600" cy="2250000"/>
          </a:xfrm>
          <a:prstGeom prst="rect">
            <a:avLst/>
          </a:prstGeom>
          <a:solidFill>
            <a:srgbClr val="1052B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de-DE" sz="3200" dirty="0" smtClean="0">
                <a:solidFill>
                  <a:prstClr val="white"/>
                </a:solidFill>
                <a:latin typeface="Arial Black" panose="020B0A04020102020204" pitchFamily="34" charset="0"/>
              </a:rPr>
              <a:t>HOUSE-KEEPERS</a:t>
            </a:r>
          </a:p>
        </p:txBody>
      </p:sp>
      <p:sp>
        <p:nvSpPr>
          <p:cNvPr id="9" name="Rechteck 8"/>
          <p:cNvSpPr/>
          <p:nvPr/>
        </p:nvSpPr>
        <p:spPr>
          <a:xfrm>
            <a:off x="2453636" y="2304000"/>
            <a:ext cx="2379600" cy="225000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de-DE" sz="3200" dirty="0" smtClean="0">
                <a:solidFill>
                  <a:prstClr val="white"/>
                </a:solidFill>
                <a:latin typeface="Arial Black" panose="020B0A04020102020204" pitchFamily="34" charset="0"/>
              </a:rPr>
              <a:t>ENTER-TAINERS</a:t>
            </a:r>
          </a:p>
        </p:txBody>
      </p:sp>
      <p:sp>
        <p:nvSpPr>
          <p:cNvPr id="10" name="Rechteck 9"/>
          <p:cNvSpPr/>
          <p:nvPr/>
        </p:nvSpPr>
        <p:spPr>
          <a:xfrm>
            <a:off x="72000" y="4554000"/>
            <a:ext cx="2379600" cy="22500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de-DE" sz="2800" dirty="0" smtClean="0">
                <a:solidFill>
                  <a:prstClr val="white"/>
                </a:solidFill>
                <a:latin typeface="Arial Black" panose="020B0A04020102020204" pitchFamily="34" charset="0"/>
              </a:rPr>
              <a:t>ICE CREAM SELLERS</a:t>
            </a:r>
          </a:p>
        </p:txBody>
      </p:sp>
      <p:sp>
        <p:nvSpPr>
          <p:cNvPr id="11" name="Rechteck 10"/>
          <p:cNvSpPr/>
          <p:nvPr/>
        </p:nvSpPr>
        <p:spPr>
          <a:xfrm>
            <a:off x="2453636" y="4554000"/>
            <a:ext cx="2379600" cy="225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de-DE" sz="2000" b="1" dirty="0" smtClean="0">
                <a:solidFill>
                  <a:prstClr val="white"/>
                </a:solidFill>
                <a:latin typeface="Arial Black" panose="020B0A04020102020204" pitchFamily="34" charset="0"/>
              </a:rPr>
              <a:t>AND OTHERS…</a:t>
            </a:r>
            <a:endParaRPr lang="de-DE" sz="2000" b="1"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433548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8" name="Rechteck 7"/>
          <p:cNvSpPr/>
          <p:nvPr/>
        </p:nvSpPr>
        <p:spPr>
          <a:xfrm>
            <a:off x="70340" y="54000"/>
            <a:ext cx="9000000" cy="9000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latin typeface="Constantia" panose="02030602050306030303" pitchFamily="18" charset="0"/>
              </a:rPr>
              <a:t>WELCOME TO </a:t>
            </a:r>
            <a:r>
              <a:rPr lang="de-DE" sz="4400" b="1" dirty="0" smtClean="0">
                <a:latin typeface="Constantia" panose="02030602050306030303" pitchFamily="18" charset="0"/>
              </a:rPr>
              <a:t>NORTHERN GERMANY</a:t>
            </a:r>
            <a:endParaRPr lang="de-DE" sz="3600" b="1" dirty="0">
              <a:latin typeface="Constantia" panose="02030602050306030303" pitchFamily="18"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 y="954000"/>
            <a:ext cx="4189454" cy="5850000"/>
          </a:xfrm>
          <a:prstGeom prst="rect">
            <a:avLst/>
          </a:prstGeom>
        </p:spPr>
      </p:pic>
      <p:sp>
        <p:nvSpPr>
          <p:cNvPr id="5" name="Welle 4"/>
          <p:cNvSpPr/>
          <p:nvPr/>
        </p:nvSpPr>
        <p:spPr>
          <a:xfrm>
            <a:off x="493975" y="1332709"/>
            <a:ext cx="878711" cy="489221"/>
          </a:xfrm>
          <a:prstGeom prst="wave">
            <a:avLst>
              <a:gd name="adj1" fmla="val 8395"/>
              <a:gd name="adj2" fmla="val 0"/>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50" b="1" dirty="0" smtClean="0">
                <a:latin typeface="Constantia" panose="02030602050306030303" pitchFamily="18" charset="0"/>
                <a:cs typeface="Aharoni" panose="02010803020104030203" pitchFamily="2" charset="-79"/>
              </a:rPr>
              <a:t>SCHLESWIG-</a:t>
            </a:r>
          </a:p>
          <a:p>
            <a:pPr algn="ctr"/>
            <a:r>
              <a:rPr lang="de-DE" sz="1050" b="1" dirty="0" smtClean="0">
                <a:latin typeface="Constantia" panose="02030602050306030303" pitchFamily="18" charset="0"/>
                <a:cs typeface="Aharoni" panose="02010803020104030203" pitchFamily="2" charset="-79"/>
              </a:rPr>
              <a:t>HOLSTEIN</a:t>
            </a:r>
            <a:endParaRPr lang="de-DE" sz="1050" b="1" dirty="0">
              <a:latin typeface="Constantia" panose="02030602050306030303" pitchFamily="18" charset="0"/>
              <a:cs typeface="Aharoni" panose="02010803020104030203" pitchFamily="2" charset="-79"/>
            </a:endParaRPr>
          </a:p>
        </p:txBody>
      </p:sp>
      <p:sp>
        <p:nvSpPr>
          <p:cNvPr id="6" name="Welle 5"/>
          <p:cNvSpPr/>
          <p:nvPr/>
        </p:nvSpPr>
        <p:spPr>
          <a:xfrm>
            <a:off x="2745838" y="992632"/>
            <a:ext cx="1325547" cy="584687"/>
          </a:xfrm>
          <a:prstGeom prst="wave">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50" b="1" dirty="0" smtClean="0">
                <a:latin typeface="Constantia" panose="02030602050306030303" pitchFamily="18" charset="0"/>
                <a:cs typeface="Aharoni" panose="02010803020104030203" pitchFamily="2" charset="-79"/>
              </a:rPr>
              <a:t>MECKLENBURG-</a:t>
            </a:r>
          </a:p>
          <a:p>
            <a:pPr algn="ctr"/>
            <a:r>
              <a:rPr lang="de-DE" sz="1050" b="1" dirty="0" smtClean="0">
                <a:latin typeface="Constantia" panose="02030602050306030303" pitchFamily="18" charset="0"/>
                <a:cs typeface="Aharoni" panose="02010803020104030203" pitchFamily="2" charset="-79"/>
              </a:rPr>
              <a:t>WEST POMERANIA</a:t>
            </a:r>
            <a:endParaRPr lang="de-DE" sz="1050" b="1" dirty="0">
              <a:latin typeface="Constantia" panose="02030602050306030303" pitchFamily="18" charset="0"/>
              <a:cs typeface="Aharoni" panose="02010803020104030203" pitchFamily="2" charset="-79"/>
            </a:endParaRPr>
          </a:p>
        </p:txBody>
      </p:sp>
      <p:sp>
        <p:nvSpPr>
          <p:cNvPr id="10" name="Stern mit 32 Zacken 9"/>
          <p:cNvSpPr/>
          <p:nvPr/>
        </p:nvSpPr>
        <p:spPr>
          <a:xfrm>
            <a:off x="3291673" y="2718549"/>
            <a:ext cx="432113" cy="402721"/>
          </a:xfrm>
          <a:prstGeom prst="star32">
            <a:avLst>
              <a:gd name="adj" fmla="val 47177"/>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de-DE" sz="800" b="1" dirty="0" smtClean="0">
                <a:solidFill>
                  <a:schemeClr val="tx1"/>
                </a:solidFill>
                <a:latin typeface="Constantia" panose="02030602050306030303" pitchFamily="18" charset="0"/>
                <a:cs typeface="FrankRuehl" panose="020E0503060101010101" pitchFamily="34" charset="-79"/>
              </a:rPr>
              <a:t>BERLIN</a:t>
            </a:r>
          </a:p>
        </p:txBody>
      </p:sp>
      <p:sp>
        <p:nvSpPr>
          <p:cNvPr id="11" name="Rechteck 10"/>
          <p:cNvSpPr/>
          <p:nvPr/>
        </p:nvSpPr>
        <p:spPr>
          <a:xfrm>
            <a:off x="4259250" y="2223371"/>
            <a:ext cx="4811089" cy="1666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216000" rIns="36000" bIns="36000" rtlCol="0" anchor="t"/>
          <a:lstStyle/>
          <a:p>
            <a:pPr algn="ctr">
              <a:spcAft>
                <a:spcPts val="600"/>
              </a:spcAft>
            </a:pPr>
            <a:r>
              <a:rPr lang="de-DE" dirty="0" smtClean="0">
                <a:solidFill>
                  <a:prstClr val="white"/>
                </a:solidFill>
                <a:latin typeface="Arial Black" panose="020B0A04020102020204" pitchFamily="34" charset="0"/>
              </a:rPr>
              <a:t>The „real“ </a:t>
            </a:r>
            <a:r>
              <a:rPr lang="de-DE" dirty="0" err="1" smtClean="0">
                <a:solidFill>
                  <a:prstClr val="white"/>
                </a:solidFill>
                <a:latin typeface="Arial Black" panose="020B0A04020102020204" pitchFamily="34" charset="0"/>
              </a:rPr>
              <a:t>north</a:t>
            </a:r>
            <a:endParaRPr lang="de-DE" dirty="0" smtClean="0">
              <a:solidFill>
                <a:prstClr val="white"/>
              </a:solidFill>
              <a:latin typeface="Arial Black" panose="020B0A04020102020204" pitchFamily="34" charset="0"/>
            </a:endParaRPr>
          </a:p>
          <a:p>
            <a:pPr algn="ctr">
              <a:spcAft>
                <a:spcPts val="600"/>
              </a:spcAft>
            </a:pPr>
            <a:r>
              <a:rPr lang="de-DE" dirty="0" smtClean="0">
                <a:solidFill>
                  <a:prstClr val="white"/>
                </a:solidFill>
                <a:latin typeface="Arial Black" panose="020B0A04020102020204" pitchFamily="34" charset="0"/>
              </a:rPr>
              <a:t>The </a:t>
            </a:r>
            <a:r>
              <a:rPr lang="de-DE" dirty="0" err="1" smtClean="0">
                <a:solidFill>
                  <a:prstClr val="white"/>
                </a:solidFill>
                <a:latin typeface="Arial Black" panose="020B0A04020102020204" pitchFamily="34" charset="0"/>
              </a:rPr>
              <a:t>happiest</a:t>
            </a:r>
            <a:r>
              <a:rPr lang="de-DE" dirty="0" smtClean="0">
                <a:solidFill>
                  <a:prstClr val="white"/>
                </a:solidFill>
                <a:latin typeface="Arial Black" panose="020B0A04020102020204" pitchFamily="34" charset="0"/>
              </a:rPr>
              <a:t> </a:t>
            </a:r>
            <a:r>
              <a:rPr lang="de-DE" dirty="0" err="1" smtClean="0">
                <a:solidFill>
                  <a:prstClr val="white"/>
                </a:solidFill>
                <a:latin typeface="Arial Black" panose="020B0A04020102020204" pitchFamily="34" charset="0"/>
              </a:rPr>
              <a:t>people</a:t>
            </a:r>
            <a:r>
              <a:rPr lang="de-DE" dirty="0" smtClean="0">
                <a:solidFill>
                  <a:prstClr val="white"/>
                </a:solidFill>
                <a:latin typeface="Arial Black" panose="020B0A04020102020204" pitchFamily="34" charset="0"/>
              </a:rPr>
              <a:t> in Germany</a:t>
            </a:r>
          </a:p>
        </p:txBody>
      </p:sp>
      <p:sp>
        <p:nvSpPr>
          <p:cNvPr id="12" name="Rechteck 11"/>
          <p:cNvSpPr/>
          <p:nvPr/>
        </p:nvSpPr>
        <p:spPr>
          <a:xfrm>
            <a:off x="4259250" y="5130040"/>
            <a:ext cx="4811089" cy="16668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216000" rIns="36000" bIns="36000" rtlCol="0" anchor="t"/>
          <a:lstStyle/>
          <a:p>
            <a:pPr algn="ctr">
              <a:spcAft>
                <a:spcPts val="600"/>
              </a:spcAft>
            </a:pPr>
            <a:r>
              <a:rPr lang="en-US" dirty="0" smtClean="0">
                <a:solidFill>
                  <a:prstClr val="white"/>
                </a:solidFill>
                <a:latin typeface="Arial Black" panose="020B0A04020102020204" pitchFamily="34" charset="0"/>
              </a:rPr>
              <a:t>The sunniest summer</a:t>
            </a:r>
          </a:p>
          <a:p>
            <a:pPr algn="ctr">
              <a:spcAft>
                <a:spcPts val="600"/>
              </a:spcAft>
            </a:pPr>
            <a:r>
              <a:rPr lang="en-US" dirty="0" smtClean="0">
                <a:solidFill>
                  <a:prstClr val="white"/>
                </a:solidFill>
                <a:latin typeface="Arial Black" panose="020B0A04020102020204" pitchFamily="34" charset="0"/>
              </a:rPr>
              <a:t>The </a:t>
            </a:r>
            <a:r>
              <a:rPr lang="en-US" dirty="0">
                <a:solidFill>
                  <a:prstClr val="white"/>
                </a:solidFill>
                <a:latin typeface="Arial Black" panose="020B0A04020102020204" pitchFamily="34" charset="0"/>
              </a:rPr>
              <a:t>longest coast line of </a:t>
            </a:r>
            <a:r>
              <a:rPr lang="en-US" dirty="0" smtClean="0">
                <a:solidFill>
                  <a:prstClr val="white"/>
                </a:solidFill>
                <a:latin typeface="Arial Black" panose="020B0A04020102020204" pitchFamily="34" charset="0"/>
              </a:rPr>
              <a:t>Germany</a:t>
            </a:r>
            <a:endParaRPr lang="de-DE" dirty="0" smtClean="0">
              <a:solidFill>
                <a:prstClr val="white"/>
              </a:solidFill>
              <a:latin typeface="Arial Black" panose="020B0A04020102020204" pitchFamily="34" charset="0"/>
            </a:endParaRPr>
          </a:p>
        </p:txBody>
      </p:sp>
      <p:sp>
        <p:nvSpPr>
          <p:cNvPr id="15" name="Welle 14"/>
          <p:cNvSpPr/>
          <p:nvPr/>
        </p:nvSpPr>
        <p:spPr>
          <a:xfrm>
            <a:off x="5161907" y="6201005"/>
            <a:ext cx="3007978" cy="378069"/>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de-DE" sz="1200" b="1" dirty="0" smtClean="0">
                <a:solidFill>
                  <a:prstClr val="white"/>
                </a:solidFill>
                <a:latin typeface="Constantia" panose="02030602050306030303" pitchFamily="18" charset="0"/>
                <a:hlinkClick r:id="rId4"/>
              </a:rPr>
              <a:t>www.mecklenburg-vorpommern.de</a:t>
            </a:r>
            <a:r>
              <a:rPr lang="de-DE" sz="1200" b="1" dirty="0" smtClean="0">
                <a:solidFill>
                  <a:prstClr val="white"/>
                </a:solidFill>
                <a:latin typeface="Constantia" panose="02030602050306030303" pitchFamily="18" charset="0"/>
              </a:rPr>
              <a:t> </a:t>
            </a:r>
            <a:endParaRPr lang="de-DE" sz="1200" b="1" dirty="0">
              <a:solidFill>
                <a:prstClr val="white"/>
              </a:solidFill>
              <a:latin typeface="Constantia" panose="02030602050306030303" pitchFamily="18" charset="0"/>
            </a:endParaRPr>
          </a:p>
        </p:txBody>
      </p:sp>
      <p:sp>
        <p:nvSpPr>
          <p:cNvPr id="16" name="Stern mit 32 Zacken 15"/>
          <p:cNvSpPr/>
          <p:nvPr/>
        </p:nvSpPr>
        <p:spPr>
          <a:xfrm>
            <a:off x="1754079" y="2040810"/>
            <a:ext cx="432000" cy="414000"/>
          </a:xfrm>
          <a:prstGeom prst="star32">
            <a:avLst>
              <a:gd name="adj" fmla="val 47177"/>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de-DE" sz="800" b="1" dirty="0" smtClean="0">
                <a:solidFill>
                  <a:schemeClr val="tx1"/>
                </a:solidFill>
                <a:latin typeface="Constantia" panose="02030602050306030303" pitchFamily="18" charset="0"/>
                <a:cs typeface="FrankRuehl" panose="020E0503060101010101" pitchFamily="34" charset="-79"/>
              </a:rPr>
              <a:t>HAM-</a:t>
            </a:r>
          </a:p>
          <a:p>
            <a:pPr algn="ctr"/>
            <a:r>
              <a:rPr lang="de-DE" sz="800" b="1" dirty="0" smtClean="0">
                <a:solidFill>
                  <a:schemeClr val="tx1"/>
                </a:solidFill>
                <a:latin typeface="Constantia" panose="02030602050306030303" pitchFamily="18" charset="0"/>
                <a:cs typeface="FrankRuehl" panose="020E0503060101010101" pitchFamily="34" charset="-79"/>
              </a:rPr>
              <a:t>BURG</a:t>
            </a:r>
          </a:p>
        </p:txBody>
      </p:sp>
      <p:sp>
        <p:nvSpPr>
          <p:cNvPr id="17" name="Rechteck 16"/>
          <p:cNvSpPr/>
          <p:nvPr/>
        </p:nvSpPr>
        <p:spPr>
          <a:xfrm>
            <a:off x="4262400" y="963371"/>
            <a:ext cx="4811089" cy="12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b"/>
          <a:lstStyle/>
          <a:p>
            <a:pPr algn="ctr">
              <a:spcAft>
                <a:spcPts val="600"/>
              </a:spcAft>
            </a:pPr>
            <a:r>
              <a:rPr lang="de-DE" sz="2800" dirty="0" smtClean="0">
                <a:solidFill>
                  <a:prstClr val="white"/>
                </a:solidFill>
                <a:latin typeface="Arial Black" panose="020B0A04020102020204" pitchFamily="34" charset="0"/>
              </a:rPr>
              <a:t>SCHLESWIG-</a:t>
            </a:r>
          </a:p>
          <a:p>
            <a:pPr algn="ctr">
              <a:spcAft>
                <a:spcPts val="600"/>
              </a:spcAft>
            </a:pPr>
            <a:r>
              <a:rPr lang="de-DE" sz="2800" dirty="0" smtClean="0">
                <a:solidFill>
                  <a:prstClr val="white"/>
                </a:solidFill>
                <a:latin typeface="Arial Black" panose="020B0A04020102020204" pitchFamily="34" charset="0"/>
              </a:rPr>
              <a:t>HOLSTEIN</a:t>
            </a:r>
          </a:p>
        </p:txBody>
      </p:sp>
      <p:sp>
        <p:nvSpPr>
          <p:cNvPr id="18" name="Rechteck 17"/>
          <p:cNvSpPr/>
          <p:nvPr/>
        </p:nvSpPr>
        <p:spPr>
          <a:xfrm>
            <a:off x="4259250" y="3891520"/>
            <a:ext cx="4811089" cy="12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b"/>
          <a:lstStyle/>
          <a:p>
            <a:pPr algn="ctr"/>
            <a:r>
              <a:rPr lang="de-DE" sz="2800" dirty="0">
                <a:solidFill>
                  <a:prstClr val="white"/>
                </a:solidFill>
                <a:latin typeface="Arial Black" panose="020B0A04020102020204" pitchFamily="34" charset="0"/>
              </a:rPr>
              <a:t>MECKLENBURG-WEST POMERANIA</a:t>
            </a:r>
          </a:p>
        </p:txBody>
      </p:sp>
      <p:sp>
        <p:nvSpPr>
          <p:cNvPr id="19" name="Welle 18"/>
          <p:cNvSpPr/>
          <p:nvPr/>
        </p:nvSpPr>
        <p:spPr>
          <a:xfrm>
            <a:off x="5160805" y="3251770"/>
            <a:ext cx="3007978" cy="378069"/>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de-DE" sz="1200" b="1" dirty="0" smtClean="0">
                <a:solidFill>
                  <a:prstClr val="white"/>
                </a:solidFill>
                <a:latin typeface="Constantia" panose="02030602050306030303" pitchFamily="18" charset="0"/>
                <a:hlinkClick r:id="rId5"/>
              </a:rPr>
              <a:t>www.schleswig-holstein.de</a:t>
            </a:r>
            <a:r>
              <a:rPr lang="de-DE" sz="1200" b="1" dirty="0" smtClean="0">
                <a:solidFill>
                  <a:prstClr val="white"/>
                </a:solidFill>
                <a:latin typeface="Constantia" panose="02030602050306030303" pitchFamily="18" charset="0"/>
              </a:rPr>
              <a:t> </a:t>
            </a:r>
            <a:endParaRPr lang="de-DE" sz="1200" b="1" dirty="0">
              <a:solidFill>
                <a:prstClr val="white"/>
              </a:solidFill>
              <a:latin typeface="Constantia" panose="02030602050306030303" pitchFamily="18" charset="0"/>
            </a:endParaRPr>
          </a:p>
        </p:txBody>
      </p:sp>
    </p:spTree>
    <p:extLst>
      <p:ext uri="{BB962C8B-B14F-4D97-AF65-F5344CB8AC3E}">
        <p14:creationId xmlns:p14="http://schemas.microsoft.com/office/powerpoint/2010/main" val="2140964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noChangeAspect="1"/>
          </p:cNvGrpSpPr>
          <p:nvPr/>
        </p:nvGrpSpPr>
        <p:grpSpPr>
          <a:xfrm>
            <a:off x="72000" y="54000"/>
            <a:ext cx="9000000" cy="6750000"/>
            <a:chOff x="0" y="0"/>
            <a:chExt cx="9144000" cy="685800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286000"/>
              <a:ext cx="3048000" cy="2286000"/>
            </a:xfrm>
            <a:prstGeom prst="rect">
              <a:avLst/>
            </a:prstGeom>
          </p:spPr>
        </p:pic>
        <p:pic>
          <p:nvPicPr>
            <p:cNvPr id="6" name="Grafik 5"/>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6096000" y="0"/>
              <a:ext cx="3048000" cy="2286000"/>
            </a:xfrm>
            <a:prstGeom prst="rect">
              <a:avLst/>
            </a:prstGeom>
          </p:spPr>
        </p:pic>
        <p:pic>
          <p:nvPicPr>
            <p:cNvPr id="8" name="Grafik 7"/>
            <p:cNvPicPr>
              <a:picLocks/>
            </p:cNvPicPr>
            <p:nvPr/>
          </p:nvPicPr>
          <p:blipFill rotWithShape="1">
            <a:blip r:embed="rId5" cstate="print">
              <a:extLst>
                <a:ext uri="{28A0092B-C50C-407E-A947-70E740481C1C}">
                  <a14:useLocalDpi xmlns:a14="http://schemas.microsoft.com/office/drawing/2010/main" val="0"/>
                </a:ext>
              </a:extLst>
            </a:blip>
            <a:srcRect r="10868"/>
            <a:stretch/>
          </p:blipFill>
          <p:spPr>
            <a:xfrm>
              <a:off x="6094800" y="4572000"/>
              <a:ext cx="3049200" cy="2286000"/>
            </a:xfrm>
            <a:prstGeom prst="rect">
              <a:avLst/>
            </a:prstGeom>
          </p:spPr>
        </p:pic>
        <p:pic>
          <p:nvPicPr>
            <p:cNvPr id="11" name="Grafik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0" y="4572000"/>
              <a:ext cx="3049200" cy="2286000"/>
            </a:xfrm>
            <a:prstGeom prst="rect">
              <a:avLst/>
            </a:prstGeom>
          </p:spPr>
        </p:pic>
        <p:sp>
          <p:nvSpPr>
            <p:cNvPr id="12" name="Rechteck 11"/>
            <p:cNvSpPr/>
            <p:nvPr/>
          </p:nvSpPr>
          <p:spPr>
            <a:xfrm>
              <a:off x="3047400" y="0"/>
              <a:ext cx="3049200" cy="22860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de-DE" sz="6000" b="1" dirty="0" smtClean="0">
                  <a:solidFill>
                    <a:prstClr val="white"/>
                  </a:solidFill>
                  <a:latin typeface="Constantia" panose="02030602050306030303" pitchFamily="18" charset="0"/>
                </a:rPr>
                <a:t>PLACES</a:t>
              </a:r>
              <a:r>
                <a:rPr lang="de-DE" sz="5400" b="1" dirty="0" smtClean="0">
                  <a:solidFill>
                    <a:prstClr val="white"/>
                  </a:solidFill>
                  <a:latin typeface="Constantia" panose="02030602050306030303" pitchFamily="18" charset="0"/>
                </a:rPr>
                <a:t> </a:t>
              </a:r>
            </a:p>
            <a:p>
              <a:pPr algn="ctr">
                <a:spcAft>
                  <a:spcPts val="600"/>
                </a:spcAft>
              </a:pPr>
              <a:r>
                <a:rPr lang="de-DE" sz="1600" b="1" dirty="0" smtClean="0">
                  <a:solidFill>
                    <a:prstClr val="white"/>
                  </a:solidFill>
                  <a:latin typeface="Constantia" panose="02030602050306030303" pitchFamily="18" charset="0"/>
                </a:rPr>
                <a:t>OF</a:t>
              </a:r>
              <a:r>
                <a:rPr lang="de-DE" sz="5400" b="1" dirty="0" smtClean="0">
                  <a:solidFill>
                    <a:prstClr val="white"/>
                  </a:solidFill>
                  <a:latin typeface="Constantia" panose="02030602050306030303" pitchFamily="18" charset="0"/>
                </a:rPr>
                <a:t> WORK</a:t>
              </a:r>
              <a:endParaRPr lang="de-DE" sz="6600" b="1" dirty="0" smtClean="0">
                <a:solidFill>
                  <a:prstClr val="white"/>
                </a:solidFill>
                <a:latin typeface="Constantia" panose="02030602050306030303" pitchFamily="18" charset="0"/>
              </a:endParaRPr>
            </a:p>
          </p:txBody>
        </p:sp>
        <p:sp>
          <p:nvSpPr>
            <p:cNvPr id="14" name="Rechteck 13"/>
            <p:cNvSpPr/>
            <p:nvPr/>
          </p:nvSpPr>
          <p:spPr>
            <a:xfrm>
              <a:off x="0" y="2286000"/>
              <a:ext cx="3049200" cy="228600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de-DE" sz="2400" dirty="0" smtClean="0">
                  <a:latin typeface="Arial Black" panose="020B0A04020102020204" pitchFamily="34" charset="0"/>
                </a:rPr>
                <a:t>ON NORTH SEA ISLANDS</a:t>
              </a:r>
            </a:p>
            <a:p>
              <a:pPr algn="ctr">
                <a:spcAft>
                  <a:spcPts val="600"/>
                </a:spcAft>
              </a:pPr>
              <a:r>
                <a:rPr lang="de-DE" sz="1400" dirty="0" smtClean="0">
                  <a:latin typeface="Arial Black" panose="020B0A04020102020204" pitchFamily="34" charset="0"/>
                  <a:cs typeface="Arial" panose="020B0604020202020204" pitchFamily="34" charset="0"/>
                </a:rPr>
                <a:t>(e.g. Föhr</a:t>
              </a:r>
              <a:r>
                <a:rPr lang="de-DE" sz="1400" dirty="0">
                  <a:latin typeface="Arial Black" panose="020B0A04020102020204" pitchFamily="34" charset="0"/>
                  <a:cs typeface="Arial" panose="020B0604020202020204" pitchFamily="34" charset="0"/>
                </a:rPr>
                <a:t>, Sylt </a:t>
              </a:r>
              <a:r>
                <a:rPr lang="de-DE" sz="1400" dirty="0" err="1">
                  <a:latin typeface="Arial Black" panose="020B0A04020102020204" pitchFamily="34" charset="0"/>
                  <a:cs typeface="Arial" panose="020B0604020202020204" pitchFamily="34" charset="0"/>
                </a:rPr>
                <a:t>and</a:t>
              </a:r>
              <a:r>
                <a:rPr lang="de-DE" sz="1400" dirty="0">
                  <a:latin typeface="Arial Black" panose="020B0A04020102020204" pitchFamily="34" charset="0"/>
                  <a:cs typeface="Arial" panose="020B0604020202020204" pitchFamily="34" charset="0"/>
                </a:rPr>
                <a:t> </a:t>
              </a:r>
              <a:r>
                <a:rPr lang="de-DE" sz="1400" dirty="0" smtClean="0">
                  <a:latin typeface="Arial Black" panose="020B0A04020102020204" pitchFamily="34" charset="0"/>
                  <a:cs typeface="Arial" panose="020B0604020202020204" pitchFamily="34" charset="0"/>
                </a:rPr>
                <a:t>Amrum)</a:t>
              </a:r>
              <a:endParaRPr lang="de-DE" sz="1400" dirty="0">
                <a:latin typeface="Arial Black" panose="020B0A04020102020204" pitchFamily="34" charset="0"/>
                <a:cs typeface="Arial" panose="020B0604020202020204" pitchFamily="34" charset="0"/>
              </a:endParaRPr>
            </a:p>
          </p:txBody>
        </p:sp>
        <p:sp>
          <p:nvSpPr>
            <p:cNvPr id="15" name="Rechteck 14"/>
            <p:cNvSpPr/>
            <p:nvPr/>
          </p:nvSpPr>
          <p:spPr>
            <a:xfrm>
              <a:off x="6094722" y="2286000"/>
              <a:ext cx="3049277" cy="2286000"/>
            </a:xfrm>
            <a:prstGeom prst="rect">
              <a:avLst/>
            </a:prstGeom>
            <a:solidFill>
              <a:srgbClr val="1052B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spcAft>
                  <a:spcPts val="600"/>
                </a:spcAft>
              </a:pPr>
              <a:r>
                <a:rPr lang="de-DE" sz="2400" dirty="0">
                  <a:solidFill>
                    <a:prstClr val="white"/>
                  </a:solidFill>
                  <a:latin typeface="Arial Black" panose="020B0A04020102020204" pitchFamily="34" charset="0"/>
                </a:rPr>
                <a:t>ON </a:t>
              </a:r>
              <a:r>
                <a:rPr lang="de-DE" sz="2400" dirty="0" smtClean="0">
                  <a:solidFill>
                    <a:prstClr val="white"/>
                  </a:solidFill>
                  <a:latin typeface="Arial Black" panose="020B0A04020102020204" pitchFamily="34" charset="0"/>
                </a:rPr>
                <a:t>BALTIC </a:t>
              </a:r>
              <a:r>
                <a:rPr lang="de-DE" sz="2400" dirty="0">
                  <a:solidFill>
                    <a:prstClr val="white"/>
                  </a:solidFill>
                  <a:latin typeface="Arial Black" panose="020B0A04020102020204" pitchFamily="34" charset="0"/>
                </a:rPr>
                <a:t>SEA </a:t>
              </a:r>
              <a:r>
                <a:rPr lang="de-DE" sz="2400" dirty="0" smtClean="0">
                  <a:solidFill>
                    <a:prstClr val="white"/>
                  </a:solidFill>
                  <a:latin typeface="Arial Black" panose="020B0A04020102020204" pitchFamily="34" charset="0"/>
                </a:rPr>
                <a:t>ISLANDS</a:t>
              </a:r>
            </a:p>
            <a:p>
              <a:pPr lvl="0" algn="ctr">
                <a:spcAft>
                  <a:spcPts val="600"/>
                </a:spcAft>
              </a:pPr>
              <a:r>
                <a:rPr lang="de-DE" sz="1400" dirty="0" smtClean="0">
                  <a:solidFill>
                    <a:prstClr val="white"/>
                  </a:solidFill>
                  <a:latin typeface="Arial Black" panose="020B0A04020102020204" pitchFamily="34" charset="0"/>
                  <a:cs typeface="Arial" panose="020B0604020202020204" pitchFamily="34" charset="0"/>
                </a:rPr>
                <a:t>(e.g. </a:t>
              </a:r>
              <a:r>
                <a:rPr lang="de-DE" sz="1400" dirty="0" err="1" smtClean="0">
                  <a:solidFill>
                    <a:prstClr val="white"/>
                  </a:solidFill>
                  <a:latin typeface="Arial Black" panose="020B0A04020102020204" pitchFamily="34" charset="0"/>
                  <a:cs typeface="Arial" panose="020B0604020202020204" pitchFamily="34" charset="0"/>
                </a:rPr>
                <a:t>Rugia</a:t>
              </a:r>
              <a:r>
                <a:rPr lang="de-DE" sz="1400" dirty="0" smtClean="0">
                  <a:solidFill>
                    <a:prstClr val="white"/>
                  </a:solidFill>
                  <a:latin typeface="Arial Black" panose="020B0A04020102020204" pitchFamily="34" charset="0"/>
                  <a:cs typeface="Arial" panose="020B0604020202020204" pitchFamily="34" charset="0"/>
                </a:rPr>
                <a:t>, Fischland-</a:t>
              </a:r>
              <a:r>
                <a:rPr lang="de-DE" sz="1400" dirty="0" err="1" smtClean="0">
                  <a:solidFill>
                    <a:prstClr val="white"/>
                  </a:solidFill>
                  <a:latin typeface="Arial Black" panose="020B0A04020102020204" pitchFamily="34" charset="0"/>
                  <a:cs typeface="Arial" panose="020B0604020202020204" pitchFamily="34" charset="0"/>
                </a:rPr>
                <a:t>Darß</a:t>
              </a:r>
              <a:r>
                <a:rPr lang="de-DE" sz="1400" dirty="0" smtClean="0">
                  <a:solidFill>
                    <a:prstClr val="white"/>
                  </a:solidFill>
                  <a:latin typeface="Arial Black" panose="020B0A04020102020204" pitchFamily="34" charset="0"/>
                  <a:cs typeface="Arial" panose="020B0604020202020204" pitchFamily="34" charset="0"/>
                </a:rPr>
                <a:t>-</a:t>
              </a:r>
              <a:r>
                <a:rPr lang="de-DE" sz="1400" dirty="0" err="1" smtClean="0">
                  <a:solidFill>
                    <a:prstClr val="white"/>
                  </a:solidFill>
                  <a:latin typeface="Arial Black" panose="020B0A04020102020204" pitchFamily="34" charset="0"/>
                  <a:cs typeface="Arial" panose="020B0604020202020204" pitchFamily="34" charset="0"/>
                </a:rPr>
                <a:t>Zingst</a:t>
              </a:r>
              <a:r>
                <a:rPr lang="de-DE" sz="1400" dirty="0" smtClean="0">
                  <a:solidFill>
                    <a:prstClr val="white"/>
                  </a:solidFill>
                  <a:latin typeface="Arial Black" panose="020B0A04020102020204" pitchFamily="34" charset="0"/>
                  <a:cs typeface="Arial" panose="020B0604020202020204" pitchFamily="34" charset="0"/>
                </a:rPr>
                <a:t>, Fehmarn, Usedom)</a:t>
              </a:r>
              <a:endParaRPr lang="de-DE" sz="1400" dirty="0">
                <a:solidFill>
                  <a:prstClr val="white"/>
                </a:solidFill>
                <a:latin typeface="Arial Black" panose="020B0A04020102020204" pitchFamily="34" charset="0"/>
                <a:cs typeface="Arial" panose="020B0604020202020204" pitchFamily="34" charset="0"/>
              </a:endParaRPr>
            </a:p>
          </p:txBody>
        </p:sp>
        <p:sp>
          <p:nvSpPr>
            <p:cNvPr id="16" name="Rechteck 15"/>
            <p:cNvSpPr/>
            <p:nvPr/>
          </p:nvSpPr>
          <p:spPr>
            <a:xfrm>
              <a:off x="3046723" y="4572000"/>
              <a:ext cx="3046722" cy="22860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de-DE" sz="1400" dirty="0" smtClean="0">
                  <a:latin typeface="Arial Black" panose="020B0A04020102020204" pitchFamily="34" charset="0"/>
                </a:rPr>
                <a:t>In </a:t>
              </a:r>
              <a:r>
                <a:rPr lang="de-DE" sz="1400" dirty="0" err="1" smtClean="0">
                  <a:latin typeface="Arial Black" panose="020B0A04020102020204" pitchFamily="34" charset="0"/>
                </a:rPr>
                <a:t>villages</a:t>
              </a:r>
              <a:r>
                <a:rPr lang="de-DE" sz="1400" dirty="0" smtClean="0">
                  <a:latin typeface="Arial Black" panose="020B0A04020102020204" pitchFamily="34" charset="0"/>
                </a:rPr>
                <a:t> </a:t>
              </a:r>
              <a:r>
                <a:rPr lang="de-DE" sz="2400" dirty="0" smtClean="0">
                  <a:latin typeface="Arial Black" panose="020B0A04020102020204" pitchFamily="34" charset="0"/>
                </a:rPr>
                <a:t>ALONG THE SHORE OF BOTH BALTIC AND NORTH SEA</a:t>
              </a:r>
            </a:p>
          </p:txBody>
        </p:sp>
        <p:pic>
          <p:nvPicPr>
            <p:cNvPr id="2" name="Grafik 1"/>
            <p:cNvPicPr>
              <a:picLocks/>
            </p:cNvPicPr>
            <p:nvPr/>
          </p:nvPicPr>
          <p:blipFill rotWithShape="1">
            <a:blip r:embed="rId7" cstate="print">
              <a:extLst>
                <a:ext uri="{28A0092B-C50C-407E-A947-70E740481C1C}">
                  <a14:useLocalDpi xmlns:a14="http://schemas.microsoft.com/office/drawing/2010/main" val="0"/>
                </a:ext>
              </a:extLst>
            </a:blip>
            <a:srcRect l="19563" r="5062"/>
            <a:stretch/>
          </p:blipFill>
          <p:spPr>
            <a:xfrm flipH="1">
              <a:off x="0" y="0"/>
              <a:ext cx="3049200" cy="2286000"/>
            </a:xfrm>
            <a:prstGeom prst="rect">
              <a:avLst/>
            </a:prstGeom>
          </p:spPr>
        </p:pic>
      </p:grpSp>
    </p:spTree>
    <p:extLst>
      <p:ext uri="{BB962C8B-B14F-4D97-AF65-F5344CB8AC3E}">
        <p14:creationId xmlns:p14="http://schemas.microsoft.com/office/powerpoint/2010/main" val="2244723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p:cNvPicPr>
          <p:nvPr/>
        </p:nvPicPr>
        <p:blipFill rotWithShape="1">
          <a:blip r:embed="rId2" cstate="print">
            <a:extLst>
              <a:ext uri="{28A0092B-C50C-407E-A947-70E740481C1C}">
                <a14:useLocalDpi xmlns:a14="http://schemas.microsoft.com/office/drawing/2010/main" val="0"/>
              </a:ext>
            </a:extLst>
          </a:blip>
          <a:srcRect l="44568" r="14268"/>
          <a:stretch/>
        </p:blipFill>
        <p:spPr>
          <a:xfrm>
            <a:off x="72000" y="54000"/>
            <a:ext cx="4212000" cy="6750000"/>
          </a:xfrm>
          <a:prstGeom prst="rect">
            <a:avLst/>
          </a:prstGeom>
        </p:spPr>
      </p:pic>
      <p:sp>
        <p:nvSpPr>
          <p:cNvPr id="4" name="Richtungspfeil 3"/>
          <p:cNvSpPr/>
          <p:nvPr/>
        </p:nvSpPr>
        <p:spPr>
          <a:xfrm>
            <a:off x="72000" y="180000"/>
            <a:ext cx="3991143" cy="613985"/>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dirty="0" smtClean="0">
                <a:solidFill>
                  <a:prstClr val="white"/>
                </a:solidFill>
                <a:latin typeface="Constantia" panose="02030602050306030303" pitchFamily="18" charset="0"/>
              </a:rPr>
              <a:t>REQUIREMENTS</a:t>
            </a:r>
            <a:endParaRPr lang="de-DE" sz="3200" b="1" dirty="0">
              <a:solidFill>
                <a:prstClr val="white"/>
              </a:solidFill>
              <a:latin typeface="Constantia" panose="02030602050306030303" pitchFamily="18" charset="0"/>
            </a:endParaRPr>
          </a:p>
        </p:txBody>
      </p:sp>
      <p:sp>
        <p:nvSpPr>
          <p:cNvPr id="7" name="Rechteck 6"/>
          <p:cNvSpPr/>
          <p:nvPr/>
        </p:nvSpPr>
        <p:spPr>
          <a:xfrm>
            <a:off x="4284000" y="54000"/>
            <a:ext cx="4788000" cy="1688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de-DE" sz="2800" dirty="0" smtClean="0">
                <a:solidFill>
                  <a:prstClr val="white"/>
                </a:solidFill>
                <a:latin typeface="Arial Black" panose="020B0A04020102020204" pitchFamily="34" charset="0"/>
              </a:rPr>
              <a:t>(GOOD) </a:t>
            </a:r>
            <a:r>
              <a:rPr lang="de-DE" sz="3200" dirty="0" smtClean="0">
                <a:solidFill>
                  <a:prstClr val="white"/>
                </a:solidFill>
                <a:latin typeface="Arial Black" panose="020B0A04020102020204" pitchFamily="34" charset="0"/>
              </a:rPr>
              <a:t>KNOWLEDGE OF GERMAN</a:t>
            </a:r>
          </a:p>
        </p:txBody>
      </p:sp>
      <p:sp>
        <p:nvSpPr>
          <p:cNvPr id="8" name="Rechteck 7"/>
          <p:cNvSpPr/>
          <p:nvPr/>
        </p:nvSpPr>
        <p:spPr>
          <a:xfrm>
            <a:off x="4284000" y="1740600"/>
            <a:ext cx="4788000" cy="16884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de-DE" sz="2600" dirty="0" smtClean="0">
                <a:latin typeface="Arial Black" panose="020B0A04020102020204" pitchFamily="34" charset="0"/>
              </a:rPr>
              <a:t>MINIMUM AVAILABILITY </a:t>
            </a:r>
          </a:p>
          <a:p>
            <a:pPr algn="ctr">
              <a:spcAft>
                <a:spcPts val="600"/>
              </a:spcAft>
            </a:pPr>
            <a:r>
              <a:rPr lang="de-DE" sz="3200" dirty="0" smtClean="0">
                <a:latin typeface="Arial Black" panose="020B0A04020102020204" pitchFamily="34" charset="0"/>
              </a:rPr>
              <a:t>OF 12 WEEKS</a:t>
            </a:r>
            <a:endParaRPr lang="de-DE" sz="3200" dirty="0">
              <a:latin typeface="Arial Black" panose="020B0A04020102020204" pitchFamily="34" charset="0"/>
            </a:endParaRPr>
          </a:p>
        </p:txBody>
      </p:sp>
      <p:sp>
        <p:nvSpPr>
          <p:cNvPr id="9" name="Rechteck 8"/>
          <p:cNvSpPr/>
          <p:nvPr/>
        </p:nvSpPr>
        <p:spPr>
          <a:xfrm>
            <a:off x="4284000" y="3427200"/>
            <a:ext cx="4788000" cy="1688400"/>
          </a:xfrm>
          <a:prstGeom prst="rect">
            <a:avLst/>
          </a:prstGeom>
          <a:solidFill>
            <a:srgbClr val="1052B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de-DE" sz="3200" dirty="0">
                <a:latin typeface="Arial Black" panose="020B0A04020102020204" pitchFamily="34" charset="0"/>
              </a:rPr>
              <a:t>WORKING EXPERIENCE</a:t>
            </a:r>
          </a:p>
        </p:txBody>
      </p:sp>
      <p:sp>
        <p:nvSpPr>
          <p:cNvPr id="10" name="Rechteck 9"/>
          <p:cNvSpPr/>
          <p:nvPr/>
        </p:nvSpPr>
        <p:spPr>
          <a:xfrm>
            <a:off x="4284000" y="5116231"/>
            <a:ext cx="4788000" cy="168840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de-DE" sz="2600" dirty="0">
                <a:latin typeface="Arial Black" panose="020B0A04020102020204" pitchFamily="34" charset="0"/>
              </a:rPr>
              <a:t>EUROPEAN CITIZENSHIP </a:t>
            </a:r>
            <a:r>
              <a:rPr lang="de-DE" sz="2400" dirty="0">
                <a:latin typeface="Arial Black" panose="020B0A04020102020204" pitchFamily="34" charset="0"/>
              </a:rPr>
              <a:t>OR MATRICULATION AT AN </a:t>
            </a:r>
            <a:r>
              <a:rPr lang="de-DE" sz="2800" dirty="0" smtClean="0">
                <a:latin typeface="Arial Black" panose="020B0A04020102020204" pitchFamily="34" charset="0"/>
              </a:rPr>
              <a:t>EU</a:t>
            </a:r>
            <a:r>
              <a:rPr lang="de-DE" sz="2600" dirty="0" smtClean="0">
                <a:latin typeface="Arial Black" panose="020B0A04020102020204" pitchFamily="34" charset="0"/>
              </a:rPr>
              <a:t> UNIVERSITY</a:t>
            </a:r>
            <a:endParaRPr lang="de-DE" sz="2600" dirty="0">
              <a:latin typeface="Arial Black" panose="020B0A04020102020204" pitchFamily="34" charset="0"/>
            </a:endParaRPr>
          </a:p>
        </p:txBody>
      </p:sp>
    </p:spTree>
    <p:extLst>
      <p:ext uri="{BB962C8B-B14F-4D97-AF65-F5344CB8AC3E}">
        <p14:creationId xmlns:p14="http://schemas.microsoft.com/office/powerpoint/2010/main" val="3588582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p:cNvPicPr>
          <p:nvPr/>
        </p:nvPicPr>
        <p:blipFill rotWithShape="1">
          <a:blip r:embed="rId3" cstate="print">
            <a:extLst>
              <a:ext uri="{28A0092B-C50C-407E-A947-70E740481C1C}">
                <a14:useLocalDpi xmlns:a14="http://schemas.microsoft.com/office/drawing/2010/main" val="0"/>
              </a:ext>
            </a:extLst>
          </a:blip>
          <a:srcRect l="9052" r="16191"/>
          <a:stretch/>
        </p:blipFill>
        <p:spPr>
          <a:xfrm>
            <a:off x="72000" y="54000"/>
            <a:ext cx="9000000" cy="6750000"/>
          </a:xfrm>
          <a:prstGeom prst="rect">
            <a:avLst/>
          </a:prstGeom>
        </p:spPr>
      </p:pic>
      <p:sp>
        <p:nvSpPr>
          <p:cNvPr id="6" name="Stern mit 32 Zacken 5"/>
          <p:cNvSpPr/>
          <p:nvPr/>
        </p:nvSpPr>
        <p:spPr>
          <a:xfrm rot="21283783">
            <a:off x="687263" y="311617"/>
            <a:ext cx="1544921" cy="1563114"/>
          </a:xfrm>
          <a:prstGeom prst="star32">
            <a:avLst>
              <a:gd name="adj" fmla="val 47177"/>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4000" b="1" dirty="0" smtClean="0">
                <a:solidFill>
                  <a:prstClr val="white"/>
                </a:solidFill>
                <a:latin typeface="Constantia" panose="02030602050306030303" pitchFamily="18" charset="0"/>
                <a:cs typeface="FrankRuehl" panose="020E0503060101010101" pitchFamily="34" charset="-79"/>
              </a:rPr>
              <a:t>FUN</a:t>
            </a:r>
            <a:endParaRPr lang="de-DE" sz="4400" b="1" dirty="0">
              <a:solidFill>
                <a:prstClr val="white"/>
              </a:solidFill>
              <a:latin typeface="Constantia" panose="02030602050306030303" pitchFamily="18" charset="0"/>
              <a:cs typeface="FrankRuehl" panose="020E0503060101010101" pitchFamily="34" charset="-79"/>
            </a:endParaRPr>
          </a:p>
        </p:txBody>
      </p:sp>
      <p:sp>
        <p:nvSpPr>
          <p:cNvPr id="9" name="Stern mit 32 Zacken 8"/>
          <p:cNvSpPr/>
          <p:nvPr/>
        </p:nvSpPr>
        <p:spPr>
          <a:xfrm rot="21283783">
            <a:off x="979536" y="4197143"/>
            <a:ext cx="2050853" cy="2054008"/>
          </a:xfrm>
          <a:prstGeom prst="star32">
            <a:avLst>
              <a:gd name="adj" fmla="val 47177"/>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3200" b="1" dirty="0" smtClean="0">
                <a:solidFill>
                  <a:prstClr val="white"/>
                </a:solidFill>
                <a:latin typeface="Constantia" panose="02030602050306030303" pitchFamily="18" charset="0"/>
                <a:cs typeface="FrankRuehl" panose="020E0503060101010101" pitchFamily="34" charset="-79"/>
              </a:rPr>
              <a:t>NEW </a:t>
            </a:r>
          </a:p>
          <a:p>
            <a:pPr algn="ctr"/>
            <a:r>
              <a:rPr lang="de-DE" sz="3200" b="1" dirty="0" smtClean="0">
                <a:solidFill>
                  <a:prstClr val="white"/>
                </a:solidFill>
                <a:latin typeface="Constantia" panose="02030602050306030303" pitchFamily="18" charset="0"/>
                <a:cs typeface="FrankRuehl" panose="020E0503060101010101" pitchFamily="34" charset="-79"/>
              </a:rPr>
              <a:t>PEOPLE</a:t>
            </a:r>
            <a:endParaRPr lang="de-DE" sz="3600" b="1" dirty="0">
              <a:solidFill>
                <a:prstClr val="white"/>
              </a:solidFill>
              <a:latin typeface="Constantia" panose="02030602050306030303" pitchFamily="18" charset="0"/>
              <a:cs typeface="FrankRuehl" panose="020E0503060101010101" pitchFamily="34" charset="-79"/>
            </a:endParaRPr>
          </a:p>
        </p:txBody>
      </p:sp>
      <p:sp>
        <p:nvSpPr>
          <p:cNvPr id="10" name="Textfeld 9"/>
          <p:cNvSpPr txBox="1"/>
          <p:nvPr/>
        </p:nvSpPr>
        <p:spPr>
          <a:xfrm rot="177371">
            <a:off x="4532666" y="246790"/>
            <a:ext cx="2214155" cy="1692771"/>
          </a:xfrm>
          <a:prstGeom prst="rect">
            <a:avLst/>
          </a:prstGeom>
          <a:solidFill>
            <a:srgbClr val="0099CC"/>
          </a:solidFill>
          <a:effectLst/>
        </p:spPr>
        <p:txBody>
          <a:bodyPr wrap="square" rtlCol="0">
            <a:spAutoFit/>
          </a:bodyPr>
          <a:lstStyle/>
          <a:p>
            <a:r>
              <a:rPr lang="de-DE" sz="2400" dirty="0" smtClean="0">
                <a:solidFill>
                  <a:schemeClr val="bg1"/>
                </a:solidFill>
                <a:latin typeface="Arial Black" panose="020B0A04020102020204" pitchFamily="34" charset="0"/>
              </a:rPr>
              <a:t>SHIFTS</a:t>
            </a:r>
            <a:r>
              <a:rPr lang="de-DE" sz="2000" dirty="0" smtClean="0">
                <a:solidFill>
                  <a:schemeClr val="bg1"/>
                </a:solidFill>
                <a:latin typeface="Arial Black" panose="020B0A04020102020204" pitchFamily="34" charset="0"/>
              </a:rPr>
              <a:t> </a:t>
            </a:r>
            <a:r>
              <a:rPr lang="de-DE" sz="2000" dirty="0" err="1" smtClean="0">
                <a:solidFill>
                  <a:schemeClr val="bg1"/>
                </a:solidFill>
                <a:latin typeface="Arial Black" panose="020B0A04020102020204" pitchFamily="34" charset="0"/>
              </a:rPr>
              <a:t>are</a:t>
            </a:r>
            <a:r>
              <a:rPr lang="de-DE" sz="2000" dirty="0" smtClean="0">
                <a:solidFill>
                  <a:schemeClr val="bg1"/>
                </a:solidFill>
                <a:latin typeface="Arial Black" panose="020B0A04020102020204" pitchFamily="34" charset="0"/>
              </a:rPr>
              <a:t> </a:t>
            </a:r>
            <a:r>
              <a:rPr lang="de-DE" sz="2000" dirty="0" err="1" smtClean="0">
                <a:solidFill>
                  <a:schemeClr val="bg1"/>
                </a:solidFill>
                <a:latin typeface="Arial Black" panose="020B0A04020102020204" pitchFamily="34" charset="0"/>
              </a:rPr>
              <a:t>the</a:t>
            </a:r>
            <a:r>
              <a:rPr lang="de-DE" sz="2000" dirty="0" smtClean="0">
                <a:solidFill>
                  <a:schemeClr val="bg1"/>
                </a:solidFill>
                <a:latin typeface="Arial Black" panose="020B0A04020102020204" pitchFamily="34" charset="0"/>
              </a:rPr>
              <a:t> </a:t>
            </a:r>
            <a:r>
              <a:rPr lang="de-DE" sz="2000" dirty="0" err="1" smtClean="0">
                <a:solidFill>
                  <a:schemeClr val="bg1"/>
                </a:solidFill>
                <a:latin typeface="Arial Black" panose="020B0A04020102020204" pitchFamily="34" charset="0"/>
              </a:rPr>
              <a:t>rule</a:t>
            </a:r>
            <a:r>
              <a:rPr lang="de-DE" sz="2000" dirty="0" smtClean="0">
                <a:solidFill>
                  <a:schemeClr val="bg1"/>
                </a:solidFill>
                <a:latin typeface="Arial Black" panose="020B0A04020102020204" pitchFamily="34" charset="0"/>
              </a:rPr>
              <a:t>. WEEKEND  WORK </a:t>
            </a:r>
            <a:r>
              <a:rPr lang="de-DE" sz="2000" dirty="0" err="1" smtClean="0">
                <a:solidFill>
                  <a:schemeClr val="bg1"/>
                </a:solidFill>
                <a:latin typeface="Arial Black" panose="020B0A04020102020204" pitchFamily="34" charset="0"/>
              </a:rPr>
              <a:t>likewise</a:t>
            </a:r>
            <a:r>
              <a:rPr lang="de-DE" sz="2000" dirty="0" smtClean="0">
                <a:solidFill>
                  <a:schemeClr val="bg1"/>
                </a:solidFill>
                <a:latin typeface="Arial Black" panose="020B0A04020102020204" pitchFamily="34" charset="0"/>
              </a:rPr>
              <a:t>. </a:t>
            </a:r>
            <a:endParaRPr lang="de-DE" dirty="0">
              <a:solidFill>
                <a:schemeClr val="bg1"/>
              </a:solidFill>
              <a:latin typeface="Arial Black" panose="020B0A04020102020204" pitchFamily="34" charset="0"/>
            </a:endParaRPr>
          </a:p>
        </p:txBody>
      </p:sp>
      <p:sp>
        <p:nvSpPr>
          <p:cNvPr id="12" name="Textfeld 11"/>
          <p:cNvSpPr txBox="1"/>
          <p:nvPr/>
        </p:nvSpPr>
        <p:spPr>
          <a:xfrm rot="-120000">
            <a:off x="6303285" y="831130"/>
            <a:ext cx="2663951" cy="707886"/>
          </a:xfrm>
          <a:prstGeom prst="rect">
            <a:avLst/>
          </a:prstGeom>
          <a:solidFill>
            <a:schemeClr val="accent1">
              <a:lumMod val="75000"/>
            </a:schemeClr>
          </a:solidFill>
        </p:spPr>
        <p:txBody>
          <a:bodyPr wrap="square" rtlCol="0">
            <a:spAutoFit/>
          </a:bodyPr>
          <a:lstStyle/>
          <a:p>
            <a:r>
              <a:rPr lang="de-DE" sz="2000" dirty="0" smtClean="0">
                <a:solidFill>
                  <a:schemeClr val="bg1"/>
                </a:solidFill>
                <a:latin typeface="Arial Black" panose="020B0A04020102020204" pitchFamily="34" charset="0"/>
              </a:rPr>
              <a:t>40 – 48 WORKING HOURS / </a:t>
            </a:r>
            <a:r>
              <a:rPr lang="de-DE" sz="2000" dirty="0" err="1" smtClean="0">
                <a:solidFill>
                  <a:schemeClr val="bg1"/>
                </a:solidFill>
                <a:latin typeface="Arial Black" panose="020B0A04020102020204" pitchFamily="34" charset="0"/>
              </a:rPr>
              <a:t>week</a:t>
            </a:r>
            <a:r>
              <a:rPr lang="de-DE" dirty="0" smtClean="0">
                <a:solidFill>
                  <a:schemeClr val="bg1"/>
                </a:solidFill>
                <a:latin typeface="Arial Black" panose="020B0A04020102020204" pitchFamily="34" charset="0"/>
              </a:rPr>
              <a:t> </a:t>
            </a:r>
            <a:endParaRPr lang="de-DE" dirty="0">
              <a:solidFill>
                <a:schemeClr val="bg1"/>
              </a:solidFill>
              <a:latin typeface="Arial Black" panose="020B0A04020102020204" pitchFamily="34" charset="0"/>
            </a:endParaRPr>
          </a:p>
        </p:txBody>
      </p:sp>
      <p:sp>
        <p:nvSpPr>
          <p:cNvPr id="13" name="Textfeld 12"/>
          <p:cNvSpPr txBox="1"/>
          <p:nvPr/>
        </p:nvSpPr>
        <p:spPr>
          <a:xfrm rot="170015">
            <a:off x="5977088" y="1678519"/>
            <a:ext cx="2742664" cy="1015663"/>
          </a:xfrm>
          <a:prstGeom prst="rect">
            <a:avLst/>
          </a:prstGeom>
          <a:solidFill>
            <a:srgbClr val="1052B1"/>
          </a:solidFill>
        </p:spPr>
        <p:txBody>
          <a:bodyPr wrap="square" rtlCol="0">
            <a:spAutoFit/>
          </a:bodyPr>
          <a:lstStyle/>
          <a:p>
            <a:r>
              <a:rPr lang="de-DE" sz="2000" dirty="0" err="1" smtClean="0">
                <a:solidFill>
                  <a:schemeClr val="bg1"/>
                </a:solidFill>
                <a:latin typeface="Arial Black" panose="020B0A04020102020204" pitchFamily="34" charset="0"/>
              </a:rPr>
              <a:t>You‘ll</a:t>
            </a:r>
            <a:r>
              <a:rPr lang="de-DE" sz="2000" dirty="0" smtClean="0">
                <a:solidFill>
                  <a:schemeClr val="bg1"/>
                </a:solidFill>
                <a:latin typeface="Arial Black" panose="020B0A04020102020204" pitchFamily="34" charset="0"/>
              </a:rPr>
              <a:t> RUN AROUND a </a:t>
            </a:r>
            <a:r>
              <a:rPr lang="de-DE" sz="2000" dirty="0" err="1" smtClean="0">
                <a:solidFill>
                  <a:schemeClr val="bg1"/>
                </a:solidFill>
                <a:latin typeface="Arial Black" panose="020B0A04020102020204" pitchFamily="34" charset="0"/>
              </a:rPr>
              <a:t>lot</a:t>
            </a:r>
            <a:r>
              <a:rPr lang="de-DE" sz="2000" dirty="0" smtClean="0">
                <a:solidFill>
                  <a:schemeClr val="bg1"/>
                </a:solidFill>
                <a:latin typeface="Arial Black" panose="020B0A04020102020204" pitchFamily="34" charset="0"/>
              </a:rPr>
              <a:t> </a:t>
            </a:r>
            <a:r>
              <a:rPr lang="de-DE" sz="2000" dirty="0" err="1" smtClean="0">
                <a:solidFill>
                  <a:schemeClr val="bg1"/>
                </a:solidFill>
                <a:latin typeface="Arial Black" panose="020B0A04020102020204" pitchFamily="34" charset="0"/>
              </a:rPr>
              <a:t>during</a:t>
            </a:r>
            <a:r>
              <a:rPr lang="de-DE" sz="2000" dirty="0" smtClean="0">
                <a:solidFill>
                  <a:schemeClr val="bg1"/>
                </a:solidFill>
                <a:latin typeface="Arial Black" panose="020B0A04020102020204" pitchFamily="34" charset="0"/>
              </a:rPr>
              <a:t> </a:t>
            </a:r>
            <a:r>
              <a:rPr lang="de-DE" sz="2000" dirty="0" err="1" smtClean="0">
                <a:solidFill>
                  <a:schemeClr val="bg1"/>
                </a:solidFill>
                <a:latin typeface="Arial Black" panose="020B0A04020102020204" pitchFamily="34" charset="0"/>
              </a:rPr>
              <a:t>shift</a:t>
            </a:r>
            <a:r>
              <a:rPr lang="de-DE" sz="2000" dirty="0" smtClean="0">
                <a:solidFill>
                  <a:schemeClr val="bg1"/>
                </a:solidFill>
                <a:latin typeface="Arial Black" panose="020B0A04020102020204" pitchFamily="34" charset="0"/>
              </a:rPr>
              <a:t>.</a:t>
            </a:r>
            <a:endParaRPr lang="de-DE" dirty="0">
              <a:solidFill>
                <a:schemeClr val="bg1"/>
              </a:solidFill>
              <a:latin typeface="Arial Black" panose="020B0A04020102020204" pitchFamily="34" charset="0"/>
            </a:endParaRPr>
          </a:p>
        </p:txBody>
      </p:sp>
      <p:sp>
        <p:nvSpPr>
          <p:cNvPr id="8" name="Stern mit 32 Zacken 7"/>
          <p:cNvSpPr/>
          <p:nvPr/>
        </p:nvSpPr>
        <p:spPr>
          <a:xfrm rot="21283783">
            <a:off x="669866" y="2567044"/>
            <a:ext cx="1878537" cy="1895599"/>
          </a:xfrm>
          <a:prstGeom prst="star32">
            <a:avLst>
              <a:gd name="adj" fmla="val 4717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4000" b="1" dirty="0" smtClean="0">
                <a:solidFill>
                  <a:prstClr val="white"/>
                </a:solidFill>
                <a:latin typeface="Constantia" panose="02030602050306030303" pitchFamily="18" charset="0"/>
                <a:cs typeface="FrankRuehl" panose="020E0503060101010101" pitchFamily="34" charset="-79"/>
              </a:rPr>
              <a:t>BEACH</a:t>
            </a:r>
            <a:endParaRPr lang="de-DE" sz="4400" b="1" dirty="0">
              <a:solidFill>
                <a:prstClr val="white"/>
              </a:solidFill>
              <a:latin typeface="Constantia" panose="02030602050306030303" pitchFamily="18" charset="0"/>
              <a:cs typeface="FrankRuehl" panose="020E0503060101010101" pitchFamily="34" charset="-79"/>
            </a:endParaRPr>
          </a:p>
        </p:txBody>
      </p:sp>
      <p:sp>
        <p:nvSpPr>
          <p:cNvPr id="11" name="Textfeld 10"/>
          <p:cNvSpPr txBox="1"/>
          <p:nvPr/>
        </p:nvSpPr>
        <p:spPr>
          <a:xfrm rot="21262020">
            <a:off x="6946392" y="2703330"/>
            <a:ext cx="1972197" cy="1384995"/>
          </a:xfrm>
          <a:prstGeom prst="rect">
            <a:avLst/>
          </a:prstGeom>
          <a:solidFill>
            <a:srgbClr val="3399FF"/>
          </a:solidFill>
          <a:effectLst/>
        </p:spPr>
        <p:txBody>
          <a:bodyPr wrap="square" rtlCol="0">
            <a:spAutoFit/>
          </a:bodyPr>
          <a:lstStyle/>
          <a:p>
            <a:r>
              <a:rPr lang="en-US" sz="2400" dirty="0" smtClean="0">
                <a:solidFill>
                  <a:schemeClr val="bg1"/>
                </a:solidFill>
                <a:latin typeface="Arial Black" panose="020B0A04020102020204" pitchFamily="34" charset="0"/>
              </a:rPr>
              <a:t>STRESS</a:t>
            </a:r>
            <a:r>
              <a:rPr lang="en-US" sz="2000" dirty="0" smtClean="0">
                <a:solidFill>
                  <a:schemeClr val="bg1"/>
                </a:solidFill>
                <a:latin typeface="Arial Black" panose="020B0A04020102020204" pitchFamily="34" charset="0"/>
              </a:rPr>
              <a:t>, especially </a:t>
            </a:r>
            <a:r>
              <a:rPr lang="en-US" sz="2000" dirty="0">
                <a:solidFill>
                  <a:schemeClr val="bg1"/>
                </a:solidFill>
                <a:latin typeface="Arial Black" panose="020B0A04020102020204" pitchFamily="34" charset="0"/>
              </a:rPr>
              <a:t>on sunny </a:t>
            </a:r>
            <a:r>
              <a:rPr lang="en-US" sz="2000" dirty="0" smtClean="0">
                <a:solidFill>
                  <a:schemeClr val="bg1"/>
                </a:solidFill>
                <a:latin typeface="Arial Black" panose="020B0A04020102020204" pitchFamily="34" charset="0"/>
              </a:rPr>
              <a:t>weekends</a:t>
            </a:r>
            <a:endParaRPr lang="de-DE" dirty="0">
              <a:solidFill>
                <a:schemeClr val="bg1"/>
              </a:solidFill>
              <a:latin typeface="Arial Black" panose="020B0A04020102020204" pitchFamily="34" charset="0"/>
            </a:endParaRPr>
          </a:p>
        </p:txBody>
      </p:sp>
      <p:sp>
        <p:nvSpPr>
          <p:cNvPr id="16" name="Stern mit 32 Zacken 15"/>
          <p:cNvSpPr/>
          <p:nvPr/>
        </p:nvSpPr>
        <p:spPr>
          <a:xfrm rot="21283783">
            <a:off x="2821761" y="3900459"/>
            <a:ext cx="2616708" cy="2408440"/>
          </a:xfrm>
          <a:prstGeom prst="star32">
            <a:avLst>
              <a:gd name="adj" fmla="val 47177"/>
            </a:avLst>
          </a:prstGeom>
          <a:solidFill>
            <a:srgbClr val="840D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b="1" dirty="0" smtClean="0">
                <a:solidFill>
                  <a:prstClr val="white"/>
                </a:solidFill>
                <a:latin typeface="Constantia" panose="02030602050306030303" pitchFamily="18" charset="0"/>
                <a:cs typeface="FrankRuehl" panose="020E0503060101010101" pitchFamily="34" charset="-79"/>
              </a:rPr>
              <a:t>YOU CAN </a:t>
            </a:r>
          </a:p>
          <a:p>
            <a:pPr algn="ctr"/>
            <a:r>
              <a:rPr lang="de-DE" b="1" dirty="0" smtClean="0">
                <a:solidFill>
                  <a:prstClr val="white"/>
                </a:solidFill>
                <a:latin typeface="Constantia" panose="02030602050306030303" pitchFamily="18" charset="0"/>
                <a:cs typeface="FrankRuehl" panose="020E0503060101010101" pitchFamily="34" charset="-79"/>
              </a:rPr>
              <a:t>INCREASE YOUR </a:t>
            </a:r>
          </a:p>
          <a:p>
            <a:pPr algn="ctr"/>
            <a:r>
              <a:rPr lang="de-DE" b="1" dirty="0" smtClean="0">
                <a:solidFill>
                  <a:prstClr val="white"/>
                </a:solidFill>
                <a:latin typeface="Constantia" panose="02030602050306030303" pitchFamily="18" charset="0"/>
                <a:cs typeface="FrankRuehl" panose="020E0503060101010101" pitchFamily="34" charset="-79"/>
              </a:rPr>
              <a:t>SALARY THROUGH </a:t>
            </a:r>
          </a:p>
          <a:p>
            <a:pPr algn="ctr"/>
            <a:r>
              <a:rPr lang="de-DE" sz="4000" b="1" dirty="0" smtClean="0">
                <a:solidFill>
                  <a:prstClr val="white"/>
                </a:solidFill>
                <a:latin typeface="Constantia" panose="02030602050306030303" pitchFamily="18" charset="0"/>
                <a:cs typeface="FrankRuehl" panose="020E0503060101010101" pitchFamily="34" charset="-79"/>
              </a:rPr>
              <a:t>TIP</a:t>
            </a:r>
            <a:r>
              <a:rPr lang="de-DE" sz="3200" b="1" dirty="0" smtClean="0">
                <a:solidFill>
                  <a:prstClr val="white"/>
                </a:solidFill>
                <a:latin typeface="Constantia" panose="02030602050306030303" pitchFamily="18" charset="0"/>
                <a:cs typeface="FrankRuehl" panose="020E0503060101010101" pitchFamily="34" charset="-79"/>
              </a:rPr>
              <a:t> </a:t>
            </a:r>
          </a:p>
          <a:p>
            <a:pPr algn="ctr"/>
            <a:r>
              <a:rPr lang="de-DE" b="1" dirty="0" smtClean="0">
                <a:solidFill>
                  <a:prstClr val="white"/>
                </a:solidFill>
                <a:latin typeface="Constantia" panose="02030602050306030303" pitchFamily="18" charset="0"/>
                <a:cs typeface="FrankRuehl" panose="020E0503060101010101" pitchFamily="34" charset="-79"/>
              </a:rPr>
              <a:t>SUBSTANTIALLY</a:t>
            </a:r>
            <a:endParaRPr lang="de-DE" sz="2000" b="1" dirty="0">
              <a:solidFill>
                <a:prstClr val="white"/>
              </a:solidFill>
              <a:latin typeface="Constantia" panose="02030602050306030303" pitchFamily="18" charset="0"/>
              <a:cs typeface="FrankRuehl" panose="020E0503060101010101" pitchFamily="34" charset="-79"/>
            </a:endParaRPr>
          </a:p>
        </p:txBody>
      </p:sp>
      <p:sp>
        <p:nvSpPr>
          <p:cNvPr id="7" name="Stern mit 32 Zacken 6"/>
          <p:cNvSpPr/>
          <p:nvPr/>
        </p:nvSpPr>
        <p:spPr>
          <a:xfrm rot="21283783">
            <a:off x="117077" y="1490899"/>
            <a:ext cx="1544921" cy="1563114"/>
          </a:xfrm>
          <a:prstGeom prst="star32">
            <a:avLst>
              <a:gd name="adj" fmla="val 47177"/>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4000" b="1" dirty="0" smtClean="0">
                <a:solidFill>
                  <a:prstClr val="white"/>
                </a:solidFill>
                <a:latin typeface="Constantia" panose="02030602050306030303" pitchFamily="18" charset="0"/>
                <a:cs typeface="FrankRuehl" panose="020E0503060101010101" pitchFamily="34" charset="-79"/>
              </a:rPr>
              <a:t>SUN</a:t>
            </a:r>
            <a:endParaRPr lang="de-DE" sz="4400" b="1" dirty="0">
              <a:solidFill>
                <a:prstClr val="white"/>
              </a:solidFill>
              <a:latin typeface="Constantia" panose="02030602050306030303" pitchFamily="18" charset="0"/>
              <a:cs typeface="FrankRuehl" panose="020E0503060101010101" pitchFamily="34" charset="-79"/>
            </a:endParaRPr>
          </a:p>
        </p:txBody>
      </p:sp>
    </p:spTree>
    <p:extLst>
      <p:ext uri="{BB962C8B-B14F-4D97-AF65-F5344CB8AC3E}">
        <p14:creationId xmlns:p14="http://schemas.microsoft.com/office/powerpoint/2010/main" val="76275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print">
            <a:extLst>
              <a:ext uri="{28A0092B-C50C-407E-A947-70E740481C1C}">
                <a14:useLocalDpi xmlns:a14="http://schemas.microsoft.com/office/drawing/2010/main" val="0"/>
              </a:ext>
            </a:extLst>
          </a:blip>
          <a:srcRect l="12132" r="14669"/>
          <a:stretch/>
        </p:blipFill>
        <p:spPr>
          <a:xfrm>
            <a:off x="72000" y="54000"/>
            <a:ext cx="6588000" cy="6750000"/>
          </a:xfrm>
          <a:prstGeom prst="rect">
            <a:avLst/>
          </a:prstGeom>
        </p:spPr>
      </p:pic>
      <p:sp>
        <p:nvSpPr>
          <p:cNvPr id="5" name="Richtungspfeil 4"/>
          <p:cNvSpPr/>
          <p:nvPr/>
        </p:nvSpPr>
        <p:spPr>
          <a:xfrm>
            <a:off x="72000" y="180000"/>
            <a:ext cx="2788920" cy="613985"/>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dirty="0" smtClean="0">
                <a:solidFill>
                  <a:prstClr val="white"/>
                </a:solidFill>
                <a:latin typeface="Constantia" panose="02030602050306030303" pitchFamily="18" charset="0"/>
              </a:rPr>
              <a:t>THE OFFER</a:t>
            </a:r>
            <a:endParaRPr lang="de-DE" sz="3200" b="1" dirty="0">
              <a:solidFill>
                <a:prstClr val="white"/>
              </a:solidFill>
              <a:latin typeface="Constantia" panose="02030602050306030303" pitchFamily="18" charset="0"/>
            </a:endParaRPr>
          </a:p>
        </p:txBody>
      </p:sp>
      <p:sp>
        <p:nvSpPr>
          <p:cNvPr id="6" name="Rechteck 5"/>
          <p:cNvSpPr/>
          <p:nvPr/>
        </p:nvSpPr>
        <p:spPr>
          <a:xfrm>
            <a:off x="6660000" y="4554000"/>
            <a:ext cx="2412000" cy="225000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a:r>
              <a:rPr lang="en-US" sz="2200" b="1" dirty="0" smtClean="0">
                <a:latin typeface="Arial Black" panose="020B0A04020102020204" pitchFamily="34" charset="0"/>
                <a:cs typeface="Arial" panose="020B0604020202020204" pitchFamily="34" charset="0"/>
              </a:rPr>
              <a:t>LEISURE</a:t>
            </a:r>
            <a:r>
              <a:rPr lang="en-US" sz="1100" b="1" dirty="0" smtClean="0">
                <a:latin typeface="Arial Black" panose="020B0A04020102020204" pitchFamily="34" charset="0"/>
                <a:cs typeface="Arial" panose="020B0604020202020204" pitchFamily="34" charset="0"/>
              </a:rPr>
              <a:t> </a:t>
            </a:r>
            <a:r>
              <a:rPr lang="en-US" sz="2000" b="1" dirty="0" smtClean="0">
                <a:latin typeface="Arial Black" panose="020B0A04020102020204" pitchFamily="34" charset="0"/>
                <a:cs typeface="Arial" panose="020B0604020202020204" pitchFamily="34" charset="0"/>
              </a:rPr>
              <a:t>TIME: </a:t>
            </a:r>
            <a:r>
              <a:rPr lang="en-US" b="1" dirty="0" smtClean="0">
                <a:latin typeface="Arial Black" panose="020B0A04020102020204" pitchFamily="34" charset="0"/>
                <a:cs typeface="Arial" panose="020B0604020202020204" pitchFamily="34" charset="0"/>
              </a:rPr>
              <a:t>BEACH, NATURE, HAMBURG AND BERLIN</a:t>
            </a:r>
            <a:endParaRPr lang="de-DE" sz="1400" dirty="0" smtClean="0">
              <a:latin typeface="Arial Black" panose="020B0A04020102020204" pitchFamily="34" charset="0"/>
            </a:endParaRPr>
          </a:p>
        </p:txBody>
      </p:sp>
      <p:sp>
        <p:nvSpPr>
          <p:cNvPr id="7" name="Rechteck 6"/>
          <p:cNvSpPr/>
          <p:nvPr/>
        </p:nvSpPr>
        <p:spPr>
          <a:xfrm>
            <a:off x="6660000" y="2304000"/>
            <a:ext cx="2412000" cy="225000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a:spcAft>
                <a:spcPts val="800"/>
              </a:spcAft>
            </a:pPr>
            <a:r>
              <a:rPr lang="en-US" sz="2400" b="1" dirty="0" smtClean="0">
                <a:latin typeface="Arial Black" panose="020B0A04020102020204" pitchFamily="34" charset="0"/>
                <a:cs typeface="Arial" panose="020B0604020202020204" pitchFamily="34" charset="0"/>
              </a:rPr>
              <a:t>ROOM</a:t>
            </a:r>
            <a:r>
              <a:rPr lang="en-US" sz="3200" b="1" dirty="0" smtClean="0">
                <a:latin typeface="Arial Black" panose="020B0A04020102020204" pitchFamily="34" charset="0"/>
                <a:cs typeface="Arial" panose="020B0604020202020204" pitchFamily="34" charset="0"/>
              </a:rPr>
              <a:t> </a:t>
            </a:r>
            <a:r>
              <a:rPr lang="en-US" sz="2400" b="1" dirty="0" smtClean="0">
                <a:latin typeface="Arial Black" panose="020B0A04020102020204" pitchFamily="34" charset="0"/>
                <a:cs typeface="Arial" panose="020B0604020202020204" pitchFamily="34" charset="0"/>
              </a:rPr>
              <a:t>&amp; MEALS </a:t>
            </a:r>
          </a:p>
          <a:p>
            <a:pPr algn="ctr">
              <a:spcAft>
                <a:spcPts val="800"/>
              </a:spcAft>
            </a:pPr>
            <a:r>
              <a:rPr lang="en-US" sz="1400" b="1" dirty="0" smtClean="0">
                <a:latin typeface="Arial Black" panose="020B0A04020102020204" pitchFamily="34" charset="0"/>
                <a:cs typeface="Arial" panose="020B0604020202020204" pitchFamily="34" charset="0"/>
              </a:rPr>
              <a:t>FOR FREE OR AT VERY LITTLE COST</a:t>
            </a:r>
            <a:endParaRPr lang="en-US" sz="1200" b="1" dirty="0" smtClean="0">
              <a:latin typeface="Arial Black" panose="020B0A04020102020204" pitchFamily="34" charset="0"/>
              <a:cs typeface="Arial" panose="020B0604020202020204" pitchFamily="34" charset="0"/>
            </a:endParaRPr>
          </a:p>
        </p:txBody>
      </p:sp>
      <p:sp>
        <p:nvSpPr>
          <p:cNvPr id="8" name="Rechteck 7"/>
          <p:cNvSpPr/>
          <p:nvPr/>
        </p:nvSpPr>
        <p:spPr>
          <a:xfrm>
            <a:off x="6660000" y="52902"/>
            <a:ext cx="2412000" cy="22500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a:spcAft>
                <a:spcPts val="800"/>
              </a:spcAft>
            </a:pPr>
            <a:r>
              <a:rPr lang="de-DE" sz="1600" dirty="0" smtClean="0">
                <a:latin typeface="Arial Black" panose="020B0A04020102020204" pitchFamily="34" charset="0"/>
              </a:rPr>
              <a:t>MINIMUM HOURLY</a:t>
            </a:r>
          </a:p>
          <a:p>
            <a:pPr algn="ctr">
              <a:spcAft>
                <a:spcPts val="800"/>
              </a:spcAft>
            </a:pPr>
            <a:r>
              <a:rPr lang="de-DE" dirty="0" smtClean="0">
                <a:latin typeface="Arial Black" panose="020B0A04020102020204" pitchFamily="34" charset="0"/>
              </a:rPr>
              <a:t>WAGE OF</a:t>
            </a:r>
          </a:p>
          <a:p>
            <a:pPr algn="ctr">
              <a:spcAft>
                <a:spcPts val="800"/>
              </a:spcAft>
            </a:pPr>
            <a:r>
              <a:rPr lang="de-DE" sz="2600" dirty="0" smtClean="0">
                <a:latin typeface="Arial Black" panose="020B0A04020102020204" pitchFamily="34" charset="0"/>
              </a:rPr>
              <a:t>9,19 € + TIP</a:t>
            </a:r>
            <a:endParaRPr lang="de-DE" sz="2600" dirty="0">
              <a:latin typeface="Arial Black" panose="020B0A04020102020204" pitchFamily="34" charset="0"/>
            </a:endParaRPr>
          </a:p>
        </p:txBody>
      </p:sp>
    </p:spTree>
    <p:extLst>
      <p:ext uri="{BB962C8B-B14F-4D97-AF65-F5344CB8AC3E}">
        <p14:creationId xmlns:p14="http://schemas.microsoft.com/office/powerpoint/2010/main" val="2886534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dirty="0" smtClean="0"/>
              <a:t>Die Formalien</a:t>
            </a:r>
          </a:p>
          <a:p>
            <a:endParaRPr lang="de-DE" dirty="0"/>
          </a:p>
          <a:p>
            <a:r>
              <a:rPr lang="de-DE" dirty="0" smtClean="0"/>
              <a:t>Anmelden Ortsamt?</a:t>
            </a:r>
          </a:p>
          <a:p>
            <a:r>
              <a:rPr lang="de-DE" dirty="0" smtClean="0"/>
              <a:t>Ab 3 Monate Aufenthalt</a:t>
            </a:r>
          </a:p>
          <a:p>
            <a:r>
              <a:rPr lang="de-DE" dirty="0" smtClean="0"/>
              <a:t>Notwendig für Anmeldung Sozialversicherung &amp; Co. </a:t>
            </a:r>
          </a:p>
          <a:p>
            <a:r>
              <a:rPr lang="de-DE" dirty="0"/>
              <a:t> </a:t>
            </a:r>
            <a:r>
              <a:rPr lang="de-DE" dirty="0" smtClean="0"/>
              <a:t>Wohnungsgeberbestätigung</a:t>
            </a:r>
            <a:endParaRPr lang="de-DE" dirty="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5352" r="5794"/>
          <a:stretch/>
        </p:blipFill>
        <p:spPr>
          <a:xfrm>
            <a:off x="72000" y="54000"/>
            <a:ext cx="9000000" cy="6750000"/>
          </a:xfrm>
          <a:prstGeom prst="rect">
            <a:avLst/>
          </a:prstGeom>
        </p:spPr>
      </p:pic>
      <p:sp>
        <p:nvSpPr>
          <p:cNvPr id="5" name="Abgerundete rechteckige Legende 4"/>
          <p:cNvSpPr/>
          <p:nvPr/>
        </p:nvSpPr>
        <p:spPr>
          <a:xfrm>
            <a:off x="228600" y="978769"/>
            <a:ext cx="3803150" cy="2221631"/>
          </a:xfrm>
          <a:prstGeom prst="wedgeRoundRectCallout">
            <a:avLst>
              <a:gd name="adj1" fmla="val -8969"/>
              <a:gd name="adj2" fmla="val 69987"/>
              <a:gd name="adj3" fmla="val 16667"/>
            </a:avLst>
          </a:prstGeom>
          <a:solidFill>
            <a:srgbClr val="3399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1700"/>
              </a:lnSpc>
              <a:defRPr/>
            </a:pPr>
            <a:r>
              <a:rPr lang="es-AR" sz="1400" b="1" dirty="0" smtClean="0">
                <a:solidFill>
                  <a:schemeClr val="bg1"/>
                </a:solidFill>
                <a:latin typeface="Arial Black" panose="020B0A04020102020204" pitchFamily="34" charset="0"/>
                <a:cs typeface="Arial" panose="020B0604020202020204" pitchFamily="34" charset="0"/>
              </a:rPr>
              <a:t>WHAT YOU PAY FOR </a:t>
            </a:r>
          </a:p>
          <a:p>
            <a:pPr algn="ctr">
              <a:lnSpc>
                <a:spcPts val="1700"/>
              </a:lnSpc>
              <a:defRPr/>
            </a:pPr>
            <a:r>
              <a:rPr lang="es-AR" sz="1600" b="1" dirty="0" smtClean="0">
                <a:solidFill>
                  <a:schemeClr val="bg1"/>
                </a:solidFill>
                <a:latin typeface="Arial Black" panose="020B0A04020102020204" pitchFamily="34" charset="0"/>
                <a:cs typeface="Arial" panose="020B0604020202020204" pitchFamily="34" charset="0"/>
              </a:rPr>
              <a:t>SOCIAL INSURANCES</a:t>
            </a:r>
            <a:r>
              <a:rPr lang="es-AR" sz="1400" dirty="0" smtClean="0">
                <a:solidFill>
                  <a:schemeClr val="bg1"/>
                </a:solidFill>
                <a:latin typeface="Arial Black" panose="020B0A04020102020204" pitchFamily="34" charset="0"/>
                <a:cs typeface="Arial" panose="020B0604020202020204" pitchFamily="34" charset="0"/>
              </a:rPr>
              <a:t>                     </a:t>
            </a:r>
          </a:p>
          <a:p>
            <a:pPr>
              <a:lnSpc>
                <a:spcPct val="120000"/>
              </a:lnSpc>
              <a:tabLst>
                <a:tab pos="1439863" algn="l"/>
              </a:tabLst>
              <a:defRPr/>
            </a:pPr>
            <a:endParaRPr lang="es-AR" sz="1200" dirty="0" smtClean="0">
              <a:solidFill>
                <a:schemeClr val="bg1"/>
              </a:solidFill>
              <a:latin typeface="Arial Black" panose="020B0A04020102020204" pitchFamily="34" charset="0"/>
              <a:cs typeface="Arial" panose="020B0604020202020204" pitchFamily="34" charset="0"/>
            </a:endParaRPr>
          </a:p>
          <a:p>
            <a:pPr>
              <a:lnSpc>
                <a:spcPct val="120000"/>
              </a:lnSpc>
              <a:tabLst>
                <a:tab pos="1439863" algn="l"/>
              </a:tabLst>
              <a:defRPr/>
            </a:pPr>
            <a:endParaRPr lang="es-AR" sz="1200" dirty="0">
              <a:solidFill>
                <a:schemeClr val="bg1"/>
              </a:solidFill>
              <a:latin typeface="Arial Black" panose="020B0A04020102020204" pitchFamily="34" charset="0"/>
              <a:cs typeface="Arial" panose="020B0604020202020204" pitchFamily="34" charset="0"/>
            </a:endParaRPr>
          </a:p>
          <a:p>
            <a:pPr>
              <a:lnSpc>
                <a:spcPct val="120000"/>
              </a:lnSpc>
              <a:tabLst>
                <a:tab pos="1439863" algn="l"/>
              </a:tabLst>
              <a:defRPr/>
            </a:pPr>
            <a:endParaRPr lang="es-AR" sz="1200" dirty="0" smtClean="0">
              <a:solidFill>
                <a:schemeClr val="bg1"/>
              </a:solidFill>
              <a:latin typeface="Arial Black" panose="020B0A04020102020204" pitchFamily="34" charset="0"/>
              <a:cs typeface="Arial" panose="020B0604020202020204" pitchFamily="34" charset="0"/>
            </a:endParaRPr>
          </a:p>
          <a:p>
            <a:pPr>
              <a:lnSpc>
                <a:spcPct val="120000"/>
              </a:lnSpc>
              <a:tabLst>
                <a:tab pos="1439863" algn="l"/>
              </a:tabLst>
              <a:defRPr/>
            </a:pPr>
            <a:endParaRPr lang="es-AR" sz="1200" dirty="0">
              <a:solidFill>
                <a:schemeClr val="bg1"/>
              </a:solidFill>
              <a:latin typeface="Arial Black" panose="020B0A04020102020204" pitchFamily="34" charset="0"/>
              <a:cs typeface="Arial" panose="020B0604020202020204" pitchFamily="34" charset="0"/>
            </a:endParaRPr>
          </a:p>
        </p:txBody>
      </p:sp>
      <p:sp>
        <p:nvSpPr>
          <p:cNvPr id="6" name="Abgerundete rechteckige Legende 5"/>
          <p:cNvSpPr/>
          <p:nvPr/>
        </p:nvSpPr>
        <p:spPr>
          <a:xfrm>
            <a:off x="5666240" y="722884"/>
            <a:ext cx="3249160" cy="2034540"/>
          </a:xfrm>
          <a:prstGeom prst="wedgeRoundRectCallout">
            <a:avLst>
              <a:gd name="adj1" fmla="val 14576"/>
              <a:gd name="adj2" fmla="val 66764"/>
              <a:gd name="adj3" fmla="val 16667"/>
            </a:avLst>
          </a:prstGeom>
          <a:solidFill>
            <a:srgbClr val="FF7C8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1700"/>
              </a:lnSpc>
              <a:defRPr/>
            </a:pPr>
            <a:r>
              <a:rPr lang="es-AR" sz="1400" b="1" dirty="0" smtClean="0">
                <a:solidFill>
                  <a:schemeClr val="bg1"/>
                </a:solidFill>
                <a:latin typeface="Arial Black" panose="020B0A04020102020204" pitchFamily="34" charset="0"/>
                <a:cs typeface="Arial" panose="020B0604020202020204" pitchFamily="34" charset="0"/>
              </a:rPr>
              <a:t>WHAT </a:t>
            </a:r>
            <a:r>
              <a:rPr lang="es-AR" sz="1600" b="1" dirty="0" smtClean="0">
                <a:solidFill>
                  <a:schemeClr val="bg1"/>
                </a:solidFill>
                <a:latin typeface="Arial Black" panose="020B0A04020102020204" pitchFamily="34" charset="0"/>
                <a:cs typeface="Arial" panose="020B0604020202020204" pitchFamily="34" charset="0"/>
              </a:rPr>
              <a:t>TAXES</a:t>
            </a:r>
            <a:r>
              <a:rPr lang="es-AR" sz="1400" b="1" dirty="0" smtClean="0">
                <a:solidFill>
                  <a:schemeClr val="bg1"/>
                </a:solidFill>
                <a:latin typeface="Arial Black" panose="020B0A04020102020204" pitchFamily="34" charset="0"/>
                <a:cs typeface="Arial" panose="020B0604020202020204" pitchFamily="34" charset="0"/>
              </a:rPr>
              <a:t> </a:t>
            </a:r>
          </a:p>
          <a:p>
            <a:pPr algn="ctr">
              <a:lnSpc>
                <a:spcPts val="1700"/>
              </a:lnSpc>
              <a:defRPr/>
            </a:pPr>
            <a:r>
              <a:rPr lang="es-AR" sz="1400" b="1" dirty="0" smtClean="0">
                <a:solidFill>
                  <a:schemeClr val="bg1"/>
                </a:solidFill>
                <a:latin typeface="Arial Black" panose="020B0A04020102020204" pitchFamily="34" charset="0"/>
                <a:cs typeface="Arial" panose="020B0604020202020204" pitchFamily="34" charset="0"/>
              </a:rPr>
              <a:t>YOU HAVE TO PAY</a:t>
            </a:r>
            <a:endParaRPr lang="es-AR" sz="1200" dirty="0" smtClean="0">
              <a:solidFill>
                <a:schemeClr val="bg1"/>
              </a:solidFill>
              <a:latin typeface="Arial" panose="020B0604020202020204" pitchFamily="34" charset="0"/>
              <a:cs typeface="Arial" panose="020B0604020202020204"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4131260492"/>
              </p:ext>
            </p:extLst>
          </p:nvPr>
        </p:nvGraphicFramePr>
        <p:xfrm>
          <a:off x="334170" y="1590754"/>
          <a:ext cx="3578040" cy="1494704"/>
        </p:xfrm>
        <a:graphic>
          <a:graphicData uri="http://schemas.openxmlformats.org/drawingml/2006/table">
            <a:tbl>
              <a:tblPr firstRow="1" bandRow="1">
                <a:tableStyleId>{5C22544A-7EE6-4342-B048-85BDC9FD1C3A}</a:tableStyleId>
              </a:tblPr>
              <a:tblGrid>
                <a:gridCol w="1346040">
                  <a:extLst>
                    <a:ext uri="{9D8B030D-6E8A-4147-A177-3AD203B41FA5}">
                      <a16:colId xmlns:a16="http://schemas.microsoft.com/office/drawing/2014/main" val="20000"/>
                    </a:ext>
                  </a:extLst>
                </a:gridCol>
                <a:gridCol w="2232000">
                  <a:extLst>
                    <a:ext uri="{9D8B030D-6E8A-4147-A177-3AD203B41FA5}">
                      <a16:colId xmlns:a16="http://schemas.microsoft.com/office/drawing/2014/main" val="20001"/>
                    </a:ext>
                  </a:extLst>
                </a:gridCol>
              </a:tblGrid>
              <a:tr h="244448">
                <a:tc>
                  <a:txBody>
                    <a:bodyPr/>
                    <a:lstStyle/>
                    <a:p>
                      <a:pPr marL="0" marR="0" indent="0" algn="r" defTabSz="914400" rtl="0" eaLnBrk="1" fontAlgn="auto" latinLnBrk="0" hangingPunct="1">
                        <a:lnSpc>
                          <a:spcPct val="120000"/>
                        </a:lnSpc>
                        <a:spcBef>
                          <a:spcPts val="0"/>
                        </a:spcBef>
                        <a:spcAft>
                          <a:spcPts val="0"/>
                        </a:spcAft>
                        <a:buClrTx/>
                        <a:buSzTx/>
                        <a:buFontTx/>
                        <a:buNone/>
                        <a:tabLst/>
                        <a:defRPr/>
                      </a:pPr>
                      <a:r>
                        <a:rPr lang="es-AR" sz="1200" dirty="0" smtClean="0">
                          <a:solidFill>
                            <a:schemeClr val="bg1"/>
                          </a:solidFill>
                          <a:latin typeface="Arial Black" panose="020B0A04020102020204" pitchFamily="34" charset="0"/>
                          <a:cs typeface="Arial" panose="020B0604020202020204" pitchFamily="34" charset="0"/>
                        </a:rPr>
                        <a:t>Pension</a:t>
                      </a:r>
                    </a:p>
                  </a:txBody>
                  <a:tcPr marL="36000" marR="36000" marT="0" marB="36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399FF"/>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tab pos="1439863" algn="l"/>
                        </a:tabLst>
                        <a:defRPr/>
                      </a:pPr>
                      <a:r>
                        <a:rPr lang="es-AR" sz="1200" dirty="0" smtClean="0">
                          <a:solidFill>
                            <a:schemeClr val="bg1"/>
                          </a:solidFill>
                          <a:latin typeface="Arial Black" panose="020B0A04020102020204" pitchFamily="34" charset="0"/>
                          <a:cs typeface="Arial" panose="020B0604020202020204" pitchFamily="34" charset="0"/>
                        </a:rPr>
                        <a:t>9.30 %*</a:t>
                      </a:r>
                    </a:p>
                  </a:txBody>
                  <a:tcPr marL="36000" marR="0" marT="0" marB="36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399FF"/>
                    </a:solidFill>
                  </a:tcPr>
                </a:tc>
                <a:extLst>
                  <a:ext uri="{0D108BD9-81ED-4DB2-BD59-A6C34878D82A}">
                    <a16:rowId xmlns:a16="http://schemas.microsoft.com/office/drawing/2014/main" val="10000"/>
                  </a:ext>
                </a:extLst>
              </a:tr>
              <a:tr h="344304">
                <a:tc>
                  <a:txBody>
                    <a:bodyPr/>
                    <a:lstStyle/>
                    <a:p>
                      <a:pPr algn="r">
                        <a:lnSpc>
                          <a:spcPct val="120000"/>
                        </a:lnSpc>
                      </a:pPr>
                      <a:r>
                        <a:rPr lang="es-AR" sz="1200" dirty="0" smtClean="0">
                          <a:solidFill>
                            <a:schemeClr val="bg1"/>
                          </a:solidFill>
                          <a:latin typeface="Arial Black" panose="020B0A04020102020204" pitchFamily="34" charset="0"/>
                          <a:cs typeface="Arial" panose="020B0604020202020204" pitchFamily="34" charset="0"/>
                        </a:rPr>
                        <a:t>Health</a:t>
                      </a:r>
                    </a:p>
                  </a:txBody>
                  <a:tcPr marL="36000" marR="36000" marT="0" marB="36000">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3399FF"/>
                    </a:solidFill>
                  </a:tcPr>
                </a:tc>
                <a:tc>
                  <a:txBody>
                    <a:bodyPr/>
                    <a:lstStyle/>
                    <a:p>
                      <a:pPr>
                        <a:lnSpc>
                          <a:spcPct val="120000"/>
                        </a:lnSpc>
                        <a:spcBef>
                          <a:spcPts val="0"/>
                        </a:spcBef>
                        <a:spcAft>
                          <a:spcPts val="0"/>
                        </a:spcAft>
                        <a:tabLst>
                          <a:tab pos="1439863" algn="l"/>
                        </a:tabLst>
                        <a:defRPr/>
                      </a:pPr>
                      <a:r>
                        <a:rPr lang="es-AR" sz="1200" dirty="0" smtClean="0">
                          <a:solidFill>
                            <a:schemeClr val="bg1"/>
                          </a:solidFill>
                          <a:latin typeface="Arial Black" panose="020B0A04020102020204" pitchFamily="34" charset="0"/>
                          <a:cs typeface="Arial" panose="020B0604020202020204" pitchFamily="34" charset="0"/>
                        </a:rPr>
                        <a:t>7.3 %* + [0.3 - 1.7 %*]</a:t>
                      </a:r>
                    </a:p>
                    <a:p>
                      <a:pPr marL="720725" lvl="2" indent="0" defTabSz="896938">
                        <a:lnSpc>
                          <a:spcPts val="1000"/>
                        </a:lnSpc>
                        <a:tabLst>
                          <a:tab pos="720725" algn="l"/>
                          <a:tab pos="1439863" algn="l"/>
                          <a:tab pos="2057400" algn="l"/>
                        </a:tabLst>
                        <a:defRPr/>
                      </a:pPr>
                      <a:r>
                        <a:rPr lang="es-AR" sz="1000" dirty="0" smtClean="0">
                          <a:solidFill>
                            <a:schemeClr val="bg1"/>
                          </a:solidFill>
                          <a:latin typeface="Arial" panose="020B0604020202020204" pitchFamily="34" charset="0"/>
                          <a:cs typeface="Arial" panose="020B0604020202020204" pitchFamily="34" charset="0"/>
                        </a:rPr>
                        <a:t> extra contribution</a:t>
                      </a:r>
                    </a:p>
                  </a:txBody>
                  <a:tcPr marL="36000" marR="0" marT="0" marB="36000">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3399FF"/>
                    </a:solidFill>
                  </a:tcPr>
                </a:tc>
                <a:extLst>
                  <a:ext uri="{0D108BD9-81ED-4DB2-BD59-A6C34878D82A}">
                    <a16:rowId xmlns:a16="http://schemas.microsoft.com/office/drawing/2014/main" val="10001"/>
                  </a:ext>
                </a:extLst>
              </a:tr>
              <a:tr h="289289">
                <a:tc>
                  <a:txBody>
                    <a:bodyPr/>
                    <a:lstStyle/>
                    <a:p>
                      <a:pPr algn="r">
                        <a:lnSpc>
                          <a:spcPct val="120000"/>
                        </a:lnSpc>
                      </a:pPr>
                      <a:r>
                        <a:rPr lang="es-AR" sz="1200" dirty="0" smtClean="0">
                          <a:solidFill>
                            <a:schemeClr val="bg1"/>
                          </a:solidFill>
                          <a:latin typeface="Arial Black" panose="020B0A04020102020204" pitchFamily="34" charset="0"/>
                          <a:cs typeface="Arial" panose="020B0604020202020204" pitchFamily="34" charset="0"/>
                        </a:rPr>
                        <a:t>Nursing</a:t>
                      </a:r>
                    </a:p>
                  </a:txBody>
                  <a:tcPr marL="36000" marR="36000" marT="0" marB="3600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3399FF"/>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tab pos="1439863" algn="l"/>
                        </a:tabLst>
                        <a:defRPr/>
                      </a:pPr>
                      <a:r>
                        <a:rPr kumimoji="0" lang="es-AR" sz="1200" b="0" i="0" u="none" strike="noStrike" kern="1200" cap="none" spc="0" normalizeH="0" baseline="0" noProof="0" dirty="0" smtClean="0">
                          <a:ln>
                            <a:noFill/>
                          </a:ln>
                          <a:solidFill>
                            <a:schemeClr val="bg1"/>
                          </a:solidFill>
                          <a:effectLst/>
                          <a:uLnTx/>
                          <a:uFillTx/>
                          <a:latin typeface="Arial Black" panose="020B0A04020102020204" pitchFamily="34" charset="0"/>
                          <a:ea typeface="+mn-ea"/>
                          <a:cs typeface="Arial" panose="020B0604020202020204" pitchFamily="34" charset="0"/>
                        </a:rPr>
                        <a:t>1.275 %* or 1.525 %* </a:t>
                      </a:r>
                      <a:endParaRPr kumimoji="0" lang="es-AR" sz="1000" b="0" i="0" u="none" strike="noStrike" kern="1200" cap="none" spc="0" normalizeH="0" baseline="0" noProof="0" dirty="0" smtClean="0">
                        <a:ln>
                          <a:noFill/>
                        </a:ln>
                        <a:solidFill>
                          <a:schemeClr val="bg1"/>
                        </a:solidFill>
                        <a:effectLst/>
                        <a:uLnTx/>
                        <a:uFillTx/>
                        <a:latin typeface="Arial Black" panose="020B0A04020102020204" pitchFamily="34" charset="0"/>
                        <a:ea typeface="+mn-ea"/>
                        <a:cs typeface="Arial" panose="020B0604020202020204" pitchFamily="34" charset="0"/>
                      </a:endParaRPr>
                    </a:p>
                    <a:p>
                      <a:pPr marL="0" marR="0" lvl="0" indent="0" algn="l" defTabSz="914400" rtl="0" eaLnBrk="1" fontAlgn="auto" latinLnBrk="0" hangingPunct="1">
                        <a:lnSpc>
                          <a:spcPts val="1000"/>
                        </a:lnSpc>
                        <a:spcBef>
                          <a:spcPts val="0"/>
                        </a:spcBef>
                        <a:spcAft>
                          <a:spcPts val="0"/>
                        </a:spcAft>
                        <a:buClrTx/>
                        <a:buSzTx/>
                        <a:buFontTx/>
                        <a:buNone/>
                        <a:tabLst>
                          <a:tab pos="1439863" algn="l"/>
                          <a:tab pos="1793875" algn="l"/>
                          <a:tab pos="2422525" algn="l"/>
                        </a:tabLst>
                        <a:defRPr/>
                      </a:pPr>
                      <a:r>
                        <a:rPr kumimoji="0" lang="es-AR" sz="10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&lt; 24 years            &gt;24 years / childless</a:t>
                      </a:r>
                    </a:p>
                  </a:txBody>
                  <a:tcPr marL="36000" marR="0" marT="0" marB="3600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399FF"/>
                    </a:solidFill>
                  </a:tcPr>
                </a:tc>
                <a:extLst>
                  <a:ext uri="{0D108BD9-81ED-4DB2-BD59-A6C34878D82A}">
                    <a16:rowId xmlns:a16="http://schemas.microsoft.com/office/drawing/2014/main" val="10002"/>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AR" sz="1200" dirty="0" smtClean="0">
                          <a:solidFill>
                            <a:schemeClr val="bg1"/>
                          </a:solidFill>
                          <a:latin typeface="Arial Black" panose="020B0A04020102020204" pitchFamily="34" charset="0"/>
                          <a:cs typeface="Arial" panose="020B0604020202020204" pitchFamily="34" charset="0"/>
                        </a:rPr>
                        <a:t>Unemployment</a:t>
                      </a:r>
                    </a:p>
                  </a:txBody>
                  <a:tcPr marL="36000" marR="36000" marT="0" marB="3600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3399FF"/>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tab pos="1439863" algn="l"/>
                        </a:tabLst>
                        <a:defRPr/>
                      </a:pPr>
                      <a:r>
                        <a:rPr kumimoji="0" lang="es-AR" sz="1200" b="0" i="0" u="none" strike="noStrike" kern="1200" cap="none" spc="0" normalizeH="0" baseline="0" noProof="0" dirty="0" smtClean="0">
                          <a:ln>
                            <a:noFill/>
                          </a:ln>
                          <a:solidFill>
                            <a:schemeClr val="bg1"/>
                          </a:solidFill>
                          <a:effectLst/>
                          <a:uLnTx/>
                          <a:uFillTx/>
                          <a:latin typeface="Arial Black" panose="020B0A04020102020204" pitchFamily="34" charset="0"/>
                          <a:ea typeface="+mn-ea"/>
                          <a:cs typeface="Arial" panose="020B0604020202020204" pitchFamily="34" charset="0"/>
                        </a:rPr>
                        <a:t>1.25 %*</a:t>
                      </a:r>
                    </a:p>
                  </a:txBody>
                  <a:tcPr marL="36000" marR="0" marT="0" marB="36000">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extLst>
                  <a:ext uri="{0D108BD9-81ED-4DB2-BD59-A6C34878D82A}">
                    <a16:rowId xmlns:a16="http://schemas.microsoft.com/office/drawing/2014/main" val="10003"/>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s-AR" sz="1200" dirty="0" smtClean="0">
                        <a:solidFill>
                          <a:schemeClr val="bg1"/>
                        </a:solidFill>
                        <a:latin typeface="Arial Black" panose="020B0A04020102020204" pitchFamily="34" charset="0"/>
                        <a:cs typeface="Arial" panose="020B0604020202020204" pitchFamily="34" charset="0"/>
                      </a:endParaRPr>
                    </a:p>
                  </a:txBody>
                  <a:tcPr marL="36000" marR="36000" marT="0" marB="3600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3399FF"/>
                    </a:solidFill>
                  </a:tcPr>
                </a:tc>
                <a:tc>
                  <a:txBody>
                    <a:bodyPr/>
                    <a:lstStyle/>
                    <a:p>
                      <a:pPr marL="0" marR="0" lvl="0" indent="0" algn="r" defTabSz="914400" rtl="0" eaLnBrk="1" fontAlgn="auto" latinLnBrk="0" hangingPunct="1">
                        <a:lnSpc>
                          <a:spcPct val="120000"/>
                        </a:lnSpc>
                        <a:spcBef>
                          <a:spcPts val="0"/>
                        </a:spcBef>
                        <a:spcAft>
                          <a:spcPts val="0"/>
                        </a:spcAft>
                        <a:buClrTx/>
                        <a:buSzTx/>
                        <a:buFontTx/>
                        <a:buNone/>
                        <a:tabLst>
                          <a:tab pos="1439863" algn="l"/>
                          <a:tab pos="1793875" algn="l"/>
                        </a:tabLst>
                        <a:defRPr/>
                      </a:pPr>
                      <a:r>
                        <a:rPr kumimoji="0" lang="es-AR" sz="1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*...of your gross wage</a:t>
                      </a:r>
                      <a:endParaRPr kumimoji="0" lang="de-DE" sz="12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txBody>
                  <a:tcPr marL="36000" marR="0" marT="0" marB="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extLst>
                  <a:ext uri="{0D108BD9-81ED-4DB2-BD59-A6C34878D82A}">
                    <a16:rowId xmlns:a16="http://schemas.microsoft.com/office/drawing/2014/main" val="10004"/>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79282571"/>
              </p:ext>
            </p:extLst>
          </p:nvPr>
        </p:nvGraphicFramePr>
        <p:xfrm>
          <a:off x="5805284" y="1291209"/>
          <a:ext cx="2997700" cy="1386568"/>
        </p:xfrm>
        <a:graphic>
          <a:graphicData uri="http://schemas.openxmlformats.org/drawingml/2006/table">
            <a:tbl>
              <a:tblPr firstRow="1" bandRow="1">
                <a:tableStyleId>{5C22544A-7EE6-4342-B048-85BDC9FD1C3A}</a:tableStyleId>
              </a:tblPr>
              <a:tblGrid>
                <a:gridCol w="1057695">
                  <a:extLst>
                    <a:ext uri="{9D8B030D-6E8A-4147-A177-3AD203B41FA5}">
                      <a16:colId xmlns:a16="http://schemas.microsoft.com/office/drawing/2014/main" val="20000"/>
                    </a:ext>
                  </a:extLst>
                </a:gridCol>
                <a:gridCol w="1940005">
                  <a:extLst>
                    <a:ext uri="{9D8B030D-6E8A-4147-A177-3AD203B41FA5}">
                      <a16:colId xmlns:a16="http://schemas.microsoft.com/office/drawing/2014/main" val="20001"/>
                    </a:ext>
                  </a:extLst>
                </a:gridCol>
              </a:tblGrid>
              <a:tr h="264307">
                <a:tc>
                  <a:txBody>
                    <a:bodyPr/>
                    <a:lstStyle/>
                    <a:p>
                      <a:pPr marL="0" marR="0" indent="0" algn="r" defTabSz="914400" rtl="0" eaLnBrk="1" fontAlgn="auto" latinLnBrk="0" hangingPunct="1">
                        <a:lnSpc>
                          <a:spcPct val="120000"/>
                        </a:lnSpc>
                        <a:spcBef>
                          <a:spcPts val="0"/>
                        </a:spcBef>
                        <a:spcAft>
                          <a:spcPts val="0"/>
                        </a:spcAft>
                        <a:buClrTx/>
                        <a:buSzTx/>
                        <a:buFontTx/>
                        <a:buNone/>
                        <a:tabLst/>
                        <a:defRPr/>
                      </a:pPr>
                      <a:r>
                        <a:rPr lang="es-AR" sz="1200" dirty="0" smtClean="0">
                          <a:solidFill>
                            <a:schemeClr val="bg1"/>
                          </a:solidFill>
                          <a:latin typeface="Arial Black" panose="020B0A04020102020204" pitchFamily="34" charset="0"/>
                          <a:cs typeface="Arial" panose="020B0604020202020204" pitchFamily="34" charset="0"/>
                        </a:rPr>
                        <a:t>Income tax</a:t>
                      </a:r>
                    </a:p>
                  </a:txBody>
                  <a:tcPr marL="36000" marR="36000" marT="0" marB="3600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F7C80"/>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tab pos="1439863" algn="l"/>
                        </a:tabLst>
                        <a:defRPr/>
                      </a:pPr>
                      <a:r>
                        <a:rPr lang="es-AR" sz="1200" dirty="0" smtClean="0">
                          <a:solidFill>
                            <a:schemeClr val="bg1"/>
                          </a:solidFill>
                          <a:latin typeface="Arial Black" panose="020B0A04020102020204" pitchFamily="34" charset="0"/>
                          <a:cs typeface="Arial" panose="020B0604020202020204" pitchFamily="34" charset="0"/>
                        </a:rPr>
                        <a:t>14 - 45 %*</a:t>
                      </a:r>
                    </a:p>
                    <a:p>
                      <a:pPr>
                        <a:lnSpc>
                          <a:spcPts val="800"/>
                        </a:lnSpc>
                        <a:tabLst>
                          <a:tab pos="1439863" algn="l"/>
                        </a:tabLst>
                        <a:defRPr/>
                      </a:pPr>
                      <a:r>
                        <a:rPr lang="es-AR" sz="1000" b="0" dirty="0" smtClean="0">
                          <a:solidFill>
                            <a:schemeClr val="bg1"/>
                          </a:solidFill>
                          <a:latin typeface="Arial" panose="020B0604020202020204" pitchFamily="34" charset="0"/>
                          <a:cs typeface="Arial" panose="020B0604020202020204" pitchFamily="34" charset="0"/>
                        </a:rPr>
                        <a:t>depending on wage and marital status</a:t>
                      </a:r>
                    </a:p>
                  </a:txBody>
                  <a:tcPr marL="36000" marR="36000" marT="0" marB="3600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0000"/>
                  </a:ext>
                </a:extLst>
              </a:tr>
              <a:tr h="166648">
                <a:tc>
                  <a:txBody>
                    <a:bodyPr/>
                    <a:lstStyle/>
                    <a:p>
                      <a:pPr algn="r">
                        <a:lnSpc>
                          <a:spcPct val="120000"/>
                        </a:lnSpc>
                      </a:pPr>
                      <a:r>
                        <a:rPr lang="es-AR" sz="1200" dirty="0" smtClean="0">
                          <a:solidFill>
                            <a:schemeClr val="bg1"/>
                          </a:solidFill>
                          <a:latin typeface="Arial Black" panose="020B0A04020102020204" pitchFamily="34" charset="0"/>
                          <a:cs typeface="Arial" panose="020B0604020202020204" pitchFamily="34" charset="0"/>
                        </a:rPr>
                        <a:t>Church tax</a:t>
                      </a:r>
                    </a:p>
                  </a:txBody>
                  <a:tcPr marL="36000" marR="36000" marT="0" marB="36000">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7C80"/>
                    </a:solidFill>
                  </a:tcPr>
                </a:tc>
                <a:tc>
                  <a:txBody>
                    <a:bodyPr/>
                    <a:lstStyle/>
                    <a:p>
                      <a:pPr>
                        <a:lnSpc>
                          <a:spcPct val="120000"/>
                        </a:lnSpc>
                        <a:spcBef>
                          <a:spcPts val="0"/>
                        </a:spcBef>
                        <a:spcAft>
                          <a:spcPts val="0"/>
                        </a:spcAft>
                        <a:tabLst>
                          <a:tab pos="1439863" algn="l"/>
                        </a:tabLst>
                        <a:defRPr/>
                      </a:pPr>
                      <a:r>
                        <a:rPr lang="es-AR" sz="1200" dirty="0" smtClean="0">
                          <a:solidFill>
                            <a:schemeClr val="bg1"/>
                          </a:solidFill>
                          <a:latin typeface="Arial Black" panose="020B0A04020102020204" pitchFamily="34" charset="0"/>
                          <a:cs typeface="Arial" panose="020B0604020202020204" pitchFamily="34" charset="0"/>
                        </a:rPr>
                        <a:t>9 %**</a:t>
                      </a:r>
                    </a:p>
                  </a:txBody>
                  <a:tcPr marL="36000" marR="36000" marT="0" marB="36000">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0001"/>
                  </a:ext>
                </a:extLst>
              </a:tr>
              <a:tr h="289289">
                <a:tc>
                  <a:txBody>
                    <a:bodyPr/>
                    <a:lstStyle/>
                    <a:p>
                      <a:pPr algn="r">
                        <a:lnSpc>
                          <a:spcPct val="120000"/>
                        </a:lnSpc>
                      </a:pPr>
                      <a:r>
                        <a:rPr lang="es-AR" sz="1200" dirty="0" smtClean="0">
                          <a:solidFill>
                            <a:schemeClr val="bg1"/>
                          </a:solidFill>
                          <a:latin typeface="Arial Black" panose="020B0A04020102020204" pitchFamily="34" charset="0"/>
                          <a:cs typeface="Arial" panose="020B0604020202020204" pitchFamily="34" charset="0"/>
                        </a:rPr>
                        <a:t>Solidary</a:t>
                      </a:r>
                    </a:p>
                    <a:p>
                      <a:pPr algn="r">
                        <a:lnSpc>
                          <a:spcPts val="1000"/>
                        </a:lnSpc>
                      </a:pPr>
                      <a:r>
                        <a:rPr lang="es-AR" sz="1200" dirty="0" smtClean="0">
                          <a:solidFill>
                            <a:schemeClr val="bg1"/>
                          </a:solidFill>
                          <a:latin typeface="Arial Black" panose="020B0A04020102020204" pitchFamily="34" charset="0"/>
                          <a:cs typeface="Arial" panose="020B0604020202020204" pitchFamily="34" charset="0"/>
                        </a:rPr>
                        <a:t>surcharge</a:t>
                      </a:r>
                    </a:p>
                  </a:txBody>
                  <a:tcPr marL="36000" marR="36000" marT="0" marB="3600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C80"/>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tab pos="1439863" algn="l"/>
                        </a:tabLst>
                        <a:defRPr/>
                      </a:pPr>
                      <a:r>
                        <a:rPr kumimoji="0" lang="es-AR" sz="1200" b="0" i="0" u="none" strike="noStrike" kern="1200" cap="none" spc="0" normalizeH="0" baseline="0" noProof="0" dirty="0" smtClean="0">
                          <a:ln>
                            <a:noFill/>
                          </a:ln>
                          <a:solidFill>
                            <a:schemeClr val="bg1"/>
                          </a:solidFill>
                          <a:effectLst/>
                          <a:uLnTx/>
                          <a:uFillTx/>
                          <a:latin typeface="Arial Black" panose="020B0A04020102020204" pitchFamily="34" charset="0"/>
                          <a:ea typeface="+mn-ea"/>
                          <a:cs typeface="Arial" panose="020B0604020202020204" pitchFamily="34" charset="0"/>
                        </a:rPr>
                        <a:t>5.5 %**</a:t>
                      </a:r>
                      <a:endParaRPr kumimoji="0" lang="es-AR" sz="1000" b="0" i="0" u="none" strike="noStrike" kern="1200" cap="none" spc="0" normalizeH="0" baseline="0" noProof="0" dirty="0" smtClean="0">
                        <a:ln>
                          <a:noFill/>
                        </a:ln>
                        <a:solidFill>
                          <a:schemeClr val="bg1"/>
                        </a:solidFill>
                        <a:effectLst/>
                        <a:uLnTx/>
                        <a:uFillTx/>
                        <a:latin typeface="Arial Black" panose="020B0A04020102020204" pitchFamily="34" charset="0"/>
                        <a:ea typeface="+mn-ea"/>
                        <a:cs typeface="Arial" panose="020B0604020202020204" pitchFamily="34" charset="0"/>
                      </a:endParaRPr>
                    </a:p>
                  </a:txBody>
                  <a:tcPr marL="36000" marR="36000" marT="0" marB="3600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0002"/>
                  </a:ext>
                </a:extLst>
              </a:tr>
              <a:tr h="0">
                <a:tc gridSpan="2">
                  <a:txBody>
                    <a:bodyPr/>
                    <a:lstStyle/>
                    <a:p>
                      <a:pPr marL="0" marR="0" lvl="0" indent="0" algn="r" defTabSz="914400" rtl="0" eaLnBrk="1" fontAlgn="auto" latinLnBrk="0" hangingPunct="1">
                        <a:lnSpc>
                          <a:spcPts val="1000"/>
                        </a:lnSpc>
                        <a:spcBef>
                          <a:spcPts val="0"/>
                        </a:spcBef>
                        <a:spcAft>
                          <a:spcPts val="0"/>
                        </a:spcAft>
                        <a:buClrTx/>
                        <a:buSzTx/>
                        <a:buFontTx/>
                        <a:buNone/>
                        <a:tabLst>
                          <a:tab pos="1439863" algn="l"/>
                          <a:tab pos="1793875" algn="l"/>
                        </a:tabLst>
                        <a:defRPr/>
                      </a:pPr>
                      <a:r>
                        <a:rPr kumimoji="0" lang="en-US" sz="10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*...of your taxable income</a:t>
                      </a:r>
                    </a:p>
                    <a:p>
                      <a:pPr marL="0" marR="0" lvl="0" indent="0" algn="r" defTabSz="914400" rtl="0" eaLnBrk="1" fontAlgn="auto" latinLnBrk="0" hangingPunct="1">
                        <a:lnSpc>
                          <a:spcPts val="1000"/>
                        </a:lnSpc>
                        <a:spcBef>
                          <a:spcPts val="0"/>
                        </a:spcBef>
                        <a:spcAft>
                          <a:spcPts val="0"/>
                        </a:spcAft>
                        <a:buClrTx/>
                        <a:buSzTx/>
                        <a:buFontTx/>
                        <a:buNone/>
                        <a:tabLst>
                          <a:tab pos="1439863" algn="l"/>
                          <a:tab pos="1793875" algn="l"/>
                        </a:tabLst>
                        <a:defRPr/>
                      </a:pPr>
                      <a:r>
                        <a:rPr kumimoji="0" lang="en-US" sz="10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**...of the income tax contribution</a:t>
                      </a:r>
                    </a:p>
                  </a:txBody>
                  <a:tcPr marL="36000" marR="36000" marT="0" marB="3600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C80"/>
                    </a:solidFill>
                  </a:tcPr>
                </a:tc>
                <a:tc hMerge="1">
                  <a:txBody>
                    <a:bodyPr/>
                    <a:lstStyle/>
                    <a:p>
                      <a:pPr marL="0" marR="0" lvl="0" indent="0" algn="r" defTabSz="914400" rtl="0" eaLnBrk="1" fontAlgn="auto" latinLnBrk="0" hangingPunct="1">
                        <a:lnSpc>
                          <a:spcPct val="120000"/>
                        </a:lnSpc>
                        <a:spcBef>
                          <a:spcPts val="0"/>
                        </a:spcBef>
                        <a:spcAft>
                          <a:spcPts val="0"/>
                        </a:spcAft>
                        <a:buClrTx/>
                        <a:buSzTx/>
                        <a:buFontTx/>
                        <a:buNone/>
                        <a:tabLst>
                          <a:tab pos="1439863" algn="l"/>
                          <a:tab pos="1793875" algn="l"/>
                        </a:tabLst>
                        <a:defRPr/>
                      </a:pPr>
                      <a:endParaRPr kumimoji="0" lang="en-US" sz="1200" b="1" i="0" u="none" strike="noStrike" kern="1200" cap="none" spc="0" normalizeH="0" baseline="0" noProof="0" dirty="0" smtClean="0">
                        <a:ln>
                          <a:noFill/>
                        </a:ln>
                        <a:solidFill>
                          <a:schemeClr val="bg1"/>
                        </a:solidFill>
                        <a:effectLst/>
                        <a:uLnTx/>
                        <a:uFillTx/>
                        <a:latin typeface="Arial Black" panose="020B0A04020102020204" pitchFamily="34" charset="0"/>
                        <a:ea typeface="+mn-ea"/>
                        <a:cs typeface="Arial" panose="020B0604020202020204" pitchFamily="34" charset="0"/>
                      </a:endParaRPr>
                    </a:p>
                  </a:txBody>
                  <a:tcPr marL="36000" marR="36000" marT="0" marB="3600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3399FF"/>
                    </a:solidFill>
                  </a:tcPr>
                </a:tc>
                <a:extLst>
                  <a:ext uri="{0D108BD9-81ED-4DB2-BD59-A6C34878D82A}">
                    <a16:rowId xmlns:a16="http://schemas.microsoft.com/office/drawing/2014/main" val="10003"/>
                  </a:ext>
                </a:extLst>
              </a:tr>
            </a:tbl>
          </a:graphicData>
        </a:graphic>
      </p:graphicFrame>
      <p:sp>
        <p:nvSpPr>
          <p:cNvPr id="9" name="Ovale Legende 8"/>
          <p:cNvSpPr/>
          <p:nvPr/>
        </p:nvSpPr>
        <p:spPr>
          <a:xfrm>
            <a:off x="4156710" y="4446270"/>
            <a:ext cx="1053486" cy="849568"/>
          </a:xfrm>
          <a:prstGeom prst="wedgeEllipseCallout">
            <a:avLst>
              <a:gd name="adj1" fmla="val -47683"/>
              <a:gd name="adj2" fmla="val -96068"/>
            </a:avLst>
          </a:prstGeom>
          <a:solidFill>
            <a:srgbClr val="0099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r>
              <a:rPr lang="es-AR" b="1" dirty="0" smtClean="0">
                <a:solidFill>
                  <a:schemeClr val="bg1"/>
                </a:solidFill>
                <a:latin typeface="Arial Black" panose="020B0A04020102020204" pitchFamily="34" charset="0"/>
                <a:cs typeface="Arial" panose="020B0604020202020204" pitchFamily="34" charset="0"/>
              </a:rPr>
              <a:t>AHOI </a:t>
            </a:r>
          </a:p>
          <a:p>
            <a:pPr algn="ctr">
              <a:defRPr/>
            </a:pPr>
            <a:endParaRPr lang="es-AR" dirty="0" smtClean="0">
              <a:solidFill>
                <a:schemeClr val="bg1"/>
              </a:solidFill>
              <a:latin typeface="Arial Black" panose="020B0A04020102020204" pitchFamily="34" charset="0"/>
              <a:cs typeface="Arial" panose="020B0604020202020204" pitchFamily="34" charset="0"/>
            </a:endParaRPr>
          </a:p>
        </p:txBody>
      </p:sp>
      <p:pic>
        <p:nvPicPr>
          <p:cNvPr id="10" name="Grafik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4535219" y="4881077"/>
            <a:ext cx="298351" cy="302126"/>
          </a:xfrm>
          <a:prstGeom prst="rect">
            <a:avLst/>
          </a:prstGeom>
        </p:spPr>
      </p:pic>
      <p:sp>
        <p:nvSpPr>
          <p:cNvPr id="11" name="Ovale Legende 10"/>
          <p:cNvSpPr/>
          <p:nvPr/>
        </p:nvSpPr>
        <p:spPr>
          <a:xfrm>
            <a:off x="5497830" y="5032140"/>
            <a:ext cx="1120140" cy="965454"/>
          </a:xfrm>
          <a:prstGeom prst="wedgeEllipseCallout">
            <a:avLst>
              <a:gd name="adj1" fmla="val 49191"/>
              <a:gd name="adj2" fmla="val -135944"/>
            </a:avLst>
          </a:prstGeom>
          <a:solidFill>
            <a:srgbClr val="1052B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r>
              <a:rPr lang="es-AR" sz="1600" b="1" dirty="0" smtClean="0">
                <a:solidFill>
                  <a:schemeClr val="bg1"/>
                </a:solidFill>
                <a:latin typeface="Arial Black" panose="020B0A04020102020204" pitchFamily="34" charset="0"/>
                <a:cs typeface="Arial" panose="020B0604020202020204" pitchFamily="34" charset="0"/>
              </a:rPr>
              <a:t>MOIN MOIN </a:t>
            </a:r>
          </a:p>
          <a:p>
            <a:pPr algn="ctr">
              <a:defRPr/>
            </a:pPr>
            <a:endParaRPr lang="es-AR" sz="1600" dirty="0" smtClean="0">
              <a:solidFill>
                <a:schemeClr val="bg1"/>
              </a:solidFill>
              <a:latin typeface="Arial Black" panose="020B0A04020102020204" pitchFamily="34" charset="0"/>
              <a:cs typeface="Arial" panose="020B0604020202020204" pitchFamily="34" charset="0"/>
            </a:endParaRPr>
          </a:p>
        </p:txBody>
      </p:sp>
      <p:pic>
        <p:nvPicPr>
          <p:cNvPr id="12" name="Grafik 11"/>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5908724" y="5639316"/>
            <a:ext cx="298351" cy="302126"/>
          </a:xfrm>
          <a:prstGeom prst="rect">
            <a:avLst/>
          </a:prstGeom>
        </p:spPr>
      </p:pic>
      <p:sp>
        <p:nvSpPr>
          <p:cNvPr id="13" name="Richtungspfeil 12"/>
          <p:cNvSpPr/>
          <p:nvPr/>
        </p:nvSpPr>
        <p:spPr>
          <a:xfrm>
            <a:off x="72000" y="159793"/>
            <a:ext cx="3924000" cy="61560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prstClr val="white"/>
                </a:solidFill>
                <a:latin typeface="Constantia" panose="02030602050306030303" pitchFamily="18" charset="0"/>
              </a:rPr>
              <a:t>FORMALITIES I: </a:t>
            </a:r>
          </a:p>
          <a:p>
            <a:r>
              <a:rPr lang="de-DE" sz="2000" b="1" dirty="0" smtClean="0">
                <a:solidFill>
                  <a:prstClr val="white"/>
                </a:solidFill>
                <a:latin typeface="Constantia" panose="02030602050306030303" pitchFamily="18" charset="0"/>
              </a:rPr>
              <a:t>FROM GROSS TO NET WAGE</a:t>
            </a:r>
            <a:endParaRPr lang="de-DE" sz="2000" b="1" dirty="0">
              <a:solidFill>
                <a:prstClr val="white"/>
              </a:solidFill>
              <a:latin typeface="Constantia" panose="02030602050306030303" pitchFamily="18" charset="0"/>
            </a:endParaRPr>
          </a:p>
        </p:txBody>
      </p:sp>
    </p:spTree>
    <p:extLst>
      <p:ext uri="{BB962C8B-B14F-4D97-AF65-F5344CB8AC3E}">
        <p14:creationId xmlns:p14="http://schemas.microsoft.com/office/powerpoint/2010/main" val="2177797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72000" y="54000"/>
            <a:ext cx="4672800" cy="6750000"/>
          </a:xfrm>
          <a:prstGeom prst="rect">
            <a:avLst/>
          </a:prstGeom>
          <a:solidFill>
            <a:srgbClr val="1CB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3734797371"/>
              </p:ext>
            </p:extLst>
          </p:nvPr>
        </p:nvGraphicFramePr>
        <p:xfrm>
          <a:off x="72000" y="425242"/>
          <a:ext cx="4665022" cy="5896269"/>
        </p:xfrm>
        <a:graphic>
          <a:graphicData uri="http://schemas.openxmlformats.org/drawingml/2006/table">
            <a:tbl>
              <a:tblPr>
                <a:tableStyleId>{5C22544A-7EE6-4342-B048-85BDC9FD1C3A}</a:tableStyleId>
              </a:tblPr>
              <a:tblGrid>
                <a:gridCol w="1278386">
                  <a:extLst>
                    <a:ext uri="{9D8B030D-6E8A-4147-A177-3AD203B41FA5}">
                      <a16:colId xmlns:a16="http://schemas.microsoft.com/office/drawing/2014/main" val="20000"/>
                    </a:ext>
                  </a:extLst>
                </a:gridCol>
                <a:gridCol w="1672661">
                  <a:extLst>
                    <a:ext uri="{9D8B030D-6E8A-4147-A177-3AD203B41FA5}">
                      <a16:colId xmlns:a16="http://schemas.microsoft.com/office/drawing/2014/main" val="20001"/>
                    </a:ext>
                  </a:extLst>
                </a:gridCol>
                <a:gridCol w="1713975">
                  <a:extLst>
                    <a:ext uri="{9D8B030D-6E8A-4147-A177-3AD203B41FA5}">
                      <a16:colId xmlns:a16="http://schemas.microsoft.com/office/drawing/2014/main" val="20002"/>
                    </a:ext>
                  </a:extLst>
                </a:gridCol>
              </a:tblGrid>
              <a:tr h="566922">
                <a:tc>
                  <a:txBody>
                    <a:bodyPr/>
                    <a:lstStyle/>
                    <a:p>
                      <a:pPr marL="457200" algn="r">
                        <a:spcAft>
                          <a:spcPts val="0"/>
                        </a:spcAft>
                      </a:pPr>
                      <a:r>
                        <a:rPr lang="en-GB" sz="1200" b="1" noProof="0" dirty="0" smtClean="0">
                          <a:solidFill>
                            <a:schemeClr val="bg1"/>
                          </a:solidFill>
                          <a:latin typeface="Arial Black" panose="020B0A04020102020204" pitchFamily="34" charset="0"/>
                          <a:ea typeface="Calibri"/>
                          <a:cs typeface="Arial" panose="020B0604020202020204" pitchFamily="34" charset="0"/>
                        </a:rPr>
                        <a:t>You are</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0" indent="0" algn="l">
                        <a:spcAft>
                          <a:spcPts val="0"/>
                        </a:spcAft>
                      </a:pPr>
                      <a:r>
                        <a:rPr lang="en-GB" sz="1050" baseline="0" noProof="0" dirty="0" smtClean="0">
                          <a:solidFill>
                            <a:schemeClr val="bg1"/>
                          </a:solidFill>
                          <a:latin typeface="Arial" panose="020B0604020202020204" pitchFamily="34" charset="0"/>
                          <a:ea typeface="Calibri"/>
                          <a:cs typeface="Arial" panose="020B0604020202020204" pitchFamily="34" charset="0"/>
                        </a:rPr>
                        <a:t>25 years old</a:t>
                      </a:r>
                    </a:p>
                    <a:p>
                      <a:pPr marL="0" indent="0" algn="l">
                        <a:spcAft>
                          <a:spcPts val="0"/>
                        </a:spcAft>
                      </a:pPr>
                      <a:r>
                        <a:rPr lang="en-GB" sz="1050" baseline="0" noProof="0" dirty="0" smtClean="0">
                          <a:solidFill>
                            <a:schemeClr val="bg1"/>
                          </a:solidFill>
                          <a:latin typeface="Arial" panose="020B0604020202020204" pitchFamily="34" charset="0"/>
                          <a:ea typeface="Calibri"/>
                          <a:cs typeface="Arial" panose="020B0604020202020204" pitchFamily="34" charset="0"/>
                        </a:rPr>
                        <a:t>not married</a:t>
                      </a:r>
                    </a:p>
                    <a:p>
                      <a:pPr marL="0" indent="0" algn="l">
                        <a:spcAft>
                          <a:spcPts val="0"/>
                        </a:spcAft>
                      </a:pPr>
                      <a:r>
                        <a:rPr lang="en-GB" sz="1050" baseline="0" noProof="0" dirty="0" smtClean="0">
                          <a:solidFill>
                            <a:schemeClr val="bg1"/>
                          </a:solidFill>
                          <a:latin typeface="Arial" panose="020B0604020202020204" pitchFamily="34" charset="0"/>
                          <a:ea typeface="Calibri"/>
                          <a:cs typeface="Arial" panose="020B0604020202020204" pitchFamily="34" charset="0"/>
                        </a:rPr>
                        <a:t>childless</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36000" marR="36000" marT="72000" marB="72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0" indent="0" algn="l">
                        <a:spcAft>
                          <a:spcPts val="0"/>
                        </a:spcAft>
                      </a:pPr>
                      <a:r>
                        <a:rPr lang="en-GB" sz="1050" noProof="0" dirty="0" smtClean="0">
                          <a:solidFill>
                            <a:schemeClr val="bg1"/>
                          </a:solidFill>
                          <a:latin typeface="Arial" panose="020B0604020202020204" pitchFamily="34" charset="0"/>
                          <a:ea typeface="Calibri"/>
                          <a:cs typeface="Arial" panose="020B0604020202020204" pitchFamily="34" charset="0"/>
                        </a:rPr>
                        <a:t>21 years old</a:t>
                      </a:r>
                    </a:p>
                    <a:p>
                      <a:pPr marL="0" indent="0" algn="l">
                        <a:spcAft>
                          <a:spcPts val="0"/>
                        </a:spcAft>
                      </a:pPr>
                      <a:r>
                        <a:rPr lang="en-GB" sz="1050" noProof="0" dirty="0" smtClean="0">
                          <a:solidFill>
                            <a:schemeClr val="bg1"/>
                          </a:solidFill>
                          <a:latin typeface="Arial" panose="020B0604020202020204" pitchFamily="34" charset="0"/>
                          <a:ea typeface="Calibri"/>
                          <a:cs typeface="Arial" panose="020B0604020202020204" pitchFamily="34" charset="0"/>
                        </a:rPr>
                        <a:t>not married</a:t>
                      </a:r>
                    </a:p>
                    <a:p>
                      <a:pPr marL="0" indent="0" algn="l">
                        <a:spcAft>
                          <a:spcPts val="0"/>
                        </a:spcAft>
                      </a:pPr>
                      <a:r>
                        <a:rPr lang="en-GB" sz="1050" noProof="0" dirty="0" smtClean="0">
                          <a:solidFill>
                            <a:schemeClr val="bg1"/>
                          </a:solidFill>
                          <a:latin typeface="Arial" panose="020B0604020202020204" pitchFamily="34" charset="0"/>
                          <a:ea typeface="Calibri"/>
                          <a:cs typeface="Arial" panose="020B0604020202020204" pitchFamily="34" charset="0"/>
                        </a:rPr>
                        <a:t>childless</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36000" marR="36000" marT="72000" marB="72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99"/>
                    </a:solidFill>
                  </a:tcPr>
                </a:tc>
                <a:extLst>
                  <a:ext uri="{0D108BD9-81ED-4DB2-BD59-A6C34878D82A}">
                    <a16:rowId xmlns:a16="http://schemas.microsoft.com/office/drawing/2014/main" val="10000"/>
                  </a:ext>
                </a:extLst>
              </a:tr>
              <a:tr h="51659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b="1" noProof="0" dirty="0" smtClean="0">
                          <a:solidFill>
                            <a:schemeClr val="bg1"/>
                          </a:solidFill>
                          <a:latin typeface="Arial Black" panose="020B0A04020102020204" pitchFamily="34" charset="0"/>
                          <a:ea typeface="Calibri"/>
                          <a:cs typeface="Arial" panose="020B0604020202020204" pitchFamily="34" charset="0"/>
                        </a:rPr>
                        <a:t>Working</a:t>
                      </a:r>
                      <a:r>
                        <a:rPr lang="en-GB" sz="1200" b="1" baseline="0" noProof="0" dirty="0" smtClean="0">
                          <a:solidFill>
                            <a:schemeClr val="bg1"/>
                          </a:solidFill>
                          <a:latin typeface="Arial Black" panose="020B0A04020102020204" pitchFamily="34" charset="0"/>
                          <a:ea typeface="Calibri"/>
                          <a:cs typeface="Arial" panose="020B0604020202020204" pitchFamily="34" charset="0"/>
                        </a:rPr>
                        <a:t> c</a:t>
                      </a:r>
                      <a:r>
                        <a:rPr lang="en-GB" sz="1200" b="1" noProof="0" dirty="0" smtClean="0">
                          <a:solidFill>
                            <a:schemeClr val="bg1"/>
                          </a:solidFill>
                          <a:latin typeface="Arial Black" panose="020B0A04020102020204" pitchFamily="34" charset="0"/>
                          <a:ea typeface="Calibri"/>
                          <a:cs typeface="Arial" panose="020B0604020202020204" pitchFamily="34" charset="0"/>
                        </a:rPr>
                        <a:t>onditions</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0" indent="0" algn="l">
                        <a:spcAft>
                          <a:spcPts val="0"/>
                        </a:spcAft>
                      </a:pPr>
                      <a:r>
                        <a:rPr lang="en-GB" sz="1050" noProof="0" dirty="0" smtClean="0">
                          <a:solidFill>
                            <a:schemeClr val="bg1"/>
                          </a:solidFill>
                          <a:latin typeface="Arial" panose="020B0604020202020204" pitchFamily="34" charset="0"/>
                          <a:cs typeface="Arial" panose="020B0604020202020204" pitchFamily="34" charset="0"/>
                        </a:rPr>
                        <a:t>40 working hours /</a:t>
                      </a:r>
                      <a:r>
                        <a:rPr lang="en-GB" sz="1050" baseline="0" noProof="0" dirty="0" smtClean="0">
                          <a:solidFill>
                            <a:schemeClr val="bg1"/>
                          </a:solidFill>
                          <a:latin typeface="Arial" panose="020B0604020202020204" pitchFamily="34" charset="0"/>
                          <a:cs typeface="Arial" panose="020B0604020202020204" pitchFamily="34" charset="0"/>
                        </a:rPr>
                        <a:t> week</a:t>
                      </a:r>
                      <a:endParaRPr lang="en-GB" sz="1050" noProof="0" dirty="0" smtClean="0">
                        <a:solidFill>
                          <a:schemeClr val="bg1"/>
                        </a:solidFill>
                        <a:latin typeface="Arial" panose="020B0604020202020204" pitchFamily="34" charset="0"/>
                        <a:cs typeface="Arial" panose="020B0604020202020204" pitchFamily="34" charset="0"/>
                      </a:endParaRPr>
                    </a:p>
                    <a:p>
                      <a:pPr marL="0" indent="0" algn="l">
                        <a:spcAft>
                          <a:spcPts val="0"/>
                        </a:spcAft>
                      </a:pPr>
                      <a:r>
                        <a:rPr lang="en-GB" sz="1050" noProof="0" dirty="0" smtClean="0">
                          <a:solidFill>
                            <a:schemeClr val="bg1"/>
                          </a:solidFill>
                          <a:latin typeface="Arial" panose="020B0604020202020204" pitchFamily="34" charset="0"/>
                          <a:cs typeface="Arial" panose="020B0604020202020204" pitchFamily="34" charset="0"/>
                        </a:rPr>
                        <a:t>Hourly wage of 8,84 €</a:t>
                      </a:r>
                      <a:endParaRPr lang="en-GB" sz="1050" baseline="0" noProof="0" dirty="0" smtClean="0">
                        <a:solidFill>
                          <a:schemeClr val="bg1"/>
                        </a:solidFill>
                        <a:latin typeface="Arial" panose="020B0604020202020204" pitchFamily="34" charset="0"/>
                        <a:cs typeface="Arial" panose="020B0604020202020204" pitchFamily="34" charset="0"/>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0" indent="0" algn="l">
                        <a:spcAft>
                          <a:spcPts val="0"/>
                        </a:spcAft>
                      </a:pPr>
                      <a:r>
                        <a:rPr lang="en-GB" sz="1050" noProof="0" dirty="0" smtClean="0">
                          <a:solidFill>
                            <a:schemeClr val="bg1"/>
                          </a:solidFill>
                          <a:latin typeface="Arial" panose="020B0604020202020204" pitchFamily="34" charset="0"/>
                          <a:cs typeface="Arial" panose="020B0604020202020204" pitchFamily="34" charset="0"/>
                        </a:rPr>
                        <a:t>45 working hours / week</a:t>
                      </a:r>
                    </a:p>
                    <a:p>
                      <a:pPr marL="0" indent="0" algn="l">
                        <a:spcAft>
                          <a:spcPts val="600"/>
                        </a:spcAft>
                      </a:pPr>
                      <a:r>
                        <a:rPr lang="en-US" sz="1050" baseline="0" noProof="0" dirty="0" smtClean="0">
                          <a:solidFill>
                            <a:schemeClr val="bg1"/>
                          </a:solidFill>
                          <a:latin typeface="Arial" panose="020B0604020202020204" pitchFamily="34" charset="0"/>
                          <a:cs typeface="Arial" panose="020B0604020202020204" pitchFamily="34" charset="0"/>
                        </a:rPr>
                        <a:t>Hourly wage of 10,00 €</a:t>
                      </a:r>
                    </a:p>
                  </a:txBody>
                  <a:tcPr marL="36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99"/>
                    </a:solidFill>
                  </a:tcPr>
                </a:tc>
                <a:extLst>
                  <a:ext uri="{0D108BD9-81ED-4DB2-BD59-A6C34878D82A}">
                    <a16:rowId xmlns:a16="http://schemas.microsoft.com/office/drawing/2014/main" val="10001"/>
                  </a:ext>
                </a:extLst>
              </a:tr>
              <a:tr h="82646">
                <a:tc>
                  <a:txBody>
                    <a:bodyPr/>
                    <a:lstStyle/>
                    <a:p>
                      <a:pPr marL="0" indent="0" algn="r">
                        <a:spcAft>
                          <a:spcPts val="0"/>
                        </a:spcAft>
                      </a:pPr>
                      <a:endParaRPr lang="en-GB" sz="800" b="1" noProof="0" dirty="0">
                        <a:solidFill>
                          <a:schemeClr val="tx1"/>
                        </a:solidFill>
                        <a:latin typeface="Arial Black" panose="020B0A04020102020204" pitchFamily="34" charset="0"/>
                        <a:ea typeface="Calibri"/>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Aft>
                          <a:spcPts val="0"/>
                        </a:spcAft>
                      </a:pPr>
                      <a:endParaRPr lang="en-GB" sz="900" b="1" noProof="0" dirty="0">
                        <a:solidFill>
                          <a:schemeClr val="tx1"/>
                        </a:solidFill>
                        <a:latin typeface="Arial Black" panose="020B0A040201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5286">
                <a:tc>
                  <a:txBody>
                    <a:bodyPr/>
                    <a:lstStyle/>
                    <a:p>
                      <a:pPr marL="0" indent="0" algn="r">
                        <a:spcAft>
                          <a:spcPts val="0"/>
                        </a:spcAft>
                      </a:pPr>
                      <a:r>
                        <a:rPr lang="en-GB" sz="1400" b="1" noProof="0" dirty="0" smtClean="0">
                          <a:solidFill>
                            <a:schemeClr val="bg1"/>
                          </a:solidFill>
                          <a:latin typeface="Arial Black" panose="020B0A04020102020204" pitchFamily="34" charset="0"/>
                          <a:cs typeface="Arial" panose="020B0604020202020204" pitchFamily="34" charset="0"/>
                        </a:rPr>
                        <a:t>Gross wage</a:t>
                      </a:r>
                      <a:endParaRPr lang="en-GB" sz="1400" b="1" noProof="0" dirty="0">
                        <a:solidFill>
                          <a:schemeClr val="bg1"/>
                        </a:solidFill>
                        <a:latin typeface="Arial Black" panose="020B0A04020102020204" pitchFamily="34" charset="0"/>
                        <a:ea typeface="Calibri"/>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marL="0" indent="0" algn="l">
                        <a:spcAft>
                          <a:spcPts val="0"/>
                        </a:spcAft>
                      </a:pPr>
                      <a:r>
                        <a:rPr lang="en-GB" sz="1400" b="1" noProof="0" dirty="0" smtClean="0">
                          <a:solidFill>
                            <a:schemeClr val="bg1"/>
                          </a:solidFill>
                          <a:latin typeface="Arial Black" panose="020B0A04020102020204" pitchFamily="34" charset="0"/>
                          <a:cs typeface="Arial" panose="020B0604020202020204" pitchFamily="34" charset="0"/>
                        </a:rPr>
                        <a:t>1.532,00 €</a:t>
                      </a:r>
                      <a:endParaRPr lang="en-GB" sz="1400" b="1" noProof="0" dirty="0">
                        <a:solidFill>
                          <a:schemeClr val="bg1"/>
                        </a:solidFill>
                        <a:latin typeface="Arial Black" panose="020B0A040201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marL="0" indent="0" algn="l">
                        <a:spcAft>
                          <a:spcPts val="0"/>
                        </a:spcAft>
                      </a:pPr>
                      <a:r>
                        <a:rPr lang="en-GB" sz="1400" b="1" noProof="0" dirty="0" smtClean="0">
                          <a:solidFill>
                            <a:schemeClr val="bg1"/>
                          </a:solidFill>
                          <a:latin typeface="Arial Black" panose="020B0A04020102020204" pitchFamily="34" charset="0"/>
                          <a:ea typeface="Calibri"/>
                          <a:cs typeface="Arial" panose="020B0604020202020204" pitchFamily="34" charset="0"/>
                        </a:rPr>
                        <a:t>1949,00</a:t>
                      </a:r>
                      <a:r>
                        <a:rPr lang="en-GB" sz="1600" b="1" noProof="0" dirty="0" smtClean="0">
                          <a:solidFill>
                            <a:schemeClr val="bg1"/>
                          </a:solidFill>
                          <a:latin typeface="Arial Black" panose="020B0A04020102020204" pitchFamily="34" charset="0"/>
                          <a:ea typeface="Calibri"/>
                          <a:cs typeface="Arial" panose="020B0604020202020204" pitchFamily="34" charset="0"/>
                        </a:rPr>
                        <a:t> €</a:t>
                      </a:r>
                      <a:endParaRPr lang="en-GB" sz="1600" b="1" noProof="0" dirty="0">
                        <a:solidFill>
                          <a:schemeClr val="bg1"/>
                        </a:solidFill>
                        <a:latin typeface="Arial Black" panose="020B0A040201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CC"/>
                    </a:solidFill>
                  </a:tcPr>
                </a:tc>
                <a:extLst>
                  <a:ext uri="{0D108BD9-81ED-4DB2-BD59-A6C34878D82A}">
                    <a16:rowId xmlns:a16="http://schemas.microsoft.com/office/drawing/2014/main" val="10003"/>
                  </a:ext>
                </a:extLst>
              </a:tr>
              <a:tr h="213763">
                <a:tc>
                  <a:txBody>
                    <a:bodyPr/>
                    <a:lstStyle/>
                    <a:p>
                      <a:pPr marL="457200" algn="r">
                        <a:spcAft>
                          <a:spcPts val="0"/>
                        </a:spcAft>
                      </a:pPr>
                      <a:endParaRPr lang="en-GB" sz="900" noProof="0" dirty="0">
                        <a:solidFill>
                          <a:schemeClr val="bg1"/>
                        </a:solidFill>
                        <a:latin typeface="Arial Black" panose="020B0A04020102020204" pitchFamily="34" charset="0"/>
                        <a:ea typeface="Calibri"/>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solidFill>
                          <a:schemeClr val="bg1"/>
                        </a:solidFill>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360680" algn="l">
                        <a:spcAft>
                          <a:spcPts val="0"/>
                        </a:spcAft>
                      </a:pPr>
                      <a:endParaRPr lang="en-GB" sz="700" noProof="0" dirty="0">
                        <a:solidFill>
                          <a:schemeClr val="bg1"/>
                        </a:solidFill>
                        <a:latin typeface="Arial Black" panose="020B0A040201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gridSpan="3">
                  <a:txBody>
                    <a:bodyPr/>
                    <a:lstStyle/>
                    <a:p>
                      <a:pPr marL="0" indent="0" algn="l">
                        <a:spcAft>
                          <a:spcPts val="0"/>
                        </a:spcAft>
                      </a:pPr>
                      <a:r>
                        <a:rPr lang="en-GB" sz="1200" b="1" baseline="0" noProof="0" dirty="0" smtClean="0">
                          <a:solidFill>
                            <a:schemeClr val="bg1"/>
                          </a:solidFill>
                          <a:latin typeface="Arial Black" panose="020B0A04020102020204" pitchFamily="34" charset="0"/>
                          <a:cs typeface="Arial" panose="020B0604020202020204" pitchFamily="34" charset="0"/>
                        </a:rPr>
                        <a:t>Social insurance contributions</a:t>
                      </a:r>
                      <a:endParaRPr lang="en-GB" sz="1200" b="1" noProof="0" dirty="0">
                        <a:solidFill>
                          <a:schemeClr val="bg1"/>
                        </a:solidFill>
                        <a:latin typeface="Arial Black" panose="020B0A04020102020204" pitchFamily="34" charset="0"/>
                        <a:ea typeface="Calibri"/>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tc hMerge="1">
                  <a:txBody>
                    <a:bodyPr/>
                    <a:lstStyle/>
                    <a:p>
                      <a:endParaRPr lang="de-DE"/>
                    </a:p>
                  </a:txBody>
                  <a:tcPr/>
                </a:tc>
                <a:tc hMerge="1">
                  <a:txBody>
                    <a:bodyPr/>
                    <a:lstStyle/>
                    <a:p>
                      <a:pPr marL="457200" algn="l">
                        <a:spcAft>
                          <a:spcPts val="0"/>
                        </a:spcAft>
                      </a:pPr>
                      <a:endParaRPr lang="en-GB" sz="900" noProof="0" dirty="0">
                        <a:solidFill>
                          <a:schemeClr val="tx1"/>
                        </a:solidFill>
                        <a:latin typeface="Arial Black" panose="020B0A04020102020204" pitchFamily="34" charset="0"/>
                        <a:ea typeface="Calibri"/>
                        <a:cs typeface="Arial" panose="020B0604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5138">
                <a:tc>
                  <a:txBody>
                    <a:bodyPr/>
                    <a:lstStyle/>
                    <a:p>
                      <a:pPr marL="457200" algn="r">
                        <a:spcAft>
                          <a:spcPts val="0"/>
                        </a:spcAft>
                      </a:pPr>
                      <a:r>
                        <a:rPr lang="en-GB" sz="1050" noProof="0" dirty="0" smtClean="0">
                          <a:solidFill>
                            <a:schemeClr val="bg1"/>
                          </a:solidFill>
                          <a:latin typeface="Arial" panose="020B0604020202020204" pitchFamily="34" charset="0"/>
                          <a:cs typeface="Arial" panose="020B0604020202020204" pitchFamily="34" charset="0"/>
                        </a:rPr>
                        <a:t>Pension</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tc>
                  <a:txBody>
                    <a:bodyPr/>
                    <a:lstStyle/>
                    <a:p>
                      <a:pPr marL="0" indent="0" algn="l">
                        <a:spcAft>
                          <a:spcPts val="0"/>
                        </a:spcAft>
                      </a:pPr>
                      <a:r>
                        <a:rPr lang="en-GB" sz="1050" noProof="0" dirty="0" smtClean="0">
                          <a:solidFill>
                            <a:schemeClr val="bg1"/>
                          </a:solidFill>
                          <a:latin typeface="Arial" panose="020B0604020202020204" pitchFamily="34" charset="0"/>
                          <a:cs typeface="Arial" panose="020B0604020202020204" pitchFamily="34" charset="0"/>
                        </a:rPr>
                        <a:t>143,24 €</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tc>
                  <a:txBody>
                    <a:bodyPr/>
                    <a:lstStyle/>
                    <a:p>
                      <a:pPr marL="0" indent="0" algn="l">
                        <a:spcAft>
                          <a:spcPts val="0"/>
                        </a:spcAft>
                      </a:pPr>
                      <a:r>
                        <a:rPr lang="en-GB" sz="1050" noProof="0" dirty="0" smtClean="0">
                          <a:solidFill>
                            <a:schemeClr val="bg1"/>
                          </a:solidFill>
                          <a:latin typeface="Arial" panose="020B0604020202020204" pitchFamily="34" charset="0"/>
                          <a:ea typeface="Calibri"/>
                          <a:cs typeface="Arial" panose="020B0604020202020204" pitchFamily="34" charset="0"/>
                        </a:rPr>
                        <a:t>182,23 €</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extLst>
                  <a:ext uri="{0D108BD9-81ED-4DB2-BD59-A6C34878D82A}">
                    <a16:rowId xmlns:a16="http://schemas.microsoft.com/office/drawing/2014/main" val="10006"/>
                  </a:ext>
                </a:extLst>
              </a:tr>
              <a:tr h="235138">
                <a:tc>
                  <a:txBody>
                    <a:bodyPr/>
                    <a:lstStyle/>
                    <a:p>
                      <a:pPr marL="457200" algn="r">
                        <a:spcAft>
                          <a:spcPts val="0"/>
                        </a:spcAft>
                      </a:pPr>
                      <a:r>
                        <a:rPr lang="en-GB" sz="1050" noProof="0" dirty="0" smtClean="0">
                          <a:solidFill>
                            <a:schemeClr val="bg1"/>
                          </a:solidFill>
                          <a:latin typeface="Arial" panose="020B0604020202020204" pitchFamily="34" charset="0"/>
                          <a:cs typeface="Arial" panose="020B0604020202020204" pitchFamily="34" charset="0"/>
                        </a:rPr>
                        <a:t>Health</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tc>
                  <a:txBody>
                    <a:bodyPr/>
                    <a:lstStyle/>
                    <a:p>
                      <a:pPr marL="457200" indent="-457200" algn="l">
                        <a:spcAft>
                          <a:spcPts val="0"/>
                        </a:spcAft>
                      </a:pPr>
                      <a:r>
                        <a:rPr lang="en-GB" sz="1050" noProof="0" dirty="0" smtClean="0">
                          <a:solidFill>
                            <a:schemeClr val="bg1"/>
                          </a:solidFill>
                          <a:latin typeface="Arial" panose="020B0604020202020204" pitchFamily="34" charset="0"/>
                          <a:cs typeface="Arial" panose="020B0604020202020204" pitchFamily="34" charset="0"/>
                        </a:rPr>
                        <a:t>128,69 €</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tc>
                  <a:txBody>
                    <a:bodyPr/>
                    <a:lstStyle/>
                    <a:p>
                      <a:pPr marL="457200" indent="-457200" algn="l">
                        <a:spcAft>
                          <a:spcPts val="0"/>
                        </a:spcAft>
                      </a:pPr>
                      <a:r>
                        <a:rPr lang="en-GB" sz="1050" noProof="0" dirty="0" smtClean="0">
                          <a:solidFill>
                            <a:schemeClr val="bg1"/>
                          </a:solidFill>
                          <a:latin typeface="Arial" panose="020B0604020202020204" pitchFamily="34" charset="0"/>
                          <a:ea typeface="Calibri"/>
                          <a:cs typeface="Arial" panose="020B0604020202020204" pitchFamily="34" charset="0"/>
                        </a:rPr>
                        <a:t>163,72 €</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extLst>
                  <a:ext uri="{0D108BD9-81ED-4DB2-BD59-A6C34878D82A}">
                    <a16:rowId xmlns:a16="http://schemas.microsoft.com/office/drawing/2014/main" val="10007"/>
                  </a:ext>
                </a:extLst>
              </a:tr>
              <a:tr h="293660">
                <a:tc>
                  <a:txBody>
                    <a:bodyPr/>
                    <a:lstStyle/>
                    <a:p>
                      <a:pPr marL="457200" algn="r">
                        <a:spcAft>
                          <a:spcPts val="0"/>
                        </a:spcAft>
                      </a:pPr>
                      <a:r>
                        <a:rPr lang="en-GB" sz="1050" u="none" noProof="0" dirty="0" smtClean="0">
                          <a:solidFill>
                            <a:schemeClr val="bg1"/>
                          </a:solidFill>
                          <a:latin typeface="Arial" panose="020B0604020202020204" pitchFamily="34" charset="0"/>
                          <a:cs typeface="Arial" panose="020B0604020202020204" pitchFamily="34" charset="0"/>
                        </a:rPr>
                        <a:t>Nursing </a:t>
                      </a:r>
                      <a:endParaRPr lang="en-GB" sz="1050" u="none" noProof="0" dirty="0">
                        <a:solidFill>
                          <a:schemeClr val="bg1"/>
                        </a:solidFill>
                        <a:latin typeface="Arial" panose="020B0604020202020204" pitchFamily="34" charset="0"/>
                        <a:ea typeface="Calibri"/>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tc>
                  <a:txBody>
                    <a:bodyPr/>
                    <a:lstStyle/>
                    <a:p>
                      <a:pPr marL="457200" indent="-457200" algn="l">
                        <a:spcAft>
                          <a:spcPts val="0"/>
                        </a:spcAft>
                      </a:pPr>
                      <a:r>
                        <a:rPr lang="en-GB" sz="1050" u="none" noProof="0" dirty="0" smtClean="0">
                          <a:solidFill>
                            <a:schemeClr val="bg1"/>
                          </a:solidFill>
                          <a:latin typeface="Arial" panose="020B0604020202020204" pitchFamily="34" charset="0"/>
                          <a:cs typeface="Arial" panose="020B0604020202020204" pitchFamily="34" charset="0"/>
                        </a:rPr>
                        <a:t>23,36 €</a:t>
                      </a:r>
                      <a:endParaRPr lang="en-GB" sz="1050" u="none"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tc>
                  <a:txBody>
                    <a:bodyPr/>
                    <a:lstStyle/>
                    <a:p>
                      <a:pPr marL="457200" indent="-457200" algn="l">
                        <a:spcAft>
                          <a:spcPts val="0"/>
                        </a:spcAft>
                      </a:pPr>
                      <a:r>
                        <a:rPr lang="en-GB" sz="1050" u="none" noProof="0" dirty="0" smtClean="0">
                          <a:solidFill>
                            <a:schemeClr val="bg1"/>
                          </a:solidFill>
                          <a:latin typeface="Arial" panose="020B0604020202020204" pitchFamily="34" charset="0"/>
                          <a:ea typeface="Calibri"/>
                          <a:cs typeface="Arial" panose="020B0604020202020204" pitchFamily="34" charset="0"/>
                        </a:rPr>
                        <a:t>24,85 € </a:t>
                      </a:r>
                      <a:endParaRPr lang="en-GB" sz="1050" u="none"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extLst>
                  <a:ext uri="{0D108BD9-81ED-4DB2-BD59-A6C34878D82A}">
                    <a16:rowId xmlns:a16="http://schemas.microsoft.com/office/drawing/2014/main" val="10008"/>
                  </a:ext>
                </a:extLst>
              </a:tr>
              <a:tr h="220270">
                <a:tc>
                  <a:txBody>
                    <a:bodyPr/>
                    <a:lstStyle/>
                    <a:p>
                      <a:pPr marL="0" indent="0" algn="r">
                        <a:spcAft>
                          <a:spcPts val="0"/>
                        </a:spcAft>
                      </a:pPr>
                      <a:r>
                        <a:rPr lang="en-GB" sz="1050" noProof="0" dirty="0" smtClean="0">
                          <a:solidFill>
                            <a:schemeClr val="bg1"/>
                          </a:solidFill>
                          <a:latin typeface="Arial" panose="020B0604020202020204" pitchFamily="34" charset="0"/>
                          <a:cs typeface="Arial" panose="020B0604020202020204" pitchFamily="34" charset="0"/>
                        </a:rPr>
                        <a:t>Unemployment</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tc>
                  <a:txBody>
                    <a:bodyPr/>
                    <a:lstStyle/>
                    <a:p>
                      <a:pPr marL="457200" indent="-457200" algn="l">
                        <a:spcAft>
                          <a:spcPts val="0"/>
                        </a:spcAft>
                      </a:pPr>
                      <a:r>
                        <a:rPr lang="en-GB" sz="1050" noProof="0" dirty="0" smtClean="0">
                          <a:solidFill>
                            <a:schemeClr val="bg1"/>
                          </a:solidFill>
                          <a:latin typeface="Arial" panose="020B0604020202020204" pitchFamily="34" charset="0"/>
                          <a:cs typeface="Arial" panose="020B0604020202020204" pitchFamily="34" charset="0"/>
                        </a:rPr>
                        <a:t>22,98 €</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tc>
                  <a:txBody>
                    <a:bodyPr/>
                    <a:lstStyle/>
                    <a:p>
                      <a:pPr marL="457200" indent="-457200" algn="l">
                        <a:spcAft>
                          <a:spcPts val="0"/>
                        </a:spcAft>
                      </a:pPr>
                      <a:r>
                        <a:rPr lang="en-GB" sz="1050" noProof="0" dirty="0" smtClean="0">
                          <a:solidFill>
                            <a:schemeClr val="bg1"/>
                          </a:solidFill>
                          <a:latin typeface="Arial" panose="020B0604020202020204" pitchFamily="34" charset="0"/>
                          <a:ea typeface="Calibri"/>
                          <a:cs typeface="Arial" panose="020B0604020202020204" pitchFamily="34" charset="0"/>
                        </a:rPr>
                        <a:t>29,24 € </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extLst>
                  <a:ext uri="{0D108BD9-81ED-4DB2-BD59-A6C34878D82A}">
                    <a16:rowId xmlns:a16="http://schemas.microsoft.com/office/drawing/2014/main" val="10009"/>
                  </a:ext>
                </a:extLst>
              </a:tr>
              <a:tr h="304565">
                <a:tc>
                  <a:txBody>
                    <a:bodyPr/>
                    <a:lstStyle/>
                    <a:p>
                      <a:pPr marL="457200" algn="r">
                        <a:spcAft>
                          <a:spcPts val="0"/>
                        </a:spcAft>
                      </a:pPr>
                      <a:endParaRPr lang="en-GB" sz="1200" b="1" kern="1200" noProof="0" dirty="0">
                        <a:solidFill>
                          <a:schemeClr val="bg1"/>
                        </a:solidFill>
                        <a:latin typeface="Arial Black" panose="020B0A04020102020204" pitchFamily="34" charset="0"/>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tc>
                  <a:txBody>
                    <a:bodyPr/>
                    <a:lstStyle/>
                    <a:p>
                      <a:pPr marL="457200" indent="-457200" algn="l" defTabSz="910834" rtl="0" eaLnBrk="1" latinLnBrk="0" hangingPunct="1">
                        <a:spcAft>
                          <a:spcPts val="0"/>
                        </a:spcAft>
                      </a:pPr>
                      <a:r>
                        <a:rPr lang="en-GB" sz="1200" b="1" kern="1200" noProof="0" dirty="0" smtClean="0">
                          <a:solidFill>
                            <a:schemeClr val="bg1"/>
                          </a:solidFill>
                          <a:latin typeface="Arial Black" panose="020B0A04020102020204" pitchFamily="34" charset="0"/>
                          <a:ea typeface="+mn-ea"/>
                          <a:cs typeface="Arial" panose="020B0604020202020204" pitchFamily="34" charset="0"/>
                        </a:rPr>
                        <a:t>318,27 €</a:t>
                      </a:r>
                      <a:endParaRPr lang="en-GB" sz="1200" b="1" kern="1200" noProof="0" dirty="0">
                        <a:solidFill>
                          <a:schemeClr val="bg1"/>
                        </a:solidFill>
                        <a:latin typeface="Arial Black" panose="020B0A04020102020204" pitchFamily="34" charset="0"/>
                        <a:ea typeface="+mn-ea"/>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tc>
                  <a:txBody>
                    <a:bodyPr/>
                    <a:lstStyle/>
                    <a:p>
                      <a:pPr marL="457200" indent="-457200" algn="l" defTabSz="910834" rtl="0" eaLnBrk="1" latinLnBrk="0" hangingPunct="1">
                        <a:spcAft>
                          <a:spcPts val="0"/>
                        </a:spcAft>
                      </a:pPr>
                      <a:r>
                        <a:rPr lang="en-GB" sz="1200" b="1" kern="1200" noProof="0" dirty="0" smtClean="0">
                          <a:solidFill>
                            <a:schemeClr val="bg1"/>
                          </a:solidFill>
                          <a:latin typeface="Arial Black" panose="020B0A04020102020204" pitchFamily="34" charset="0"/>
                          <a:ea typeface="+mn-ea"/>
                          <a:cs typeface="Arial" panose="020B0604020202020204" pitchFamily="34" charset="0"/>
                        </a:rPr>
                        <a:t>400,03 €</a:t>
                      </a:r>
                      <a:endParaRPr lang="en-GB" sz="1200" b="1" kern="1200" noProof="0" dirty="0">
                        <a:solidFill>
                          <a:schemeClr val="bg1"/>
                        </a:solidFill>
                        <a:latin typeface="Arial Black" panose="020B0A04020102020204" pitchFamily="34" charset="0"/>
                        <a:ea typeface="+mn-ea"/>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052B1"/>
                    </a:solidFill>
                  </a:tcPr>
                </a:tc>
                <a:extLst>
                  <a:ext uri="{0D108BD9-81ED-4DB2-BD59-A6C34878D82A}">
                    <a16:rowId xmlns:a16="http://schemas.microsoft.com/office/drawing/2014/main" val="10010"/>
                  </a:ext>
                </a:extLst>
              </a:tr>
              <a:tr h="213763">
                <a:tc>
                  <a:txBody>
                    <a:bodyPr/>
                    <a:lstStyle/>
                    <a:p>
                      <a:pPr marL="457200" algn="r">
                        <a:spcAft>
                          <a:spcPts val="0"/>
                        </a:spcAft>
                      </a:pPr>
                      <a:endParaRPr lang="en-GB" sz="900" noProof="0" dirty="0">
                        <a:solidFill>
                          <a:schemeClr val="bg1"/>
                        </a:solidFill>
                        <a:latin typeface="Arial Black" panose="020B0A04020102020204" pitchFamily="34" charset="0"/>
                        <a:ea typeface="Calibri"/>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solidFill>
                          <a:schemeClr val="bg1"/>
                        </a:solidFill>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algn="l">
                        <a:spcAft>
                          <a:spcPts val="0"/>
                        </a:spcAft>
                      </a:pPr>
                      <a:endParaRPr lang="en-GB" sz="900" noProof="0" dirty="0">
                        <a:solidFill>
                          <a:schemeClr val="bg1"/>
                        </a:solidFill>
                        <a:latin typeface="Arial Black" panose="020B0A040201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77676">
                <a:tc gridSpan="3">
                  <a:txBody>
                    <a:bodyPr/>
                    <a:lstStyle/>
                    <a:p>
                      <a:pPr marL="0" indent="0" algn="l">
                        <a:spcAft>
                          <a:spcPts val="0"/>
                        </a:spcAft>
                      </a:pPr>
                      <a:r>
                        <a:rPr lang="en-GB" sz="1200" noProof="0" dirty="0" smtClean="0">
                          <a:solidFill>
                            <a:schemeClr val="bg1"/>
                          </a:solidFill>
                          <a:latin typeface="Arial Black" panose="020B0A04020102020204" pitchFamily="34" charset="0"/>
                          <a:cs typeface="Arial" panose="020B0604020202020204" pitchFamily="34" charset="0"/>
                        </a:rPr>
                        <a:t>Tax</a:t>
                      </a:r>
                      <a:r>
                        <a:rPr lang="en-GB" sz="1200" baseline="0" noProof="0" dirty="0" smtClean="0">
                          <a:solidFill>
                            <a:schemeClr val="bg1"/>
                          </a:solidFill>
                          <a:latin typeface="Arial Black" panose="020B0A04020102020204" pitchFamily="34" charset="0"/>
                          <a:cs typeface="Arial" panose="020B0604020202020204" pitchFamily="34" charset="0"/>
                        </a:rPr>
                        <a:t> deductions</a:t>
                      </a:r>
                      <a:endParaRPr lang="en-GB" sz="1200" noProof="0" dirty="0">
                        <a:solidFill>
                          <a:schemeClr val="bg1"/>
                        </a:solidFill>
                        <a:latin typeface="Arial Black" panose="020B0A04020102020204" pitchFamily="34" charset="0"/>
                        <a:ea typeface="Calibri"/>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tc hMerge="1">
                  <a:txBody>
                    <a:bodyPr/>
                    <a:lstStyle/>
                    <a:p>
                      <a:endParaRPr lang="de-DE" dirty="0"/>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457200" algn="l">
                        <a:spcAft>
                          <a:spcPts val="0"/>
                        </a:spcAft>
                      </a:pPr>
                      <a:endParaRPr lang="en-GB" sz="900" noProof="0" dirty="0">
                        <a:solidFill>
                          <a:schemeClr val="tx1"/>
                        </a:solidFill>
                        <a:latin typeface="Arial Black" panose="020B0A04020102020204" pitchFamily="34" charset="0"/>
                        <a:ea typeface="Calibri"/>
                        <a:cs typeface="Arial" panose="020B0604020202020204" pitchFamily="34"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35138">
                <a:tc>
                  <a:txBody>
                    <a:bodyPr/>
                    <a:lstStyle/>
                    <a:p>
                      <a:pPr marL="457200" marR="0" lvl="0" indent="0" algn="r" defTabSz="910834" rtl="0" eaLnBrk="1" fontAlgn="auto" latinLnBrk="0" hangingPunct="1">
                        <a:lnSpc>
                          <a:spcPct val="100000"/>
                        </a:lnSpc>
                        <a:spcBef>
                          <a:spcPts val="0"/>
                        </a:spcBef>
                        <a:spcAft>
                          <a:spcPts val="0"/>
                        </a:spcAft>
                        <a:buClrTx/>
                        <a:buSzTx/>
                        <a:buFontTx/>
                        <a:buNone/>
                        <a:tabLst/>
                        <a:defRPr/>
                      </a:pPr>
                      <a:r>
                        <a:rPr lang="de-DE" sz="1050" dirty="0" smtClean="0">
                          <a:solidFill>
                            <a:schemeClr val="bg1"/>
                          </a:solidFill>
                          <a:latin typeface="Arial" panose="020B0604020202020204" pitchFamily="34" charset="0"/>
                          <a:cs typeface="Arial" panose="020B0604020202020204" pitchFamily="34" charset="0"/>
                        </a:rPr>
                        <a:t>Income </a:t>
                      </a:r>
                      <a:r>
                        <a:rPr lang="de-DE" sz="1050" dirty="0" err="1" smtClean="0">
                          <a:solidFill>
                            <a:schemeClr val="bg1"/>
                          </a:solidFill>
                          <a:latin typeface="Arial" panose="020B0604020202020204" pitchFamily="34" charset="0"/>
                          <a:cs typeface="Arial" panose="020B0604020202020204" pitchFamily="34" charset="0"/>
                        </a:rPr>
                        <a:t>tax</a:t>
                      </a:r>
                      <a:r>
                        <a:rPr lang="de-DE" sz="1050" baseline="0" dirty="0" smtClean="0">
                          <a:solidFill>
                            <a:schemeClr val="bg1"/>
                          </a:solidFill>
                          <a:latin typeface="Arial" panose="020B0604020202020204" pitchFamily="34" charset="0"/>
                          <a:cs typeface="Arial" panose="020B0604020202020204" pitchFamily="34" charset="0"/>
                        </a:rPr>
                        <a:t> </a:t>
                      </a:r>
                      <a:endParaRPr lang="en-GB" sz="1050" u="none" noProof="0" dirty="0" smtClean="0">
                        <a:solidFill>
                          <a:schemeClr val="bg1"/>
                        </a:solidFill>
                        <a:latin typeface="Arial" panose="020B0604020202020204" pitchFamily="34" charset="0"/>
                        <a:ea typeface="Calibri"/>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tc>
                  <a:txBody>
                    <a:bodyPr/>
                    <a:lstStyle/>
                    <a:p>
                      <a:pPr marL="457200" indent="-457200" algn="l">
                        <a:spcAft>
                          <a:spcPts val="0"/>
                        </a:spcAft>
                      </a:pPr>
                      <a:r>
                        <a:rPr lang="en-GB" sz="1050" noProof="0" dirty="0" smtClean="0">
                          <a:solidFill>
                            <a:schemeClr val="bg1"/>
                          </a:solidFill>
                          <a:latin typeface="Arial" panose="020B0604020202020204" pitchFamily="34" charset="0"/>
                          <a:cs typeface="Arial" panose="020B0604020202020204" pitchFamily="34" charset="0"/>
                        </a:rPr>
                        <a:t>91,23 €</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tc>
                  <a:txBody>
                    <a:bodyPr/>
                    <a:lstStyle/>
                    <a:p>
                      <a:pPr marL="457200" indent="-457200" algn="l">
                        <a:spcAft>
                          <a:spcPts val="0"/>
                        </a:spcAft>
                      </a:pPr>
                      <a:r>
                        <a:rPr lang="en-GB" sz="1050" noProof="0" dirty="0" smtClean="0">
                          <a:solidFill>
                            <a:schemeClr val="bg1"/>
                          </a:solidFill>
                          <a:latin typeface="Arial" panose="020B0604020202020204" pitchFamily="34" charset="0"/>
                          <a:ea typeface="Calibri"/>
                          <a:cs typeface="Arial" panose="020B0604020202020204" pitchFamily="34" charset="0"/>
                        </a:rPr>
                        <a:t>182,87 €</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extLst>
                  <a:ext uri="{0D108BD9-81ED-4DB2-BD59-A6C34878D82A}">
                    <a16:rowId xmlns:a16="http://schemas.microsoft.com/office/drawing/2014/main" val="10013"/>
                  </a:ext>
                </a:extLst>
              </a:tr>
              <a:tr h="235138">
                <a:tc>
                  <a:txBody>
                    <a:bodyPr/>
                    <a:lstStyle/>
                    <a:p>
                      <a:pPr marL="457200" marR="0" lvl="0" indent="0" algn="r" defTabSz="910834" rtl="0" eaLnBrk="1" fontAlgn="auto" latinLnBrk="0" hangingPunct="1">
                        <a:lnSpc>
                          <a:spcPct val="100000"/>
                        </a:lnSpc>
                        <a:spcBef>
                          <a:spcPts val="0"/>
                        </a:spcBef>
                        <a:spcAft>
                          <a:spcPts val="0"/>
                        </a:spcAft>
                        <a:buClrTx/>
                        <a:buSzTx/>
                        <a:buFontTx/>
                        <a:buNone/>
                        <a:tabLst/>
                        <a:defRPr/>
                      </a:pPr>
                      <a:r>
                        <a:rPr lang="en-GB" sz="1050" baseline="0" noProof="0" dirty="0" smtClean="0">
                          <a:solidFill>
                            <a:schemeClr val="bg1"/>
                          </a:solidFill>
                          <a:latin typeface="Arial" panose="020B0604020202020204" pitchFamily="34" charset="0"/>
                          <a:cs typeface="Arial" panose="020B0604020202020204" pitchFamily="34" charset="0"/>
                        </a:rPr>
                        <a:t>Church tax</a:t>
                      </a:r>
                      <a:endParaRPr lang="de-DE" sz="1050" dirty="0" smtClean="0">
                        <a:solidFill>
                          <a:schemeClr val="bg1"/>
                        </a:solidFill>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tc>
                  <a:txBody>
                    <a:bodyPr/>
                    <a:lstStyle/>
                    <a:p>
                      <a:pPr marL="457200" indent="-457200" algn="l">
                        <a:spcAft>
                          <a:spcPts val="0"/>
                        </a:spcAft>
                      </a:pPr>
                      <a:r>
                        <a:rPr lang="en-GB" sz="1050" noProof="0" dirty="0" smtClean="0">
                          <a:solidFill>
                            <a:schemeClr val="bg1"/>
                          </a:solidFill>
                          <a:latin typeface="Arial" panose="020B0604020202020204" pitchFamily="34" charset="0"/>
                          <a:cs typeface="Arial" panose="020B0604020202020204" pitchFamily="34" charset="0"/>
                        </a:rPr>
                        <a:t>8,21 €</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tc>
                  <a:txBody>
                    <a:bodyPr/>
                    <a:lstStyle/>
                    <a:p>
                      <a:pPr marL="457200" indent="-457200" algn="l">
                        <a:spcAft>
                          <a:spcPts val="0"/>
                        </a:spcAft>
                      </a:pPr>
                      <a:r>
                        <a:rPr lang="en-GB" sz="1050" noProof="0" dirty="0" smtClean="0">
                          <a:solidFill>
                            <a:schemeClr val="bg1"/>
                          </a:solidFill>
                          <a:latin typeface="Arial" panose="020B0604020202020204" pitchFamily="34" charset="0"/>
                          <a:ea typeface="Calibri"/>
                          <a:cs typeface="Arial" panose="020B0604020202020204" pitchFamily="34" charset="0"/>
                        </a:rPr>
                        <a:t>16,46 € </a:t>
                      </a:r>
                      <a:endParaRPr lang="en-GB" sz="1050"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extLst>
                  <a:ext uri="{0D108BD9-81ED-4DB2-BD59-A6C34878D82A}">
                    <a16:rowId xmlns:a16="http://schemas.microsoft.com/office/drawing/2014/main" val="10014"/>
                  </a:ext>
                </a:extLst>
              </a:tr>
              <a:tr h="235138">
                <a:tc>
                  <a:txBody>
                    <a:bodyPr/>
                    <a:lstStyle/>
                    <a:p>
                      <a:pPr marL="0" marR="0" lvl="0" indent="0" algn="r" defTabSz="910834" rtl="0" eaLnBrk="1" fontAlgn="auto" latinLnBrk="0" hangingPunct="1">
                        <a:lnSpc>
                          <a:spcPct val="100000"/>
                        </a:lnSpc>
                        <a:spcBef>
                          <a:spcPts val="0"/>
                        </a:spcBef>
                        <a:spcAft>
                          <a:spcPts val="0"/>
                        </a:spcAft>
                        <a:buClrTx/>
                        <a:buSzTx/>
                        <a:buFontTx/>
                        <a:buNone/>
                        <a:tabLst/>
                        <a:defRPr/>
                      </a:pPr>
                      <a:r>
                        <a:rPr lang="en-GB" sz="1050" noProof="0" dirty="0" smtClean="0">
                          <a:solidFill>
                            <a:schemeClr val="bg1"/>
                          </a:solidFill>
                          <a:latin typeface="Arial" panose="020B0604020202020204" pitchFamily="34" charset="0"/>
                          <a:cs typeface="Arial" panose="020B0604020202020204" pitchFamily="34" charset="0"/>
                        </a:rPr>
                        <a:t>Solidary surcharge</a:t>
                      </a:r>
                      <a:endParaRPr lang="en-GB" sz="1050" noProof="0" dirty="0" smtClean="0">
                        <a:solidFill>
                          <a:schemeClr val="bg1"/>
                        </a:solidFill>
                        <a:latin typeface="Arial" panose="020B0604020202020204" pitchFamily="34" charset="0"/>
                        <a:ea typeface="Calibri"/>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tc>
                  <a:txBody>
                    <a:bodyPr/>
                    <a:lstStyle/>
                    <a:p>
                      <a:pPr marL="457200" indent="-457200" algn="l">
                        <a:spcAft>
                          <a:spcPts val="0"/>
                        </a:spcAft>
                      </a:pPr>
                      <a:r>
                        <a:rPr lang="en-GB" sz="1050" u="none" noProof="0" dirty="0" smtClean="0">
                          <a:solidFill>
                            <a:schemeClr val="bg1"/>
                          </a:solidFill>
                          <a:latin typeface="Arial" panose="020B0604020202020204" pitchFamily="34" charset="0"/>
                          <a:cs typeface="Arial" panose="020B0604020202020204" pitchFamily="34" charset="0"/>
                        </a:rPr>
                        <a:t>1,30 €</a:t>
                      </a:r>
                      <a:endParaRPr lang="en-GB" sz="1050" u="none"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tc>
                  <a:txBody>
                    <a:bodyPr/>
                    <a:lstStyle/>
                    <a:p>
                      <a:pPr marL="457200" indent="-457200" algn="l">
                        <a:spcAft>
                          <a:spcPts val="0"/>
                        </a:spcAft>
                      </a:pPr>
                      <a:r>
                        <a:rPr lang="en-GB" sz="1050" u="none" noProof="0" dirty="0" smtClean="0">
                          <a:solidFill>
                            <a:schemeClr val="bg1"/>
                          </a:solidFill>
                          <a:latin typeface="Arial" panose="020B0604020202020204" pitchFamily="34" charset="0"/>
                          <a:ea typeface="Calibri"/>
                          <a:cs typeface="Arial" panose="020B0604020202020204" pitchFamily="34" charset="0"/>
                        </a:rPr>
                        <a:t>9,15 € </a:t>
                      </a:r>
                      <a:endParaRPr lang="en-GB" sz="1050" u="none" noProof="0" dirty="0">
                        <a:solidFill>
                          <a:schemeClr val="bg1"/>
                        </a:solidFill>
                        <a:latin typeface="Arial" panose="020B06040202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extLst>
                  <a:ext uri="{0D108BD9-81ED-4DB2-BD59-A6C34878D82A}">
                    <a16:rowId xmlns:a16="http://schemas.microsoft.com/office/drawing/2014/main" val="10015"/>
                  </a:ext>
                </a:extLst>
              </a:tr>
              <a:tr h="299268">
                <a:tc>
                  <a:txBody>
                    <a:bodyPr/>
                    <a:lstStyle/>
                    <a:p>
                      <a:pPr marL="457200" algn="r">
                        <a:spcAft>
                          <a:spcPts val="0"/>
                        </a:spcAft>
                      </a:pPr>
                      <a:endParaRPr lang="en-GB" sz="1200" b="1" noProof="0" dirty="0">
                        <a:solidFill>
                          <a:schemeClr val="bg1"/>
                        </a:solidFill>
                        <a:latin typeface="Arial" panose="020B0604020202020204" pitchFamily="34" charset="0"/>
                        <a:ea typeface="Calibri"/>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tc>
                  <a:txBody>
                    <a:bodyPr/>
                    <a:lstStyle/>
                    <a:p>
                      <a:pPr marL="457200" indent="-457200" algn="l">
                        <a:spcAft>
                          <a:spcPts val="0"/>
                        </a:spcAft>
                      </a:pPr>
                      <a:r>
                        <a:rPr lang="en-GB" sz="1200" noProof="0" dirty="0" smtClean="0">
                          <a:solidFill>
                            <a:schemeClr val="bg1"/>
                          </a:solidFill>
                          <a:latin typeface="Arial Black" panose="020B0A04020102020204" pitchFamily="34" charset="0"/>
                          <a:cs typeface="Arial" panose="020B0604020202020204" pitchFamily="34" charset="0"/>
                        </a:rPr>
                        <a:t>100,74 €</a:t>
                      </a:r>
                      <a:endParaRPr lang="en-GB" sz="1200" noProof="0" dirty="0">
                        <a:solidFill>
                          <a:schemeClr val="bg1"/>
                        </a:solidFill>
                        <a:latin typeface="Arial Black" panose="020B0A040201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tc>
                  <a:txBody>
                    <a:bodyPr/>
                    <a:lstStyle/>
                    <a:p>
                      <a:pPr marL="457200" indent="-457200" algn="l">
                        <a:spcAft>
                          <a:spcPts val="0"/>
                        </a:spcAft>
                      </a:pPr>
                      <a:r>
                        <a:rPr lang="en-GB" sz="1200" noProof="0" dirty="0" smtClean="0">
                          <a:solidFill>
                            <a:schemeClr val="bg1"/>
                          </a:solidFill>
                          <a:latin typeface="Arial Black" panose="020B0A04020102020204" pitchFamily="34" charset="0"/>
                          <a:ea typeface="Calibri"/>
                          <a:cs typeface="Arial" panose="020B0604020202020204" pitchFamily="34" charset="0"/>
                        </a:rPr>
                        <a:t>208,48 € </a:t>
                      </a:r>
                      <a:endParaRPr lang="en-GB" sz="1200" noProof="0" dirty="0">
                        <a:solidFill>
                          <a:schemeClr val="bg1"/>
                        </a:solidFill>
                        <a:latin typeface="Arial Black" panose="020B0A040201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9FF"/>
                    </a:solidFill>
                  </a:tcPr>
                </a:tc>
                <a:extLst>
                  <a:ext uri="{0D108BD9-81ED-4DB2-BD59-A6C34878D82A}">
                    <a16:rowId xmlns:a16="http://schemas.microsoft.com/office/drawing/2014/main" val="10016"/>
                  </a:ext>
                </a:extLst>
              </a:tr>
              <a:tr h="0">
                <a:tc>
                  <a:txBody>
                    <a:bodyPr/>
                    <a:lstStyle/>
                    <a:p>
                      <a:pPr marL="457200" algn="r">
                        <a:spcAft>
                          <a:spcPts val="0"/>
                        </a:spcAft>
                      </a:pPr>
                      <a:endParaRPr lang="en-GB" sz="900" noProof="0" dirty="0">
                        <a:solidFill>
                          <a:schemeClr val="bg1"/>
                        </a:solidFill>
                        <a:latin typeface="Arial Black" panose="020B0A04020102020204" pitchFamily="34" charset="0"/>
                        <a:ea typeface="Calibri"/>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solidFill>
                          <a:schemeClr val="bg1"/>
                        </a:solidFill>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algn="l">
                        <a:spcAft>
                          <a:spcPts val="0"/>
                        </a:spcAft>
                      </a:pPr>
                      <a:endParaRPr lang="en-GB" sz="900" noProof="0" dirty="0">
                        <a:solidFill>
                          <a:schemeClr val="bg1"/>
                        </a:solidFill>
                        <a:latin typeface="Arial Black" panose="020B0A040201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428400">
                <a:tc>
                  <a:txBody>
                    <a:bodyPr/>
                    <a:lstStyle/>
                    <a:p>
                      <a:pPr marL="0" indent="0" algn="r">
                        <a:spcAft>
                          <a:spcPts val="0"/>
                        </a:spcAft>
                      </a:pPr>
                      <a:r>
                        <a:rPr lang="en-GB" sz="1400" b="1" noProof="0" dirty="0" smtClean="0">
                          <a:solidFill>
                            <a:schemeClr val="bg1"/>
                          </a:solidFill>
                          <a:latin typeface="Arial Black" panose="020B0A04020102020204" pitchFamily="34" charset="0"/>
                          <a:cs typeface="Arial" panose="020B0604020202020204" pitchFamily="34" charset="0"/>
                        </a:rPr>
                        <a:t>Net     wage</a:t>
                      </a:r>
                      <a:endParaRPr lang="en-GB" sz="1400" b="1" noProof="0" dirty="0">
                        <a:solidFill>
                          <a:schemeClr val="bg1"/>
                        </a:solidFill>
                        <a:latin typeface="Arial Black" panose="020B0A04020102020204" pitchFamily="34" charset="0"/>
                        <a:ea typeface="Calibri"/>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marL="457200" indent="-457200" algn="l">
                        <a:spcAft>
                          <a:spcPts val="0"/>
                        </a:spcAft>
                      </a:pPr>
                      <a:r>
                        <a:rPr lang="en-GB" sz="1400" b="1" noProof="0" dirty="0" smtClean="0">
                          <a:solidFill>
                            <a:schemeClr val="bg1"/>
                          </a:solidFill>
                          <a:latin typeface="Arial Black" panose="020B0A04020102020204" pitchFamily="34" charset="0"/>
                          <a:cs typeface="Arial" panose="020B0604020202020204" pitchFamily="34" charset="0"/>
                        </a:rPr>
                        <a:t>1.112,98 €</a:t>
                      </a:r>
                      <a:endParaRPr lang="en-GB" sz="1400" b="1" noProof="0" dirty="0">
                        <a:solidFill>
                          <a:schemeClr val="bg1"/>
                        </a:solidFill>
                        <a:latin typeface="Arial Black" panose="020B0A040201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marL="457200" indent="-457200" algn="l">
                        <a:spcAft>
                          <a:spcPts val="0"/>
                        </a:spcAft>
                      </a:pPr>
                      <a:r>
                        <a:rPr lang="en-GB" sz="1400" b="1" noProof="0" dirty="0" smtClean="0">
                          <a:solidFill>
                            <a:schemeClr val="bg1"/>
                          </a:solidFill>
                          <a:latin typeface="Arial Black" panose="020B0A04020102020204" pitchFamily="34" charset="0"/>
                          <a:ea typeface="Calibri"/>
                          <a:cs typeface="Arial" panose="020B0604020202020204" pitchFamily="34" charset="0"/>
                        </a:rPr>
                        <a:t>1.340,49 €</a:t>
                      </a:r>
                      <a:endParaRPr lang="en-GB" sz="1400" b="1" noProof="0" dirty="0">
                        <a:solidFill>
                          <a:schemeClr val="bg1"/>
                        </a:solidFill>
                        <a:latin typeface="Arial Black" panose="020B0A04020102020204" pitchFamily="34" charset="0"/>
                        <a:ea typeface="Calibri"/>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0018"/>
                  </a:ext>
                </a:extLst>
              </a:tr>
            </a:tbl>
          </a:graphicData>
        </a:graphic>
      </p:graphicFrame>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r="4220"/>
          <a:stretch/>
        </p:blipFill>
        <p:spPr>
          <a:xfrm>
            <a:off x="4737022" y="54000"/>
            <a:ext cx="4326903" cy="6750000"/>
          </a:xfrm>
          <a:prstGeom prst="rect">
            <a:avLst/>
          </a:prstGeom>
        </p:spPr>
      </p:pic>
      <p:sp>
        <p:nvSpPr>
          <p:cNvPr id="4" name="Richtungspfeil 3"/>
          <p:cNvSpPr/>
          <p:nvPr/>
        </p:nvSpPr>
        <p:spPr>
          <a:xfrm flipH="1">
            <a:off x="5139925" y="180000"/>
            <a:ext cx="3924000" cy="61560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2000" b="1" dirty="0" smtClean="0">
                <a:solidFill>
                  <a:prstClr val="white"/>
                </a:solidFill>
                <a:latin typeface="Constantia" panose="02030602050306030303" pitchFamily="18" charset="0"/>
              </a:rPr>
              <a:t>FORMALITIES I: </a:t>
            </a:r>
          </a:p>
          <a:p>
            <a:pPr algn="r"/>
            <a:r>
              <a:rPr lang="de-DE" sz="2000" b="1" dirty="0" smtClean="0">
                <a:solidFill>
                  <a:prstClr val="white"/>
                </a:solidFill>
                <a:latin typeface="Constantia" panose="02030602050306030303" pitchFamily="18" charset="0"/>
              </a:rPr>
              <a:t>FROM GROSS TO NET WAGE</a:t>
            </a:r>
            <a:endParaRPr lang="de-DE" sz="2000" b="1" dirty="0">
              <a:solidFill>
                <a:prstClr val="white"/>
              </a:solidFill>
              <a:latin typeface="Constantia" panose="02030602050306030303" pitchFamily="18" charset="0"/>
            </a:endParaRPr>
          </a:p>
        </p:txBody>
      </p:sp>
    </p:spTree>
    <p:extLst>
      <p:ext uri="{BB962C8B-B14F-4D97-AF65-F5344CB8AC3E}">
        <p14:creationId xmlns:p14="http://schemas.microsoft.com/office/powerpoint/2010/main" val="800494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1066</Words>
  <Application>Microsoft Office PowerPoint</Application>
  <PresentationFormat>Näytössä katseltava diaesitys (4:3)</PresentationFormat>
  <Paragraphs>242</Paragraphs>
  <Slides>11</Slides>
  <Notes>6</Notes>
  <HiddenSlides>0</HiddenSlides>
  <MMClips>0</MMClips>
  <ScaleCrop>false</ScaleCrop>
  <HeadingPairs>
    <vt:vector size="8" baseType="variant">
      <vt:variant>
        <vt:lpstr>Käytetyt fontit</vt:lpstr>
      </vt:variant>
      <vt:variant>
        <vt:i4>8</vt:i4>
      </vt:variant>
      <vt:variant>
        <vt:lpstr>Teema</vt:lpstr>
      </vt:variant>
      <vt:variant>
        <vt:i4>1</vt:i4>
      </vt:variant>
      <vt:variant>
        <vt:lpstr>Upotetut OLE-palvelimet</vt:lpstr>
      </vt:variant>
      <vt:variant>
        <vt:i4>0</vt:i4>
      </vt:variant>
      <vt:variant>
        <vt:lpstr>Dian otsikot</vt:lpstr>
      </vt:variant>
      <vt:variant>
        <vt:i4>11</vt:i4>
      </vt:variant>
    </vt:vector>
  </HeadingPairs>
  <TitlesOfParts>
    <vt:vector size="20" baseType="lpstr">
      <vt:lpstr>Aharoni</vt:lpstr>
      <vt:lpstr>Arial</vt:lpstr>
      <vt:lpstr>Arial Black</vt:lpstr>
      <vt:lpstr>Calibri</vt:lpstr>
      <vt:lpstr>Calibri Light</vt:lpstr>
      <vt:lpstr>Constantia</vt:lpstr>
      <vt:lpstr>FrankRuehl</vt:lpstr>
      <vt:lpstr>Wingdings</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Bundesagentur für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Kutzbach Katharina</dc:creator>
  <cp:lastModifiedBy>Villa Mirva</cp:lastModifiedBy>
  <cp:revision>108</cp:revision>
  <dcterms:created xsi:type="dcterms:W3CDTF">2016-12-28T13:24:34Z</dcterms:created>
  <dcterms:modified xsi:type="dcterms:W3CDTF">2018-11-12T07:16:39Z</dcterms:modified>
</cp:coreProperties>
</file>