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6"/>
  </p:notesMasterIdLst>
  <p:handoutMasterIdLst>
    <p:handoutMasterId r:id="rId17"/>
  </p:handoutMasterIdLst>
  <p:sldIdLst>
    <p:sldId id="256" r:id="rId3"/>
    <p:sldId id="259" r:id="rId4"/>
    <p:sldId id="278" r:id="rId5"/>
    <p:sldId id="277" r:id="rId6"/>
    <p:sldId id="270" r:id="rId7"/>
    <p:sldId id="279" r:id="rId8"/>
    <p:sldId id="275" r:id="rId9"/>
    <p:sldId id="263" r:id="rId10"/>
    <p:sldId id="269" r:id="rId11"/>
    <p:sldId id="268" r:id="rId12"/>
    <p:sldId id="276" r:id="rId13"/>
    <p:sldId id="280" r:id="rId14"/>
    <p:sldId id="281" r:id="rId15"/>
  </p:sldIdLst>
  <p:sldSz cx="9144000" cy="6858000" type="screen4x3"/>
  <p:notesSz cx="6858000"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07" autoAdjust="0"/>
    <p:restoredTop sz="94660"/>
  </p:normalViewPr>
  <p:slideViewPr>
    <p:cSldViewPr showGuides="1">
      <p:cViewPr varScale="1">
        <p:scale>
          <a:sx n="86" d="100"/>
          <a:sy n="86" d="100"/>
        </p:scale>
        <p:origin x="1426" y="58"/>
      </p:cViewPr>
      <p:guideLst>
        <p:guide orient="horz" pos="2160"/>
        <p:guide pos="2880"/>
      </p:guideLst>
    </p:cSldViewPr>
  </p:slideViewPr>
  <p:notesTextViewPr>
    <p:cViewPr>
      <p:scale>
        <a:sx n="1" d="1"/>
        <a:sy n="1" d="1"/>
      </p:scale>
      <p:origin x="0" y="0"/>
    </p:cViewPr>
  </p:notesTextViewPr>
  <p:notesViewPr>
    <p:cSldViewPr showGuides="1">
      <p:cViewPr varScale="1">
        <p:scale>
          <a:sx n="98" d="100"/>
          <a:sy n="98" d="100"/>
        </p:scale>
        <p:origin x="-3552" y="-96"/>
      </p:cViewPr>
      <p:guideLst>
        <p:guide orient="horz" pos="3127"/>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fi-FI" dirty="0"/>
          </a:p>
        </p:txBody>
      </p:sp>
      <p:sp>
        <p:nvSpPr>
          <p:cNvPr id="3" name="Päivämäärän paikkamerkki 2"/>
          <p:cNvSpPr>
            <a:spLocks noGrp="1"/>
          </p:cNvSpPr>
          <p:nvPr>
            <p:ph type="dt" sz="quarter" idx="1"/>
          </p:nvPr>
        </p:nvSpPr>
        <p:spPr>
          <a:xfrm>
            <a:off x="3884613" y="0"/>
            <a:ext cx="2971800" cy="496332"/>
          </a:xfrm>
          <a:prstGeom prst="rect">
            <a:avLst/>
          </a:prstGeom>
        </p:spPr>
        <p:txBody>
          <a:bodyPr vert="horz" lIns="91440" tIns="45720" rIns="91440" bIns="45720" rtlCol="0"/>
          <a:lstStyle>
            <a:lvl1pPr algn="r">
              <a:defRPr sz="1200"/>
            </a:lvl1pPr>
          </a:lstStyle>
          <a:p>
            <a:fld id="{9238678B-1B4D-4652-BA39-60FAA2406C67}" type="datetimeFigureOut">
              <a:rPr lang="fi-FI" smtClean="0"/>
              <a:pPr/>
              <a:t>10.1.2022</a:t>
            </a:fld>
            <a:endParaRPr lang="fi-FI" dirty="0"/>
          </a:p>
        </p:txBody>
      </p:sp>
      <p:sp>
        <p:nvSpPr>
          <p:cNvPr id="4" name="Alatunnisteen paikkamerkki 3"/>
          <p:cNvSpPr>
            <a:spLocks noGrp="1"/>
          </p:cNvSpPr>
          <p:nvPr>
            <p:ph type="ftr" sz="quarter" idx="2"/>
          </p:nvPr>
        </p:nvSpPr>
        <p:spPr>
          <a:xfrm>
            <a:off x="0" y="9428583"/>
            <a:ext cx="2971800" cy="496332"/>
          </a:xfrm>
          <a:prstGeom prst="rect">
            <a:avLst/>
          </a:prstGeom>
        </p:spPr>
        <p:txBody>
          <a:bodyPr vert="horz" lIns="91440" tIns="45720" rIns="91440" bIns="45720" rtlCol="0" anchor="b"/>
          <a:lstStyle>
            <a:lvl1pPr algn="l">
              <a:defRPr sz="1200"/>
            </a:lvl1pPr>
          </a:lstStyle>
          <a:p>
            <a:endParaRPr lang="fi-FI" dirty="0"/>
          </a:p>
        </p:txBody>
      </p:sp>
      <p:sp>
        <p:nvSpPr>
          <p:cNvPr id="5" name="Dian numeron paikkamerkki 4"/>
          <p:cNvSpPr>
            <a:spLocks noGrp="1"/>
          </p:cNvSpPr>
          <p:nvPr>
            <p:ph type="sldNum" sz="quarter" idx="3"/>
          </p:nvPr>
        </p:nvSpPr>
        <p:spPr>
          <a:xfrm>
            <a:off x="3884613" y="9428583"/>
            <a:ext cx="2971800" cy="496332"/>
          </a:xfrm>
          <a:prstGeom prst="rect">
            <a:avLst/>
          </a:prstGeom>
        </p:spPr>
        <p:txBody>
          <a:bodyPr vert="horz" lIns="91440" tIns="45720" rIns="91440" bIns="45720" rtlCol="0" anchor="b"/>
          <a:lstStyle>
            <a:lvl1pPr algn="r">
              <a:defRPr sz="1200"/>
            </a:lvl1pPr>
          </a:lstStyle>
          <a:p>
            <a:fld id="{955C1D27-33AE-48B6-8533-0AD83FE590F6}" type="slidenum">
              <a:rPr lang="fi-FI" smtClean="0"/>
              <a:pPr/>
              <a:t>‹#›</a:t>
            </a:fld>
            <a:endParaRPr lang="fi-FI" dirty="0"/>
          </a:p>
        </p:txBody>
      </p:sp>
    </p:spTree>
    <p:extLst>
      <p:ext uri="{BB962C8B-B14F-4D97-AF65-F5344CB8AC3E}">
        <p14:creationId xmlns:p14="http://schemas.microsoft.com/office/powerpoint/2010/main" val="256168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fi-FI" dirty="0"/>
          </a:p>
        </p:txBody>
      </p:sp>
      <p:sp>
        <p:nvSpPr>
          <p:cNvPr id="3" name="Päivämäärän paikkamerkki 2"/>
          <p:cNvSpPr>
            <a:spLocks noGrp="1"/>
          </p:cNvSpPr>
          <p:nvPr>
            <p:ph type="dt" idx="1"/>
          </p:nvPr>
        </p:nvSpPr>
        <p:spPr>
          <a:xfrm>
            <a:off x="3884613" y="0"/>
            <a:ext cx="2971800" cy="496332"/>
          </a:xfrm>
          <a:prstGeom prst="rect">
            <a:avLst/>
          </a:prstGeom>
        </p:spPr>
        <p:txBody>
          <a:bodyPr vert="horz" lIns="91440" tIns="45720" rIns="91440" bIns="45720" rtlCol="0"/>
          <a:lstStyle>
            <a:lvl1pPr algn="r">
              <a:defRPr sz="1200"/>
            </a:lvl1pPr>
          </a:lstStyle>
          <a:p>
            <a:fld id="{BC5D6633-A21D-41F6-9DCA-55C2031F52E3}" type="datetimeFigureOut">
              <a:rPr lang="fi-FI" smtClean="0"/>
              <a:pPr/>
              <a:t>10.1.2022</a:t>
            </a:fld>
            <a:endParaRPr lang="fi-FI" dirty="0"/>
          </a:p>
        </p:txBody>
      </p:sp>
      <p:sp>
        <p:nvSpPr>
          <p:cNvPr id="4" name="Dian kuvan paikkamerkki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440" tIns="45720" rIns="91440" bIns="45720" rtlCol="0" anchor="ctr"/>
          <a:lstStyle/>
          <a:p>
            <a:endParaRPr lang="fi-FI" dirty="0"/>
          </a:p>
        </p:txBody>
      </p:sp>
      <p:sp>
        <p:nvSpPr>
          <p:cNvPr id="5" name="Huomautusten paikkamerkki 4"/>
          <p:cNvSpPr>
            <a:spLocks noGrp="1"/>
          </p:cNvSpPr>
          <p:nvPr>
            <p:ph type="body" sz="quarter" idx="3"/>
          </p:nvPr>
        </p:nvSpPr>
        <p:spPr>
          <a:xfrm>
            <a:off x="685800" y="4715153"/>
            <a:ext cx="5486400" cy="4466987"/>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428583"/>
            <a:ext cx="2971800" cy="496332"/>
          </a:xfrm>
          <a:prstGeom prst="rect">
            <a:avLst/>
          </a:prstGeom>
        </p:spPr>
        <p:txBody>
          <a:bodyPr vert="horz" lIns="91440" tIns="45720" rIns="91440" bIns="45720" rtlCol="0" anchor="b"/>
          <a:lstStyle>
            <a:lvl1pPr algn="l">
              <a:defRPr sz="1200"/>
            </a:lvl1pPr>
          </a:lstStyle>
          <a:p>
            <a:endParaRPr lang="fi-FI" dirty="0"/>
          </a:p>
        </p:txBody>
      </p:sp>
      <p:sp>
        <p:nvSpPr>
          <p:cNvPr id="7" name="Dian numeron paikkamerkki 6"/>
          <p:cNvSpPr>
            <a:spLocks noGrp="1"/>
          </p:cNvSpPr>
          <p:nvPr>
            <p:ph type="sldNum" sz="quarter" idx="5"/>
          </p:nvPr>
        </p:nvSpPr>
        <p:spPr>
          <a:xfrm>
            <a:off x="3884613" y="9428583"/>
            <a:ext cx="2971800" cy="496332"/>
          </a:xfrm>
          <a:prstGeom prst="rect">
            <a:avLst/>
          </a:prstGeom>
        </p:spPr>
        <p:txBody>
          <a:bodyPr vert="horz" lIns="91440" tIns="45720" rIns="91440" bIns="45720" rtlCol="0" anchor="b"/>
          <a:lstStyle>
            <a:lvl1pPr algn="r">
              <a:defRPr sz="1200"/>
            </a:lvl1pPr>
          </a:lstStyle>
          <a:p>
            <a:fld id="{53E1084E-A856-495C-B990-28A3E30098E6}" type="slidenum">
              <a:rPr lang="fi-FI" smtClean="0"/>
              <a:pPr/>
              <a:t>‹#›</a:t>
            </a:fld>
            <a:endParaRPr lang="fi-FI" dirty="0"/>
          </a:p>
        </p:txBody>
      </p:sp>
    </p:spTree>
    <p:extLst>
      <p:ext uri="{BB962C8B-B14F-4D97-AF65-F5344CB8AC3E}">
        <p14:creationId xmlns:p14="http://schemas.microsoft.com/office/powerpoint/2010/main" val="1429061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e_title_slide">
    <p:spTree>
      <p:nvGrpSpPr>
        <p:cNvPr id="1" name=""/>
        <p:cNvGrpSpPr/>
        <p:nvPr/>
      </p:nvGrpSpPr>
      <p:grpSpPr>
        <a:xfrm>
          <a:off x="0" y="0"/>
          <a:ext cx="0" cy="0"/>
          <a:chOff x="0" y="0"/>
          <a:chExt cx="0" cy="0"/>
        </a:xfrm>
      </p:grpSpPr>
      <p:pic>
        <p:nvPicPr>
          <p:cNvPr id="8" name="Kuva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65735" y="283"/>
            <a:ext cx="4077887" cy="6857434"/>
          </a:xfrm>
          <a:prstGeom prst="rect">
            <a:avLst/>
          </a:prstGeom>
        </p:spPr>
      </p:pic>
      <p:sp>
        <p:nvSpPr>
          <p:cNvPr id="2" name="Otsikko 1"/>
          <p:cNvSpPr>
            <a:spLocks noGrp="1"/>
          </p:cNvSpPr>
          <p:nvPr>
            <p:ph type="ctrTitle"/>
          </p:nvPr>
        </p:nvSpPr>
        <p:spPr>
          <a:xfrm>
            <a:off x="1225910" y="2837543"/>
            <a:ext cx="6370426" cy="1533018"/>
          </a:xfrm>
        </p:spPr>
        <p:txBody>
          <a:bodyPr>
            <a:normAutofit/>
          </a:bodyPr>
          <a:lstStyle>
            <a:lvl1pPr algn="l">
              <a:lnSpc>
                <a:spcPct val="85000"/>
              </a:lnSpc>
              <a:defRPr sz="3600" b="0"/>
            </a:lvl1pPr>
          </a:lstStyle>
          <a:p>
            <a:r>
              <a:rPr lang="fi-FI"/>
              <a:t>Muokkaa perustyyl. napsautt.</a:t>
            </a:r>
            <a:endParaRPr lang="fi-FI" dirty="0"/>
          </a:p>
        </p:txBody>
      </p:sp>
      <p:sp>
        <p:nvSpPr>
          <p:cNvPr id="3" name="Alaotsikko 2"/>
          <p:cNvSpPr>
            <a:spLocks noGrp="1"/>
          </p:cNvSpPr>
          <p:nvPr>
            <p:ph type="subTitle" idx="1"/>
          </p:nvPr>
        </p:nvSpPr>
        <p:spPr>
          <a:xfrm>
            <a:off x="1224136" y="4437112"/>
            <a:ext cx="5508104" cy="720080"/>
          </a:xfrm>
        </p:spPr>
        <p:txBody>
          <a:bodyPr>
            <a:normAutofit/>
          </a:bodyPr>
          <a:lstStyle>
            <a:lvl1pPr marL="0" indent="0" algn="l">
              <a:buNone/>
              <a:defRPr sz="14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sp>
        <p:nvSpPr>
          <p:cNvPr id="4" name="Päivämäärän paikkamerkki 3"/>
          <p:cNvSpPr>
            <a:spLocks noGrp="1"/>
          </p:cNvSpPr>
          <p:nvPr>
            <p:ph type="dt" sz="half" idx="10"/>
          </p:nvPr>
        </p:nvSpPr>
        <p:spPr/>
        <p:txBody>
          <a:bodyPr/>
          <a:lstStyle/>
          <a:p>
            <a:r>
              <a:rPr lang="fi-FI" dirty="0"/>
              <a:t>2.1.2020</a:t>
            </a:r>
          </a:p>
        </p:txBody>
      </p:sp>
      <p:sp>
        <p:nvSpPr>
          <p:cNvPr id="5" name="Alatunnisteen paikkamerkki 4"/>
          <p:cNvSpPr>
            <a:spLocks noGrp="1"/>
          </p:cNvSpPr>
          <p:nvPr>
            <p:ph type="ftr" sz="quarter" idx="11"/>
          </p:nvPr>
        </p:nvSpPr>
        <p:spPr/>
        <p:txBody>
          <a:bodyPr/>
          <a:lstStyle/>
          <a:p>
            <a:r>
              <a:rPr lang="fi-FI" dirty="0"/>
              <a:t>Lappalainen Eija</a:t>
            </a:r>
          </a:p>
        </p:txBody>
      </p:sp>
      <p:sp>
        <p:nvSpPr>
          <p:cNvPr id="6" name="Dian numeron paikkamerkki 5"/>
          <p:cNvSpPr>
            <a:spLocks noGrp="1"/>
          </p:cNvSpPr>
          <p:nvPr>
            <p:ph type="sldNum" sz="quarter" idx="12"/>
          </p:nvPr>
        </p:nvSpPr>
        <p:spPr/>
        <p:txBody>
          <a:bodyPr/>
          <a:lstStyle/>
          <a:p>
            <a:fld id="{90912E3B-9838-4611-AED2-1868E41D44C1}" type="slidenum">
              <a:rPr lang="fi-FI" smtClean="0"/>
              <a:pPr/>
              <a:t>‹#›</a:t>
            </a:fld>
            <a:endParaRPr lang="fi-FI" dirty="0"/>
          </a:p>
        </p:txBody>
      </p:sp>
      <p:pic>
        <p:nvPicPr>
          <p:cNvPr id="9" name="Kuva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1582" y="668181"/>
            <a:ext cx="4468589" cy="1608691"/>
          </a:xfrm>
          <a:prstGeom prst="rect">
            <a:avLst/>
          </a:prstGeom>
        </p:spPr>
      </p:pic>
    </p:spTree>
    <p:extLst>
      <p:ext uri="{BB962C8B-B14F-4D97-AF65-F5344CB8AC3E}">
        <p14:creationId xmlns:p14="http://schemas.microsoft.com/office/powerpoint/2010/main" val="1562618174"/>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e_title_slide_eu-logo">
    <p:spTree>
      <p:nvGrpSpPr>
        <p:cNvPr id="1" name=""/>
        <p:cNvGrpSpPr/>
        <p:nvPr/>
      </p:nvGrpSpPr>
      <p:grpSpPr>
        <a:xfrm>
          <a:off x="0" y="0"/>
          <a:ext cx="0" cy="0"/>
          <a:chOff x="0" y="0"/>
          <a:chExt cx="0" cy="0"/>
        </a:xfrm>
      </p:grpSpPr>
      <p:pic>
        <p:nvPicPr>
          <p:cNvPr id="11" name="Kuva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15907" y="5309"/>
            <a:ext cx="4126992" cy="6858000"/>
          </a:xfrm>
          <a:prstGeom prst="rect">
            <a:avLst/>
          </a:prstGeom>
        </p:spPr>
      </p:pic>
      <p:sp>
        <p:nvSpPr>
          <p:cNvPr id="2" name="Otsikko 1"/>
          <p:cNvSpPr>
            <a:spLocks noGrp="1"/>
          </p:cNvSpPr>
          <p:nvPr>
            <p:ph type="ctrTitle"/>
          </p:nvPr>
        </p:nvSpPr>
        <p:spPr>
          <a:xfrm>
            <a:off x="1225910" y="2837543"/>
            <a:ext cx="6370426" cy="1533018"/>
          </a:xfrm>
        </p:spPr>
        <p:txBody>
          <a:bodyPr>
            <a:normAutofit/>
          </a:bodyPr>
          <a:lstStyle>
            <a:lvl1pPr algn="l">
              <a:lnSpc>
                <a:spcPct val="85000"/>
              </a:lnSpc>
              <a:defRPr sz="3600" b="0"/>
            </a:lvl1pPr>
          </a:lstStyle>
          <a:p>
            <a:r>
              <a:rPr lang="fi-FI"/>
              <a:t>Muokkaa perustyyl. napsautt.</a:t>
            </a:r>
            <a:endParaRPr lang="fi-FI" dirty="0"/>
          </a:p>
        </p:txBody>
      </p:sp>
      <p:sp>
        <p:nvSpPr>
          <p:cNvPr id="3" name="Alaotsikko 2"/>
          <p:cNvSpPr>
            <a:spLocks noGrp="1"/>
          </p:cNvSpPr>
          <p:nvPr>
            <p:ph type="subTitle" idx="1"/>
          </p:nvPr>
        </p:nvSpPr>
        <p:spPr>
          <a:xfrm>
            <a:off x="1224136" y="4437112"/>
            <a:ext cx="4427984" cy="1008112"/>
          </a:xfrm>
        </p:spPr>
        <p:txBody>
          <a:bodyPr>
            <a:normAutofit/>
          </a:bodyPr>
          <a:lstStyle>
            <a:lvl1pPr marL="0" indent="0" algn="l">
              <a:buNone/>
              <a:defRPr sz="14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sp>
        <p:nvSpPr>
          <p:cNvPr id="4" name="Päivämäärän paikkamerkki 3"/>
          <p:cNvSpPr>
            <a:spLocks noGrp="1"/>
          </p:cNvSpPr>
          <p:nvPr>
            <p:ph type="dt" sz="half" idx="10"/>
          </p:nvPr>
        </p:nvSpPr>
        <p:spPr/>
        <p:txBody>
          <a:bodyPr/>
          <a:lstStyle/>
          <a:p>
            <a:r>
              <a:rPr lang="fi-FI" dirty="0"/>
              <a:t>2.1.2020</a:t>
            </a:r>
          </a:p>
        </p:txBody>
      </p:sp>
      <p:sp>
        <p:nvSpPr>
          <p:cNvPr id="5" name="Alatunnisteen paikkamerkki 4"/>
          <p:cNvSpPr>
            <a:spLocks noGrp="1"/>
          </p:cNvSpPr>
          <p:nvPr>
            <p:ph type="ftr" sz="quarter" idx="11"/>
          </p:nvPr>
        </p:nvSpPr>
        <p:spPr/>
        <p:txBody>
          <a:bodyPr/>
          <a:lstStyle/>
          <a:p>
            <a:r>
              <a:rPr lang="fi-FI" dirty="0"/>
              <a:t>Lappalainen Eija</a:t>
            </a:r>
          </a:p>
        </p:txBody>
      </p:sp>
      <p:sp>
        <p:nvSpPr>
          <p:cNvPr id="6" name="Dian numeron paikkamerkki 5"/>
          <p:cNvSpPr>
            <a:spLocks noGrp="1"/>
          </p:cNvSpPr>
          <p:nvPr>
            <p:ph type="sldNum" sz="quarter" idx="12"/>
          </p:nvPr>
        </p:nvSpPr>
        <p:spPr/>
        <p:txBody>
          <a:bodyPr/>
          <a:lstStyle/>
          <a:p>
            <a:fld id="{90912E3B-9838-4611-AED2-1868E41D44C1}" type="slidenum">
              <a:rPr lang="fi-FI" smtClean="0"/>
              <a:pPr/>
              <a:t>‹#›</a:t>
            </a:fld>
            <a:endParaRPr lang="fi-FI" dirty="0"/>
          </a:p>
        </p:txBody>
      </p:sp>
      <p:pic>
        <p:nvPicPr>
          <p:cNvPr id="9" name="Kuva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1582" y="668181"/>
            <a:ext cx="4468589" cy="1608691"/>
          </a:xfrm>
          <a:prstGeom prst="rect">
            <a:avLst/>
          </a:prstGeom>
        </p:spPr>
      </p:pic>
      <p:pic>
        <p:nvPicPr>
          <p:cNvPr id="12" name="Kuvan paikkamerkki 12"/>
          <p:cNvPicPr>
            <a:picLocks noChangeAspect="1"/>
          </p:cNvPicPr>
          <p:nvPr userDrawn="1"/>
        </p:nvPicPr>
        <p:blipFill rotWithShape="1">
          <a:blip r:embed="rId4" cstate="print">
            <a:extLst>
              <a:ext uri="{28A0092B-C50C-407E-A947-70E740481C1C}">
                <a14:useLocalDpi xmlns:a14="http://schemas.microsoft.com/office/drawing/2010/main" val="0"/>
              </a:ext>
            </a:extLst>
          </a:blip>
          <a:srcRect t="-2137" b="-8"/>
          <a:stretch/>
        </p:blipFill>
        <p:spPr>
          <a:xfrm>
            <a:off x="7020360" y="5183687"/>
            <a:ext cx="1151952" cy="1361550"/>
          </a:xfrm>
          <a:prstGeom prst="rect">
            <a:avLst/>
          </a:prstGeom>
        </p:spPr>
      </p:pic>
    </p:spTree>
    <p:extLst>
      <p:ext uri="{BB962C8B-B14F-4D97-AF65-F5344CB8AC3E}">
        <p14:creationId xmlns:p14="http://schemas.microsoft.com/office/powerpoint/2010/main" val="323450841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e_title_and_content">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r>
              <a:rPr lang="fi-FI" dirty="0"/>
              <a:t>2.1.2020</a:t>
            </a:r>
          </a:p>
        </p:txBody>
      </p:sp>
      <p:sp>
        <p:nvSpPr>
          <p:cNvPr id="5" name="Alatunnisteen paikkamerkki 4"/>
          <p:cNvSpPr>
            <a:spLocks noGrp="1"/>
          </p:cNvSpPr>
          <p:nvPr>
            <p:ph type="ftr" sz="quarter" idx="11"/>
          </p:nvPr>
        </p:nvSpPr>
        <p:spPr/>
        <p:txBody>
          <a:bodyPr/>
          <a:lstStyle/>
          <a:p>
            <a:r>
              <a:rPr lang="fi-FI" dirty="0"/>
              <a:t>Lappalainen Eija</a:t>
            </a:r>
          </a:p>
        </p:txBody>
      </p:sp>
      <p:sp>
        <p:nvSpPr>
          <p:cNvPr id="6" name="Dian numeron paikkamerkki 5"/>
          <p:cNvSpPr>
            <a:spLocks noGrp="1"/>
          </p:cNvSpPr>
          <p:nvPr>
            <p:ph type="sldNum" sz="quarter" idx="12"/>
          </p:nvPr>
        </p:nvSpPr>
        <p:spPr/>
        <p:txBody>
          <a:bodyPr/>
          <a:lstStyle/>
          <a:p>
            <a:fld id="{90912E3B-9838-4611-AED2-1868E41D44C1}" type="slidenum">
              <a:rPr lang="fi-FI" smtClean="0"/>
              <a:pPr/>
              <a:t>‹#›</a:t>
            </a:fld>
            <a:endParaRPr lang="fi-FI" dirty="0"/>
          </a:p>
        </p:txBody>
      </p:sp>
    </p:spTree>
    <p:extLst>
      <p:ext uri="{BB962C8B-B14F-4D97-AF65-F5344CB8AC3E}">
        <p14:creationId xmlns:p14="http://schemas.microsoft.com/office/powerpoint/2010/main" val="3984191605"/>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e_two_contents">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899592" y="1844824"/>
            <a:ext cx="3744416" cy="4281339"/>
          </a:xfrm>
        </p:spPr>
        <p:txBody>
          <a:bodyPr/>
          <a:lstStyle>
            <a:lvl1pPr>
              <a:defRPr sz="22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p:cNvSpPr>
            <a:spLocks noGrp="1"/>
          </p:cNvSpPr>
          <p:nvPr>
            <p:ph sz="half" idx="2"/>
          </p:nvPr>
        </p:nvSpPr>
        <p:spPr>
          <a:xfrm>
            <a:off x="4788024" y="1844824"/>
            <a:ext cx="3754760" cy="4281339"/>
          </a:xfrm>
        </p:spPr>
        <p:txBody>
          <a:bodyPr/>
          <a:lstStyle>
            <a:lvl1pPr>
              <a:defRPr sz="22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4"/>
          <p:cNvSpPr>
            <a:spLocks noGrp="1"/>
          </p:cNvSpPr>
          <p:nvPr>
            <p:ph type="dt" sz="half" idx="10"/>
          </p:nvPr>
        </p:nvSpPr>
        <p:spPr/>
        <p:txBody>
          <a:bodyPr/>
          <a:lstStyle/>
          <a:p>
            <a:r>
              <a:rPr lang="fi-FI" dirty="0"/>
              <a:t>2.1.2020</a:t>
            </a:r>
          </a:p>
        </p:txBody>
      </p:sp>
      <p:sp>
        <p:nvSpPr>
          <p:cNvPr id="6" name="Alatunnisteen paikkamerkki 5"/>
          <p:cNvSpPr>
            <a:spLocks noGrp="1"/>
          </p:cNvSpPr>
          <p:nvPr>
            <p:ph type="ftr" sz="quarter" idx="11"/>
          </p:nvPr>
        </p:nvSpPr>
        <p:spPr/>
        <p:txBody>
          <a:bodyPr/>
          <a:lstStyle/>
          <a:p>
            <a:r>
              <a:rPr lang="fi-FI" dirty="0"/>
              <a:t>Lappalainen Eija</a:t>
            </a:r>
          </a:p>
        </p:txBody>
      </p:sp>
      <p:sp>
        <p:nvSpPr>
          <p:cNvPr id="7" name="Dian numeron paikkamerkki 6"/>
          <p:cNvSpPr>
            <a:spLocks noGrp="1"/>
          </p:cNvSpPr>
          <p:nvPr>
            <p:ph type="sldNum" sz="quarter" idx="12"/>
          </p:nvPr>
        </p:nvSpPr>
        <p:spPr/>
        <p:txBody>
          <a:bodyPr/>
          <a:lstStyle/>
          <a:p>
            <a:fld id="{90912E3B-9838-4611-AED2-1868E41D44C1}" type="slidenum">
              <a:rPr lang="fi-FI" smtClean="0"/>
              <a:pPr/>
              <a:t>‹#›</a:t>
            </a:fld>
            <a:endParaRPr lang="fi-FI" dirty="0"/>
          </a:p>
        </p:txBody>
      </p:sp>
    </p:spTree>
    <p:extLst>
      <p:ext uri="{BB962C8B-B14F-4D97-AF65-F5344CB8AC3E}">
        <p14:creationId xmlns:p14="http://schemas.microsoft.com/office/powerpoint/2010/main" val="1912263754"/>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e_only_title">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r>
              <a:rPr lang="fi-FI" dirty="0"/>
              <a:t>2.1.2020</a:t>
            </a:r>
          </a:p>
        </p:txBody>
      </p:sp>
      <p:sp>
        <p:nvSpPr>
          <p:cNvPr id="4" name="Alatunnisteen paikkamerkki 3"/>
          <p:cNvSpPr>
            <a:spLocks noGrp="1"/>
          </p:cNvSpPr>
          <p:nvPr>
            <p:ph type="ftr" sz="quarter" idx="11"/>
          </p:nvPr>
        </p:nvSpPr>
        <p:spPr/>
        <p:txBody>
          <a:bodyPr/>
          <a:lstStyle/>
          <a:p>
            <a:r>
              <a:rPr lang="fi-FI" dirty="0"/>
              <a:t>Lappalainen Eija</a:t>
            </a:r>
          </a:p>
        </p:txBody>
      </p:sp>
      <p:sp>
        <p:nvSpPr>
          <p:cNvPr id="5" name="Dian numeron paikkamerkki 4"/>
          <p:cNvSpPr>
            <a:spLocks noGrp="1"/>
          </p:cNvSpPr>
          <p:nvPr>
            <p:ph type="sldNum" sz="quarter" idx="12"/>
          </p:nvPr>
        </p:nvSpPr>
        <p:spPr/>
        <p:txBody>
          <a:bodyPr/>
          <a:lstStyle/>
          <a:p>
            <a:fld id="{90912E3B-9838-4611-AED2-1868E41D44C1}" type="slidenum">
              <a:rPr lang="fi-FI" smtClean="0"/>
              <a:pPr/>
              <a:t>‹#›</a:t>
            </a:fld>
            <a:endParaRPr lang="fi-FI" dirty="0"/>
          </a:p>
        </p:txBody>
      </p:sp>
    </p:spTree>
    <p:extLst>
      <p:ext uri="{BB962C8B-B14F-4D97-AF65-F5344CB8AC3E}">
        <p14:creationId xmlns:p14="http://schemas.microsoft.com/office/powerpoint/2010/main" val="982026813"/>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e_blank">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r>
              <a:rPr lang="fi-FI" dirty="0"/>
              <a:t>2.1.2020</a:t>
            </a:r>
          </a:p>
        </p:txBody>
      </p:sp>
      <p:sp>
        <p:nvSpPr>
          <p:cNvPr id="3" name="Alatunnisteen paikkamerkki 2"/>
          <p:cNvSpPr>
            <a:spLocks noGrp="1"/>
          </p:cNvSpPr>
          <p:nvPr>
            <p:ph type="ftr" sz="quarter" idx="11"/>
          </p:nvPr>
        </p:nvSpPr>
        <p:spPr/>
        <p:txBody>
          <a:bodyPr/>
          <a:lstStyle/>
          <a:p>
            <a:r>
              <a:rPr lang="fi-FI" dirty="0"/>
              <a:t>Lappalainen Eija</a:t>
            </a:r>
          </a:p>
        </p:txBody>
      </p:sp>
      <p:sp>
        <p:nvSpPr>
          <p:cNvPr id="4" name="Dian numeron paikkamerkki 3"/>
          <p:cNvSpPr>
            <a:spLocks noGrp="1"/>
          </p:cNvSpPr>
          <p:nvPr>
            <p:ph type="sldNum" sz="quarter" idx="12"/>
          </p:nvPr>
        </p:nvSpPr>
        <p:spPr/>
        <p:txBody>
          <a:bodyPr/>
          <a:lstStyle/>
          <a:p>
            <a:fld id="{90912E3B-9838-4611-AED2-1868E41D44C1}" type="slidenum">
              <a:rPr lang="fi-FI" smtClean="0"/>
              <a:pPr/>
              <a:t>‹#›</a:t>
            </a:fld>
            <a:endParaRPr lang="fi-FI" dirty="0"/>
          </a:p>
        </p:txBody>
      </p:sp>
    </p:spTree>
    <p:extLst>
      <p:ext uri="{BB962C8B-B14F-4D97-AF65-F5344CB8AC3E}">
        <p14:creationId xmlns:p14="http://schemas.microsoft.com/office/powerpoint/2010/main" val="1259832160"/>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Kuva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320000" y="4802400"/>
            <a:ext cx="4827633" cy="2060278"/>
          </a:xfrm>
          <a:prstGeom prst="rect">
            <a:avLst/>
          </a:prstGeom>
        </p:spPr>
      </p:pic>
      <p:sp>
        <p:nvSpPr>
          <p:cNvPr id="2" name="Otsikon paikkamerkki 1"/>
          <p:cNvSpPr>
            <a:spLocks noGrp="1"/>
          </p:cNvSpPr>
          <p:nvPr>
            <p:ph type="title"/>
          </p:nvPr>
        </p:nvSpPr>
        <p:spPr>
          <a:xfrm>
            <a:off x="899592" y="515257"/>
            <a:ext cx="7920880" cy="1113543"/>
          </a:xfrm>
          <a:prstGeom prst="rect">
            <a:avLst/>
          </a:prstGeom>
        </p:spPr>
        <p:txBody>
          <a:bodyPr vert="horz" lIns="91440" tIns="45720" rIns="91440" bIns="45720" rtlCol="0" anchor="t" anchorCtr="0">
            <a:norm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899592" y="1821543"/>
            <a:ext cx="7920880" cy="4304620"/>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2"/>
          </p:nvPr>
        </p:nvSpPr>
        <p:spPr>
          <a:xfrm>
            <a:off x="1123950" y="6545237"/>
            <a:ext cx="838200" cy="196131"/>
          </a:xfrm>
          <a:prstGeom prst="rect">
            <a:avLst/>
          </a:prstGeom>
        </p:spPr>
        <p:txBody>
          <a:bodyPr vert="horz" lIns="0" tIns="0" rIns="0" bIns="0" rtlCol="0" anchor="ctr"/>
          <a:lstStyle>
            <a:lvl1pPr algn="ctr">
              <a:defRPr sz="800">
                <a:solidFill>
                  <a:srgbClr val="000000"/>
                </a:solidFill>
              </a:defRPr>
            </a:lvl1pPr>
          </a:lstStyle>
          <a:p>
            <a:r>
              <a:rPr lang="fi-FI" dirty="0"/>
              <a:t>2.1.2020</a:t>
            </a:r>
          </a:p>
        </p:txBody>
      </p:sp>
      <p:sp>
        <p:nvSpPr>
          <p:cNvPr id="5" name="Alatunnisteen paikkamerkki 4"/>
          <p:cNvSpPr>
            <a:spLocks noGrp="1"/>
          </p:cNvSpPr>
          <p:nvPr>
            <p:ph type="ftr" sz="quarter" idx="3"/>
          </p:nvPr>
        </p:nvSpPr>
        <p:spPr>
          <a:xfrm>
            <a:off x="1964432" y="6545237"/>
            <a:ext cx="3562086" cy="196131"/>
          </a:xfrm>
          <a:prstGeom prst="rect">
            <a:avLst/>
          </a:prstGeom>
        </p:spPr>
        <p:txBody>
          <a:bodyPr vert="horz" lIns="0" tIns="0" rIns="0" bIns="0" rtlCol="0" anchor="ctr"/>
          <a:lstStyle>
            <a:lvl1pPr algn="ctr">
              <a:defRPr sz="800">
                <a:solidFill>
                  <a:srgbClr val="000000"/>
                </a:solidFill>
              </a:defRPr>
            </a:lvl1pPr>
          </a:lstStyle>
          <a:p>
            <a:r>
              <a:rPr lang="fi-FI" dirty="0"/>
              <a:t>Lappalainen Eija</a:t>
            </a:r>
          </a:p>
        </p:txBody>
      </p:sp>
      <p:sp>
        <p:nvSpPr>
          <p:cNvPr id="6" name="Dian numeron paikkamerkki 5"/>
          <p:cNvSpPr>
            <a:spLocks noGrp="1"/>
          </p:cNvSpPr>
          <p:nvPr>
            <p:ph type="sldNum" sz="quarter" idx="4"/>
          </p:nvPr>
        </p:nvSpPr>
        <p:spPr>
          <a:xfrm>
            <a:off x="755576" y="6545237"/>
            <a:ext cx="365993" cy="196131"/>
          </a:xfrm>
          <a:prstGeom prst="rect">
            <a:avLst/>
          </a:prstGeom>
        </p:spPr>
        <p:txBody>
          <a:bodyPr vert="horz" lIns="0" tIns="0" rIns="0" bIns="0" rtlCol="0" anchor="ctr"/>
          <a:lstStyle>
            <a:lvl1pPr algn="r">
              <a:defRPr sz="800">
                <a:solidFill>
                  <a:srgbClr val="000000"/>
                </a:solidFill>
              </a:defRPr>
            </a:lvl1pPr>
          </a:lstStyle>
          <a:p>
            <a:fld id="{90912E3B-9838-4611-AED2-1868E41D44C1}" type="slidenum">
              <a:rPr lang="fi-FI" smtClean="0"/>
              <a:pPr/>
              <a:t>‹#›</a:t>
            </a:fld>
            <a:endParaRPr lang="fi-FI" dirty="0"/>
          </a:p>
        </p:txBody>
      </p:sp>
      <p:pic>
        <p:nvPicPr>
          <p:cNvPr id="11" name="Kuva 10" descr="TE__LA21_te2logo___B3__NEGA.png"/>
          <p:cNvPicPr>
            <a:picLocks noChangeAspect="1"/>
          </p:cNvPicPr>
          <p:nvPr userDrawn="1"/>
        </p:nvPicPr>
        <p:blipFill>
          <a:blip r:embed="rId9" cstate="print"/>
          <a:stretch>
            <a:fillRect/>
          </a:stretch>
        </p:blipFill>
        <p:spPr>
          <a:xfrm>
            <a:off x="7884368" y="5949280"/>
            <a:ext cx="1020000" cy="720000"/>
          </a:xfrm>
          <a:prstGeom prst="rect">
            <a:avLst/>
          </a:prstGeom>
        </p:spPr>
      </p:pic>
    </p:spTree>
    <p:extLst>
      <p:ext uri="{BB962C8B-B14F-4D97-AF65-F5344CB8AC3E}">
        <p14:creationId xmlns:p14="http://schemas.microsoft.com/office/powerpoint/2010/main" val="124548435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2" r:id="rId4"/>
    <p:sldLayoutId id="2147483654" r:id="rId5"/>
    <p:sldLayoutId id="2147483655" r:id="rId6"/>
  </p:sldLayoutIdLst>
  <p:hf hdr="0"/>
  <p:txStyles>
    <p:titleStyle>
      <a:lvl1pPr algn="l" defTabSz="914400" rtl="0" eaLnBrk="1" latinLnBrk="0" hangingPunct="1">
        <a:lnSpc>
          <a:spcPct val="85000"/>
        </a:lnSpc>
        <a:spcBef>
          <a:spcPct val="0"/>
        </a:spcBef>
        <a:buNone/>
        <a:defRPr sz="3000" kern="1200">
          <a:solidFill>
            <a:schemeClr val="tx1"/>
          </a:solidFill>
          <a:latin typeface="+mj-lt"/>
          <a:ea typeface="+mj-ea"/>
          <a:cs typeface="+mj-cs"/>
        </a:defRPr>
      </a:lvl1pPr>
    </p:titleStyle>
    <p:bodyStyle>
      <a:lvl1pPr marL="355600" indent="-355600" algn="l" defTabSz="914400" rtl="0" eaLnBrk="1" latinLnBrk="0" hangingPunct="1">
        <a:lnSpc>
          <a:spcPct val="95000"/>
        </a:lnSpc>
        <a:spcBef>
          <a:spcPts val="600"/>
        </a:spcBef>
        <a:buClr>
          <a:srgbClr val="B6BF00"/>
        </a:buClr>
        <a:buFont typeface="Arial" pitchFamily="34" charset="0"/>
        <a:buChar char="•"/>
        <a:defRPr sz="2200" kern="1200">
          <a:solidFill>
            <a:schemeClr val="tx1"/>
          </a:solidFill>
          <a:latin typeface="+mn-lt"/>
          <a:ea typeface="+mn-ea"/>
          <a:cs typeface="+mn-cs"/>
        </a:defRPr>
      </a:lvl1pPr>
      <a:lvl2pPr marL="719138" indent="-363538"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2pPr>
      <a:lvl3pPr marL="1074738" indent="-355600"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3pPr>
      <a:lvl4pPr marL="1436688" indent="-361950"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4pPr>
      <a:lvl5pPr marL="1792288" indent="-355600"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tiedotus.uusimaa@te-toimisto.fi"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mailto:eija.lappalainen@te-toimisto.fi"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mailto:tiedotus.uusimaa@te-toimisto.fi"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mailto:maksatukset.keha@ely-keskus.fi"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mailto:eija.lappalainen@te-toimisto.fi" TargetMode="External"/><Relationship Id="rId2" Type="http://schemas.openxmlformats.org/officeDocument/2006/relationships/hyperlink" Target="http://www.taidonpolku.fi/" TargetMode="External"/><Relationship Id="rId1" Type="http://schemas.openxmlformats.org/officeDocument/2006/relationships/slideLayout" Target="../slideLayouts/slideLayout3.xml"/><Relationship Id="rId4" Type="http://schemas.openxmlformats.org/officeDocument/2006/relationships/hyperlink" Target="https://www.taidonpolku.fi/typo-avustus-ohjeita-ja-materiaalia-hanketoimijalle/asiakkaan-hankkeessa-lopetus-lomake/"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148192" y="2662491"/>
            <a:ext cx="6370426" cy="1533018"/>
          </a:xfrm>
        </p:spPr>
        <p:txBody>
          <a:bodyPr>
            <a:normAutofit/>
          </a:bodyPr>
          <a:lstStyle/>
          <a:p>
            <a:r>
              <a:rPr lang="fi-FI" dirty="0"/>
              <a:t>Typo-avustusta saavien hanketoimijoiden työkokous </a:t>
            </a:r>
            <a:br>
              <a:rPr lang="fi-FI" dirty="0"/>
            </a:br>
            <a:r>
              <a:rPr lang="fi-FI" dirty="0"/>
              <a:t>ma 10.1.2022</a:t>
            </a:r>
          </a:p>
        </p:txBody>
      </p:sp>
      <p:sp>
        <p:nvSpPr>
          <p:cNvPr id="3" name="Alaotsikko 2"/>
          <p:cNvSpPr>
            <a:spLocks noGrp="1"/>
          </p:cNvSpPr>
          <p:nvPr>
            <p:ph type="subTitle" idx="1"/>
          </p:nvPr>
        </p:nvSpPr>
        <p:spPr/>
        <p:txBody>
          <a:bodyPr>
            <a:normAutofit lnSpcReduction="10000"/>
          </a:bodyPr>
          <a:lstStyle/>
          <a:p>
            <a:endParaRPr lang="fi-FI" dirty="0"/>
          </a:p>
          <a:p>
            <a:r>
              <a:rPr lang="fi-FI" dirty="0"/>
              <a:t>Eija Lappalainen, kehittämispäällikkö, Työmarkkinoiden kohtaantoa edistävät palvelut</a:t>
            </a:r>
          </a:p>
        </p:txBody>
      </p:sp>
      <p:sp>
        <p:nvSpPr>
          <p:cNvPr id="4" name="Päivämäärän paikkamerkki 3"/>
          <p:cNvSpPr>
            <a:spLocks noGrp="1"/>
          </p:cNvSpPr>
          <p:nvPr>
            <p:ph type="dt" sz="half" idx="10"/>
          </p:nvPr>
        </p:nvSpPr>
        <p:spPr/>
        <p:txBody>
          <a:bodyPr/>
          <a:lstStyle/>
          <a:p>
            <a:r>
              <a:rPr lang="fi-FI" dirty="0"/>
              <a:t>2.1.2020</a:t>
            </a:r>
          </a:p>
        </p:txBody>
      </p:sp>
      <p:sp>
        <p:nvSpPr>
          <p:cNvPr id="5" name="Alatunnisteen paikkamerkki 4"/>
          <p:cNvSpPr>
            <a:spLocks noGrp="1"/>
          </p:cNvSpPr>
          <p:nvPr>
            <p:ph type="ftr" sz="quarter" idx="11"/>
          </p:nvPr>
        </p:nvSpPr>
        <p:spPr/>
        <p:txBody>
          <a:bodyPr/>
          <a:lstStyle/>
          <a:p>
            <a:r>
              <a:rPr lang="fi-FI" dirty="0"/>
              <a:t>Lappalainen Eija</a:t>
            </a:r>
          </a:p>
        </p:txBody>
      </p:sp>
      <p:sp>
        <p:nvSpPr>
          <p:cNvPr id="6" name="Dian numeron paikkamerkki 5"/>
          <p:cNvSpPr>
            <a:spLocks noGrp="1"/>
          </p:cNvSpPr>
          <p:nvPr>
            <p:ph type="sldNum" sz="quarter" idx="12"/>
          </p:nvPr>
        </p:nvSpPr>
        <p:spPr/>
        <p:txBody>
          <a:bodyPr/>
          <a:lstStyle/>
          <a:p>
            <a:fld id="{90912E3B-9838-4611-AED2-1868E41D44C1}" type="slidenum">
              <a:rPr lang="fi-FI" smtClean="0"/>
              <a:pPr/>
              <a:t>1</a:t>
            </a:fld>
            <a:endParaRPr lang="fi-FI" dirty="0"/>
          </a:p>
        </p:txBody>
      </p:sp>
    </p:spTree>
    <p:extLst>
      <p:ext uri="{BB962C8B-B14F-4D97-AF65-F5344CB8AC3E}">
        <p14:creationId xmlns:p14="http://schemas.microsoft.com/office/powerpoint/2010/main" val="1833501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4DD969D-F862-4B1A-8A2A-EDCA323AB035}"/>
              </a:ext>
            </a:extLst>
          </p:cNvPr>
          <p:cNvSpPr>
            <a:spLocks noGrp="1"/>
          </p:cNvSpPr>
          <p:nvPr>
            <p:ph type="title"/>
          </p:nvPr>
        </p:nvSpPr>
        <p:spPr/>
        <p:txBody>
          <a:bodyPr/>
          <a:lstStyle/>
          <a:p>
            <a:r>
              <a:rPr lang="fi-FI" dirty="0"/>
              <a:t>Asiakasohjaus hankkeisiin ja hankkeiden markkinointi</a:t>
            </a:r>
          </a:p>
        </p:txBody>
      </p:sp>
      <p:sp>
        <p:nvSpPr>
          <p:cNvPr id="3" name="Sisällön paikkamerkki 2">
            <a:extLst>
              <a:ext uri="{FF2B5EF4-FFF2-40B4-BE49-F238E27FC236}">
                <a16:creationId xmlns:a16="http://schemas.microsoft.com/office/drawing/2014/main" id="{B9FCAE0E-DAAC-411A-8763-52785EB0AB0A}"/>
              </a:ext>
            </a:extLst>
          </p:cNvPr>
          <p:cNvSpPr>
            <a:spLocks noGrp="1"/>
          </p:cNvSpPr>
          <p:nvPr>
            <p:ph idx="1"/>
          </p:nvPr>
        </p:nvSpPr>
        <p:spPr/>
        <p:txBody>
          <a:bodyPr>
            <a:normAutofit fontScale="62500" lnSpcReduction="20000"/>
          </a:bodyPr>
          <a:lstStyle/>
          <a:p>
            <a:r>
              <a:rPr lang="fi-FI" dirty="0"/>
              <a:t>Asiakkaita voi ohjautua hankkeeseen myös muualta kuin TE-toimistosta -&gt; asiakas tarkistaa kelpoisuutensa TE-toimistosta</a:t>
            </a:r>
          </a:p>
          <a:p>
            <a:endParaRPr lang="fi-FI" dirty="0"/>
          </a:p>
          <a:p>
            <a:r>
              <a:rPr lang="fi-FI" dirty="0"/>
              <a:t>Hankkeen TE-toimiston yhdyshenkilö ei vastaa yksin hankkeiden asiakasohjauksesta, vaan sitä tehdään kaikkien virkailijoiden taholta TE-toimistossa</a:t>
            </a:r>
          </a:p>
          <a:p>
            <a:endParaRPr lang="fi-FI" sz="2000" dirty="0">
              <a:latin typeface="Arial" panose="020B0604020202020204" pitchFamily="34" charset="0"/>
              <a:ea typeface="Arial" panose="020B0604020202020204" pitchFamily="34" charset="0"/>
              <a:cs typeface="Arial" panose="020B0604020202020204" pitchFamily="34" charset="0"/>
            </a:endParaRPr>
          </a:p>
          <a:p>
            <a:r>
              <a:rPr lang="fi-FI" sz="2000" b="1" dirty="0">
                <a:latin typeface="Arial" panose="020B0604020202020204" pitchFamily="34" charset="0"/>
                <a:ea typeface="Arial" panose="020B0604020202020204" pitchFamily="34" charset="0"/>
                <a:cs typeface="Arial" panose="020B0604020202020204" pitchFamily="34" charset="0"/>
              </a:rPr>
              <a:t>Miten TE-toimistossa markkinoidaan hankkeita sisäisesti?</a:t>
            </a:r>
          </a:p>
          <a:p>
            <a:r>
              <a:rPr lang="fi-FI" sz="2000" dirty="0">
                <a:latin typeface="Arial" panose="020B0604020202020204" pitchFamily="34" charset="0"/>
                <a:ea typeface="Arial" panose="020B0604020202020204" pitchFamily="34" charset="0"/>
                <a:cs typeface="Arial" panose="020B0604020202020204" pitchFamily="34" charset="0"/>
              </a:rPr>
              <a:t>Perehdytykset hanketoimintaan 2-4 kertaa vuodessa, muistutukset hanketoiminnasta TE-toimiston sisäisessä intrassa, hankkeista on laadittu ”hankekokooma” hankesisältöineen virkailijoiden käyttöön. Lisäksi virkailijoilla työkaluna ns. Palvelumanuaali, jossa on tietous hanketyöskentelystä. Massamarkkinointikirjeet.</a:t>
            </a:r>
          </a:p>
          <a:p>
            <a:endParaRPr lang="fi-FI" sz="2000" dirty="0">
              <a:latin typeface="Arial" panose="020B0604020202020204" pitchFamily="34" charset="0"/>
              <a:ea typeface="Arial" panose="020B0604020202020204" pitchFamily="34" charset="0"/>
              <a:cs typeface="Arial" panose="020B0604020202020204" pitchFamily="34" charset="0"/>
            </a:endParaRPr>
          </a:p>
          <a:p>
            <a:r>
              <a:rPr lang="fi-FI" sz="2000" b="1" dirty="0">
                <a:latin typeface="Arial" panose="020B0604020202020204" pitchFamily="34" charset="0"/>
                <a:ea typeface="Arial" panose="020B0604020202020204" pitchFamily="34" charset="0"/>
                <a:cs typeface="Arial" panose="020B0604020202020204" pitchFamily="34" charset="0"/>
              </a:rPr>
              <a:t>Miten hankkeiden tulee markkinoida toimintaansa? </a:t>
            </a:r>
          </a:p>
          <a:p>
            <a:r>
              <a:rPr lang="fi-FI" sz="2000" dirty="0">
                <a:latin typeface="Arial" panose="020B0604020202020204" pitchFamily="34" charset="0"/>
                <a:ea typeface="Arial" panose="020B0604020202020204" pitchFamily="34" charset="0"/>
                <a:cs typeface="Arial" panose="020B0604020202020204" pitchFamily="34" charset="0"/>
              </a:rPr>
              <a:t>Sopikaa hankeyhdyshenkilön kanssa hankesessiot koko vuoden ajalle (esim. 15 minuutin TEAMS iltapäiväkahvit) ja kertokaa lyhyesti hankkeenne kuulumiset ja asiakastarvetilanne. Hankeyhdyshenkilö tekee kalenterikutsun, jota hän jakaa eteenpäin hankkeen toimialueella.</a:t>
            </a:r>
          </a:p>
          <a:p>
            <a:r>
              <a:rPr lang="fi-FI" sz="2000" dirty="0">
                <a:latin typeface="Arial" panose="020B0604020202020204" pitchFamily="34" charset="0"/>
                <a:ea typeface="Arial" panose="020B0604020202020204" pitchFamily="34" charset="0"/>
                <a:cs typeface="Arial" panose="020B0604020202020204" pitchFamily="34" charset="0"/>
              </a:rPr>
              <a:t>Kaikki pikkujututkin on kiinnostavia. </a:t>
            </a:r>
            <a:r>
              <a:rPr lang="fi-FI" sz="2000">
                <a:latin typeface="Arial" panose="020B0604020202020204" pitchFamily="34" charset="0"/>
                <a:ea typeface="Arial" panose="020B0604020202020204" pitchFamily="34" charset="0"/>
                <a:cs typeface="Arial" panose="020B0604020202020204" pitchFamily="34" charset="0"/>
              </a:rPr>
              <a:t>Laatikaa niitä </a:t>
            </a:r>
            <a:r>
              <a:rPr lang="fi-FI" sz="2000" dirty="0">
                <a:latin typeface="Arial" panose="020B0604020202020204" pitchFamily="34" charset="0"/>
                <a:ea typeface="Arial" panose="020B0604020202020204" pitchFamily="34" charset="0"/>
                <a:cs typeface="Arial" panose="020B0604020202020204" pitchFamily="34" charset="0"/>
              </a:rPr>
              <a:t>tekemisestänne ja toimittakaa ne </a:t>
            </a:r>
            <a:r>
              <a:rPr lang="fi-FI" sz="2000" dirty="0">
                <a:latin typeface="Arial" panose="020B0604020202020204" pitchFamily="34" charset="0"/>
                <a:ea typeface="Arial" panose="020B0604020202020204" pitchFamily="34" charset="0"/>
                <a:cs typeface="Arial" panose="020B0604020202020204" pitchFamily="34" charset="0"/>
                <a:hlinkClick r:id="rId2"/>
              </a:rPr>
              <a:t>tiedotus.uusimaa@te-toimisto.fi</a:t>
            </a:r>
            <a:r>
              <a:rPr lang="fi-FI" sz="2000" dirty="0">
                <a:latin typeface="Arial" panose="020B0604020202020204" pitchFamily="34" charset="0"/>
                <a:ea typeface="Arial" panose="020B0604020202020204" pitchFamily="34" charset="0"/>
                <a:cs typeface="Arial" panose="020B0604020202020204" pitchFamily="34" charset="0"/>
              </a:rPr>
              <a:t> : saatte näkyvyyttä TE-toimiston sosiaalisen median kanavissa</a:t>
            </a:r>
          </a:p>
          <a:p>
            <a:r>
              <a:rPr lang="fi-FI" sz="2000" dirty="0">
                <a:latin typeface="Arial" panose="020B0604020202020204" pitchFamily="34" charset="0"/>
                <a:ea typeface="Arial" panose="020B0604020202020204" pitchFamily="34" charset="0"/>
                <a:cs typeface="Arial" panose="020B0604020202020204" pitchFamily="34" charset="0"/>
              </a:rPr>
              <a:t>Tehkää esim. </a:t>
            </a:r>
            <a:r>
              <a:rPr lang="fi-FI" sz="2000" dirty="0" err="1">
                <a:latin typeface="Arial" panose="020B0604020202020204" pitchFamily="34" charset="0"/>
                <a:ea typeface="Arial" panose="020B0604020202020204" pitchFamily="34" charset="0"/>
                <a:cs typeface="Arial" panose="020B0604020202020204" pitchFamily="34" charset="0"/>
              </a:rPr>
              <a:t>TEAMSillä</a:t>
            </a:r>
            <a:r>
              <a:rPr lang="fi-FI" sz="2000" dirty="0">
                <a:latin typeface="Arial" panose="020B0604020202020204" pitchFamily="34" charset="0"/>
                <a:ea typeface="Arial" panose="020B0604020202020204" pitchFamily="34" charset="0"/>
                <a:cs typeface="Arial" panose="020B0604020202020204" pitchFamily="34" charset="0"/>
              </a:rPr>
              <a:t> oma sähköinen esittely toiminnastanne (</a:t>
            </a:r>
            <a:r>
              <a:rPr kumimoji="0" lang="fi-FI" sz="20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Arial" panose="020B0604020202020204" pitchFamily="34" charset="0"/>
              </a:rPr>
              <a:t>keitä olette, mitä osaatte, mitä asiakas hyötyy siitä, että tulee hankkeeseenne) ja </a:t>
            </a:r>
            <a:r>
              <a:rPr lang="fi-FI" sz="2000" dirty="0">
                <a:latin typeface="Arial" panose="020B0604020202020204" pitchFamily="34" charset="0"/>
                <a:ea typeface="Arial" panose="020B0604020202020204" pitchFamily="34" charset="0"/>
                <a:cs typeface="Arial" panose="020B0604020202020204" pitchFamily="34" charset="0"/>
              </a:rPr>
              <a:t>toimittakaa se Eijalle -&gt; viedään taidonpolulle ja virkailijoiden työkuluihin</a:t>
            </a:r>
            <a:endParaRPr lang="fi-FI" dirty="0"/>
          </a:p>
        </p:txBody>
      </p:sp>
      <p:sp>
        <p:nvSpPr>
          <p:cNvPr id="4" name="Päivämäärän paikkamerkki 3">
            <a:extLst>
              <a:ext uri="{FF2B5EF4-FFF2-40B4-BE49-F238E27FC236}">
                <a16:creationId xmlns:a16="http://schemas.microsoft.com/office/drawing/2014/main" id="{B53DCD55-CD3F-4E20-95DD-A8D763FAAF5F}"/>
              </a:ext>
            </a:extLst>
          </p:cNvPr>
          <p:cNvSpPr>
            <a:spLocks noGrp="1"/>
          </p:cNvSpPr>
          <p:nvPr>
            <p:ph type="dt" sz="half" idx="10"/>
          </p:nvPr>
        </p:nvSpPr>
        <p:spPr/>
        <p:txBody>
          <a:bodyPr/>
          <a:lstStyle/>
          <a:p>
            <a:r>
              <a:rPr lang="fi-FI" dirty="0"/>
              <a:t>2.1.2020</a:t>
            </a:r>
          </a:p>
        </p:txBody>
      </p:sp>
      <p:sp>
        <p:nvSpPr>
          <p:cNvPr id="5" name="Alatunnisteen paikkamerkki 4">
            <a:extLst>
              <a:ext uri="{FF2B5EF4-FFF2-40B4-BE49-F238E27FC236}">
                <a16:creationId xmlns:a16="http://schemas.microsoft.com/office/drawing/2014/main" id="{59EE2F92-CE4F-466C-885D-428CE3EE649A}"/>
              </a:ext>
            </a:extLst>
          </p:cNvPr>
          <p:cNvSpPr>
            <a:spLocks noGrp="1"/>
          </p:cNvSpPr>
          <p:nvPr>
            <p:ph type="ftr" sz="quarter" idx="11"/>
          </p:nvPr>
        </p:nvSpPr>
        <p:spPr/>
        <p:txBody>
          <a:bodyPr/>
          <a:lstStyle/>
          <a:p>
            <a:r>
              <a:rPr lang="fi-FI" dirty="0"/>
              <a:t>Lappalainen Eija</a:t>
            </a:r>
          </a:p>
        </p:txBody>
      </p:sp>
      <p:sp>
        <p:nvSpPr>
          <p:cNvPr id="6" name="Dian numeron paikkamerkki 5">
            <a:extLst>
              <a:ext uri="{FF2B5EF4-FFF2-40B4-BE49-F238E27FC236}">
                <a16:creationId xmlns:a16="http://schemas.microsoft.com/office/drawing/2014/main" id="{7B011B42-8CC0-43D9-BA20-0EB44B1841AD}"/>
              </a:ext>
            </a:extLst>
          </p:cNvPr>
          <p:cNvSpPr>
            <a:spLocks noGrp="1"/>
          </p:cNvSpPr>
          <p:nvPr>
            <p:ph type="sldNum" sz="quarter" idx="12"/>
          </p:nvPr>
        </p:nvSpPr>
        <p:spPr/>
        <p:txBody>
          <a:bodyPr/>
          <a:lstStyle/>
          <a:p>
            <a:fld id="{90912E3B-9838-4611-AED2-1868E41D44C1}" type="slidenum">
              <a:rPr lang="fi-FI" smtClean="0"/>
              <a:pPr/>
              <a:t>10</a:t>
            </a:fld>
            <a:endParaRPr lang="fi-FI" dirty="0"/>
          </a:p>
        </p:txBody>
      </p:sp>
    </p:spTree>
    <p:extLst>
      <p:ext uri="{BB962C8B-B14F-4D97-AF65-F5344CB8AC3E}">
        <p14:creationId xmlns:p14="http://schemas.microsoft.com/office/powerpoint/2010/main" val="1680991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B1427EC-D1C9-47AD-89EB-4769F458EBF1}"/>
              </a:ext>
            </a:extLst>
          </p:cNvPr>
          <p:cNvSpPr>
            <a:spLocks noGrp="1"/>
          </p:cNvSpPr>
          <p:nvPr>
            <p:ph type="title"/>
          </p:nvPr>
        </p:nvSpPr>
        <p:spPr/>
        <p:txBody>
          <a:bodyPr/>
          <a:lstStyle/>
          <a:p>
            <a:r>
              <a:rPr lang="fi-FI" dirty="0"/>
              <a:t>Hankkeen kk-seuranta</a:t>
            </a:r>
          </a:p>
        </p:txBody>
      </p:sp>
      <p:sp>
        <p:nvSpPr>
          <p:cNvPr id="3" name="Sisällön paikkamerkki 2">
            <a:extLst>
              <a:ext uri="{FF2B5EF4-FFF2-40B4-BE49-F238E27FC236}">
                <a16:creationId xmlns:a16="http://schemas.microsoft.com/office/drawing/2014/main" id="{9795A995-CBAD-4FA1-AB84-F477E65B5576}"/>
              </a:ext>
            </a:extLst>
          </p:cNvPr>
          <p:cNvSpPr>
            <a:spLocks noGrp="1"/>
          </p:cNvSpPr>
          <p:nvPr>
            <p:ph idx="1"/>
          </p:nvPr>
        </p:nvSpPr>
        <p:spPr/>
        <p:txBody>
          <a:bodyPr>
            <a:normAutofit fontScale="77500" lnSpcReduction="20000"/>
          </a:bodyPr>
          <a:lstStyle/>
          <a:p>
            <a:r>
              <a:rPr lang="fi-FI" dirty="0"/>
              <a:t>Ota taidonpolku.fi sivulta uusi hankepohja vuodelle 2022. Vanhaa ei saa käyttää. </a:t>
            </a:r>
          </a:p>
          <a:p>
            <a:r>
              <a:rPr lang="fi-FI" dirty="0"/>
              <a:t>Jokainen on velvollinen täyttämään seurannan</a:t>
            </a:r>
          </a:p>
          <a:p>
            <a:r>
              <a:rPr lang="fi-FI" dirty="0"/>
              <a:t>Nimet aakkosjärjestykseen – lue täyttöohjeet lomakkeelta</a:t>
            </a:r>
          </a:p>
          <a:p>
            <a:endParaRPr lang="fi-FI" dirty="0"/>
          </a:p>
          <a:p>
            <a:r>
              <a:rPr lang="fi-FI" dirty="0"/>
              <a:t>Seuranta toimitetaan tietosuojattuna osoitteeseen: </a:t>
            </a:r>
            <a:r>
              <a:rPr lang="fi-FI" dirty="0">
                <a:hlinkClick r:id="rId2"/>
              </a:rPr>
              <a:t>eija.lappalainen@te-toimisto.fi</a:t>
            </a:r>
            <a:r>
              <a:rPr lang="fi-FI" dirty="0"/>
              <a:t> viikon, maksimissaan kahden viikon kuluttua raportointikauden loputtua</a:t>
            </a:r>
          </a:p>
          <a:p>
            <a:r>
              <a:rPr lang="fi-FI" dirty="0"/>
              <a:t>Ei pidä lähettää kuvakopiota, vaan muokattavissa oleva Excel</a:t>
            </a:r>
          </a:p>
          <a:p>
            <a:r>
              <a:rPr lang="fi-FI" dirty="0"/>
              <a:t>Maksatukseen kopio lähetetään erikseen maksatuksen aikataulujen mukaan</a:t>
            </a:r>
          </a:p>
          <a:p>
            <a:endParaRPr lang="fi-FI" dirty="0"/>
          </a:p>
          <a:p>
            <a:r>
              <a:rPr lang="fi-FI" dirty="0"/>
              <a:t>Muutos tehty lopettaneet välilehdelle – sinne merkitään vain ne henkilöt, jotka </a:t>
            </a:r>
          </a:p>
          <a:p>
            <a:pPr lvl="1"/>
            <a:r>
              <a:rPr lang="fi-FI" dirty="0"/>
              <a:t>aloittavat työn avoimilla markkinoilla ilman palkkatukea,</a:t>
            </a:r>
          </a:p>
          <a:p>
            <a:pPr lvl="1"/>
            <a:r>
              <a:rPr lang="fi-FI" dirty="0"/>
              <a:t>pitkäaikaisen opiskelun, </a:t>
            </a:r>
          </a:p>
          <a:p>
            <a:pPr lvl="1"/>
            <a:r>
              <a:rPr lang="fi-FI" dirty="0"/>
              <a:t>pitkän sairasloman, </a:t>
            </a:r>
          </a:p>
          <a:p>
            <a:pPr lvl="1"/>
            <a:r>
              <a:rPr lang="fi-FI" dirty="0"/>
              <a:t>armeijan, vanhempainvapaan, eläkkeen jne.</a:t>
            </a:r>
          </a:p>
          <a:p>
            <a:endParaRPr lang="fi-FI" dirty="0"/>
          </a:p>
        </p:txBody>
      </p:sp>
      <p:sp>
        <p:nvSpPr>
          <p:cNvPr id="4" name="Päivämäärän paikkamerkki 3">
            <a:extLst>
              <a:ext uri="{FF2B5EF4-FFF2-40B4-BE49-F238E27FC236}">
                <a16:creationId xmlns:a16="http://schemas.microsoft.com/office/drawing/2014/main" id="{D0841919-76DE-4E12-B518-78EEFF1B1D49}"/>
              </a:ext>
            </a:extLst>
          </p:cNvPr>
          <p:cNvSpPr>
            <a:spLocks noGrp="1"/>
          </p:cNvSpPr>
          <p:nvPr>
            <p:ph type="dt" sz="half" idx="10"/>
          </p:nvPr>
        </p:nvSpPr>
        <p:spPr/>
        <p:txBody>
          <a:bodyPr/>
          <a:lstStyle/>
          <a:p>
            <a:r>
              <a:rPr lang="fi-FI" dirty="0"/>
              <a:t>2.1.2020</a:t>
            </a:r>
          </a:p>
        </p:txBody>
      </p:sp>
      <p:sp>
        <p:nvSpPr>
          <p:cNvPr id="5" name="Alatunnisteen paikkamerkki 4">
            <a:extLst>
              <a:ext uri="{FF2B5EF4-FFF2-40B4-BE49-F238E27FC236}">
                <a16:creationId xmlns:a16="http://schemas.microsoft.com/office/drawing/2014/main" id="{00C345B9-8705-4467-A011-0D887B6AF05E}"/>
              </a:ext>
            </a:extLst>
          </p:cNvPr>
          <p:cNvSpPr>
            <a:spLocks noGrp="1"/>
          </p:cNvSpPr>
          <p:nvPr>
            <p:ph type="ftr" sz="quarter" idx="11"/>
          </p:nvPr>
        </p:nvSpPr>
        <p:spPr/>
        <p:txBody>
          <a:bodyPr/>
          <a:lstStyle/>
          <a:p>
            <a:r>
              <a:rPr lang="fi-FI" dirty="0"/>
              <a:t>Lappalainen Eija</a:t>
            </a:r>
          </a:p>
        </p:txBody>
      </p:sp>
      <p:sp>
        <p:nvSpPr>
          <p:cNvPr id="6" name="Dian numeron paikkamerkki 5">
            <a:extLst>
              <a:ext uri="{FF2B5EF4-FFF2-40B4-BE49-F238E27FC236}">
                <a16:creationId xmlns:a16="http://schemas.microsoft.com/office/drawing/2014/main" id="{60F35FDB-7EDF-4406-B7A4-86D2780691CC}"/>
              </a:ext>
            </a:extLst>
          </p:cNvPr>
          <p:cNvSpPr>
            <a:spLocks noGrp="1"/>
          </p:cNvSpPr>
          <p:nvPr>
            <p:ph type="sldNum" sz="quarter" idx="12"/>
          </p:nvPr>
        </p:nvSpPr>
        <p:spPr/>
        <p:txBody>
          <a:bodyPr/>
          <a:lstStyle/>
          <a:p>
            <a:fld id="{90912E3B-9838-4611-AED2-1868E41D44C1}" type="slidenum">
              <a:rPr lang="fi-FI" smtClean="0"/>
              <a:pPr/>
              <a:t>11</a:t>
            </a:fld>
            <a:endParaRPr lang="fi-FI" dirty="0"/>
          </a:p>
        </p:txBody>
      </p:sp>
    </p:spTree>
    <p:extLst>
      <p:ext uri="{BB962C8B-B14F-4D97-AF65-F5344CB8AC3E}">
        <p14:creationId xmlns:p14="http://schemas.microsoft.com/office/powerpoint/2010/main" val="978430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355F1BC-6103-450A-B02B-7FD94937797D}"/>
              </a:ext>
            </a:extLst>
          </p:cNvPr>
          <p:cNvSpPr>
            <a:spLocks noGrp="1"/>
          </p:cNvSpPr>
          <p:nvPr>
            <p:ph type="title"/>
          </p:nvPr>
        </p:nvSpPr>
        <p:spPr/>
        <p:txBody>
          <a:bodyPr/>
          <a:lstStyle/>
          <a:p>
            <a:r>
              <a:rPr lang="fi-FI" dirty="0"/>
              <a:t>TE-toimiston hankeyhdyshenkilön tehtävänkuvaus v. 2022</a:t>
            </a:r>
          </a:p>
        </p:txBody>
      </p:sp>
      <p:sp>
        <p:nvSpPr>
          <p:cNvPr id="3" name="Sisällön paikkamerkki 2">
            <a:extLst>
              <a:ext uri="{FF2B5EF4-FFF2-40B4-BE49-F238E27FC236}">
                <a16:creationId xmlns:a16="http://schemas.microsoft.com/office/drawing/2014/main" id="{0AFA4FE1-993A-4E67-A3C0-DB58EB4CA227}"/>
              </a:ext>
            </a:extLst>
          </p:cNvPr>
          <p:cNvSpPr>
            <a:spLocks noGrp="1"/>
          </p:cNvSpPr>
          <p:nvPr>
            <p:ph idx="1"/>
          </p:nvPr>
        </p:nvSpPr>
        <p:spPr/>
        <p:txBody>
          <a:bodyPr>
            <a:normAutofit fontScale="47500" lnSpcReduction="20000"/>
          </a:bodyPr>
          <a:lstStyle/>
          <a:p>
            <a:r>
              <a:rPr lang="fi-FI" sz="2400" b="1" dirty="0">
                <a:effectLst/>
                <a:latin typeface="Arial" panose="020B0604020202020204" pitchFamily="34" charset="0"/>
                <a:ea typeface="Calibri" panose="020F0502020204030204" pitchFamily="34" charset="0"/>
                <a:cs typeface="Arial" panose="020B0604020202020204" pitchFamily="34" charset="0"/>
              </a:rPr>
              <a:t>TE-toimiston hankeyhdyshenkilön rooli</a:t>
            </a:r>
            <a:r>
              <a:rPr lang="fi-FI" sz="2400" dirty="0">
                <a:effectLst/>
                <a:latin typeface="Arial" panose="020B0604020202020204" pitchFamily="34" charset="0"/>
                <a:ea typeface="Calibri" panose="020F0502020204030204" pitchFamily="34" charset="0"/>
                <a:cs typeface="Arial" panose="020B0604020202020204" pitchFamily="34" charset="0"/>
              </a:rPr>
              <a:t> </a:t>
            </a:r>
            <a:endParaRPr lang="fi-FI" sz="3200" dirty="0">
              <a:effectLst/>
              <a:latin typeface="Arial" panose="020B0604020202020204" pitchFamily="34" charset="0"/>
              <a:ea typeface="Calibri" panose="020F0502020204030204" pitchFamily="34" charset="0"/>
              <a:cs typeface="Calibri" panose="020F0502020204030204" pitchFamily="34" charset="0"/>
            </a:endParaRPr>
          </a:p>
          <a:p>
            <a:r>
              <a:rPr lang="fi-FI" sz="2400" dirty="0">
                <a:effectLst/>
                <a:latin typeface="Arial" panose="020B0604020202020204" pitchFamily="34" charset="0"/>
                <a:ea typeface="Calibri" panose="020F0502020204030204" pitchFamily="34" charset="0"/>
                <a:cs typeface="Arial" panose="020B0604020202020204" pitchFamily="34" charset="0"/>
              </a:rPr>
              <a:t> </a:t>
            </a:r>
            <a:endParaRPr lang="fi-FI" sz="3200" dirty="0">
              <a:effectLst/>
              <a:latin typeface="Arial" panose="020B0604020202020204" pitchFamily="34" charset="0"/>
              <a:ea typeface="Calibri" panose="020F0502020204030204" pitchFamily="34" charset="0"/>
              <a:cs typeface="Calibri" panose="020F0502020204030204" pitchFamily="34" charset="0"/>
            </a:endParaRPr>
          </a:p>
          <a:p>
            <a:r>
              <a:rPr lang="fi-FI" sz="2400" dirty="0">
                <a:effectLst/>
                <a:latin typeface="Arial" panose="020B0604020202020204" pitchFamily="34" charset="0"/>
                <a:ea typeface="Calibri" panose="020F0502020204030204" pitchFamily="34" charset="0"/>
                <a:cs typeface="Arial" panose="020B0604020202020204" pitchFamily="34" charset="0"/>
              </a:rPr>
              <a:t>Hankeyhdyshenkilö on pääsääntöisesti hankkeen ohjausryhmän jäsen. Mikäli hän edustaa TE-toimistoa yksin hankkeen ohjausryhmän kokouksessa, hän voi käyttää täysivaltaisesti rahoittajan ääntä. Tällaisissa tapauksissa jutellaan etukäteen Eijan kanssa esille otettavista mahdollisista asioista. Ohjausryhmän kokouksen jälkeen yhdyshenkilö tuo ohjausryhmän terveiset Eijalle. </a:t>
            </a:r>
            <a:endParaRPr lang="fi-FI" sz="3200" dirty="0">
              <a:effectLst/>
              <a:latin typeface="Arial" panose="020B0604020202020204" pitchFamily="34" charset="0"/>
              <a:ea typeface="Calibri" panose="020F0502020204030204" pitchFamily="34" charset="0"/>
              <a:cs typeface="Calibri" panose="020F0502020204030204" pitchFamily="34" charset="0"/>
            </a:endParaRPr>
          </a:p>
          <a:p>
            <a:r>
              <a:rPr lang="fi-FI" sz="2400" dirty="0">
                <a:effectLst/>
                <a:latin typeface="Arial" panose="020B0604020202020204" pitchFamily="34" charset="0"/>
                <a:ea typeface="Calibri" panose="020F0502020204030204" pitchFamily="34" charset="0"/>
                <a:cs typeface="Arial" panose="020B0604020202020204" pitchFamily="34" charset="0"/>
              </a:rPr>
              <a:t> </a:t>
            </a:r>
            <a:endParaRPr lang="fi-FI" sz="3200" dirty="0">
              <a:effectLst/>
              <a:latin typeface="Arial" panose="020B0604020202020204" pitchFamily="34" charset="0"/>
              <a:ea typeface="Calibri" panose="020F0502020204030204" pitchFamily="34" charset="0"/>
              <a:cs typeface="Calibri" panose="020F0502020204030204" pitchFamily="34" charset="0"/>
            </a:endParaRPr>
          </a:p>
          <a:p>
            <a:r>
              <a:rPr lang="fi-FI" sz="2400" dirty="0">
                <a:effectLst/>
                <a:latin typeface="Arial" panose="020B0604020202020204" pitchFamily="34" charset="0"/>
                <a:ea typeface="Calibri" panose="020F0502020204030204" pitchFamily="34" charset="0"/>
                <a:cs typeface="Arial" panose="020B0604020202020204" pitchFamily="34" charset="0"/>
              </a:rPr>
              <a:t>Eija keskustelee hankkeen kanssa puuttumista vaativista asioista konsultoiden tarvittaessa myös hankepaikkakunnan esimiehiä. Hankkeen hallinnolliset kysymykset (avustuspäätökseen liittyvät toiminnan sisältökysymykset, myönnetty avustusmäärä, hyväksyttävät kustannukset, avustuksen rajoitukset jne.) ratkaisee Eija. </a:t>
            </a:r>
            <a:endParaRPr lang="fi-FI" sz="3200" dirty="0">
              <a:effectLst/>
              <a:latin typeface="Arial" panose="020B0604020202020204" pitchFamily="34" charset="0"/>
              <a:ea typeface="Calibri" panose="020F0502020204030204" pitchFamily="34" charset="0"/>
              <a:cs typeface="Calibri" panose="020F0502020204030204" pitchFamily="34" charset="0"/>
            </a:endParaRPr>
          </a:p>
          <a:p>
            <a:r>
              <a:rPr lang="fi-FI" sz="2400" dirty="0">
                <a:effectLst/>
                <a:latin typeface="Arial" panose="020B0604020202020204" pitchFamily="34" charset="0"/>
                <a:ea typeface="Calibri" panose="020F0502020204030204" pitchFamily="34" charset="0"/>
                <a:cs typeface="Arial" panose="020B0604020202020204" pitchFamily="34" charset="0"/>
              </a:rPr>
              <a:t> </a:t>
            </a:r>
            <a:endParaRPr lang="fi-FI" sz="3200" dirty="0">
              <a:effectLst/>
              <a:latin typeface="Arial" panose="020B0604020202020204" pitchFamily="34" charset="0"/>
              <a:ea typeface="Calibri" panose="020F0502020204030204" pitchFamily="34" charset="0"/>
              <a:cs typeface="Calibri" panose="020F0502020204030204" pitchFamily="34" charset="0"/>
            </a:endParaRPr>
          </a:p>
          <a:p>
            <a:r>
              <a:rPr lang="fi-FI" sz="2400" dirty="0">
                <a:effectLst/>
                <a:latin typeface="Arial" panose="020B0604020202020204" pitchFamily="34" charset="0"/>
                <a:ea typeface="Calibri" panose="020F0502020204030204" pitchFamily="34" charset="0"/>
                <a:cs typeface="Arial" panose="020B0604020202020204" pitchFamily="34" charset="0"/>
              </a:rPr>
              <a:t>Yhdyshenkilö huolehtii mm. siitä, että hankkeen tilanne ja palvelumahdollisuudet ovat säännöllisesti esillä toimipaikassa niin tiimipalavereissa kuin s-postilla. Erilaisia pieniä juttuja hankkeen toimintaa koskien voi pistää Taimin etusivulle uutiseksi joko itse, Eijan tai viestinnän kautta. Juttu voi olla hankkeen palvelujen esittely tai erilaiset "onnistumiset", jotka tulevat esille ohjausryhmän kokouksissa. Hanke voi laatia asioista myös koosteen ja toimittaa sen viestintään (</a:t>
            </a:r>
            <a:r>
              <a:rPr lang="fi-FI" sz="2400" u="sng" dirty="0">
                <a:solidFill>
                  <a:srgbClr val="D9640C"/>
                </a:solidFill>
                <a:effectLst/>
                <a:latin typeface="Arial" panose="020B0604020202020204" pitchFamily="34" charset="0"/>
                <a:ea typeface="Calibri" panose="020F0502020204030204" pitchFamily="34" charset="0"/>
                <a:cs typeface="Arial" panose="020B0604020202020204" pitchFamily="34" charset="0"/>
                <a:hlinkClick r:id="rId2"/>
              </a:rPr>
              <a:t>tiedotus.uusimaa@te-toimisto.fi</a:t>
            </a:r>
            <a:r>
              <a:rPr lang="fi-FI" sz="2400" dirty="0">
                <a:effectLst/>
                <a:latin typeface="Arial" panose="020B0604020202020204" pitchFamily="34" charset="0"/>
                <a:ea typeface="Calibri" panose="020F0502020204030204" pitchFamily="34" charset="0"/>
                <a:cs typeface="Arial" panose="020B0604020202020204" pitchFamily="34" charset="0"/>
              </a:rPr>
              <a:t>), joka tekee uutisen Taimiin ja somekanaviin. </a:t>
            </a:r>
            <a:endParaRPr lang="fi-FI" sz="3200" dirty="0">
              <a:effectLst/>
              <a:latin typeface="Arial" panose="020B0604020202020204" pitchFamily="34" charset="0"/>
              <a:ea typeface="Calibri" panose="020F0502020204030204" pitchFamily="34" charset="0"/>
              <a:cs typeface="Calibri" panose="020F0502020204030204" pitchFamily="34" charset="0"/>
            </a:endParaRPr>
          </a:p>
          <a:p>
            <a:r>
              <a:rPr lang="fi-FI" sz="2400" dirty="0">
                <a:effectLst/>
                <a:latin typeface="Arial" panose="020B0604020202020204" pitchFamily="34" charset="0"/>
                <a:ea typeface="Calibri" panose="020F0502020204030204" pitchFamily="34" charset="0"/>
                <a:cs typeface="Arial" panose="020B0604020202020204" pitchFamily="34" charset="0"/>
              </a:rPr>
              <a:t> </a:t>
            </a:r>
            <a:endParaRPr lang="fi-FI" sz="3200" dirty="0">
              <a:effectLst/>
              <a:latin typeface="Arial" panose="020B0604020202020204" pitchFamily="34" charset="0"/>
              <a:ea typeface="Calibri" panose="020F0502020204030204" pitchFamily="34" charset="0"/>
              <a:cs typeface="Calibri" panose="020F0502020204030204" pitchFamily="34" charset="0"/>
            </a:endParaRPr>
          </a:p>
          <a:p>
            <a:r>
              <a:rPr lang="fi-FI" sz="2400" dirty="0">
                <a:effectLst/>
                <a:latin typeface="Arial" panose="020B0604020202020204" pitchFamily="34" charset="0"/>
                <a:ea typeface="Calibri" panose="020F0502020204030204" pitchFamily="34" charset="0"/>
                <a:cs typeface="Arial" panose="020B0604020202020204" pitchFamily="34" charset="0"/>
              </a:rPr>
              <a:t>Hankkeen yhdyshenkilö ei ole yksin vastuussa hankkeen asiakasohjauksesta. Hänelle ei ole jyvitetty tähän erillistä työaikaa. Kun hankeyhdyshenkilö saa viestin hankkeelta uusien asiakkaiden ohjaustarpeesta, hankeyhdyshenkilö tiedottaa siitä omaa toimipaikkaansa ja niitä toimipaikkoja, jotka ovat relevantteja asiakasohjauksen kannalta. Tällöin koko toimipaikka on yhteisvastuullinen ohjaamaan asiakkaita hankkeeseen. Myös hanketoimija on vastuussa siitä, että TE-toimistossa tiedetään hankkeen tilanne ja asiakastarve.  </a:t>
            </a:r>
            <a:endParaRPr lang="fi-FI" sz="3200" dirty="0">
              <a:effectLst/>
              <a:latin typeface="Arial" panose="020B0604020202020204" pitchFamily="34" charset="0"/>
              <a:ea typeface="Calibri" panose="020F0502020204030204" pitchFamily="34" charset="0"/>
              <a:cs typeface="Calibri" panose="020F0502020204030204" pitchFamily="34" charset="0"/>
            </a:endParaRPr>
          </a:p>
          <a:p>
            <a:endParaRPr lang="fi-FI" dirty="0"/>
          </a:p>
        </p:txBody>
      </p:sp>
      <p:sp>
        <p:nvSpPr>
          <p:cNvPr id="4" name="Päivämäärän paikkamerkki 3">
            <a:extLst>
              <a:ext uri="{FF2B5EF4-FFF2-40B4-BE49-F238E27FC236}">
                <a16:creationId xmlns:a16="http://schemas.microsoft.com/office/drawing/2014/main" id="{2C99AC53-D07F-4957-894E-B8165AD999BD}"/>
              </a:ext>
            </a:extLst>
          </p:cNvPr>
          <p:cNvSpPr>
            <a:spLocks noGrp="1"/>
          </p:cNvSpPr>
          <p:nvPr>
            <p:ph type="dt" sz="half" idx="10"/>
          </p:nvPr>
        </p:nvSpPr>
        <p:spPr/>
        <p:txBody>
          <a:bodyPr/>
          <a:lstStyle/>
          <a:p>
            <a:r>
              <a:rPr lang="fi-FI"/>
              <a:t>2.1.2020</a:t>
            </a:r>
            <a:endParaRPr lang="fi-FI" dirty="0"/>
          </a:p>
        </p:txBody>
      </p:sp>
      <p:sp>
        <p:nvSpPr>
          <p:cNvPr id="5" name="Alatunnisteen paikkamerkki 4">
            <a:extLst>
              <a:ext uri="{FF2B5EF4-FFF2-40B4-BE49-F238E27FC236}">
                <a16:creationId xmlns:a16="http://schemas.microsoft.com/office/drawing/2014/main" id="{432CC53F-ADB2-4269-8248-3E7033ECBDF8}"/>
              </a:ext>
            </a:extLst>
          </p:cNvPr>
          <p:cNvSpPr>
            <a:spLocks noGrp="1"/>
          </p:cNvSpPr>
          <p:nvPr>
            <p:ph type="ftr" sz="quarter" idx="11"/>
          </p:nvPr>
        </p:nvSpPr>
        <p:spPr/>
        <p:txBody>
          <a:bodyPr/>
          <a:lstStyle/>
          <a:p>
            <a:r>
              <a:rPr lang="fi-FI"/>
              <a:t>Lappalainen Eija</a:t>
            </a:r>
            <a:endParaRPr lang="fi-FI" dirty="0"/>
          </a:p>
        </p:txBody>
      </p:sp>
      <p:sp>
        <p:nvSpPr>
          <p:cNvPr id="6" name="Dian numeron paikkamerkki 5">
            <a:extLst>
              <a:ext uri="{FF2B5EF4-FFF2-40B4-BE49-F238E27FC236}">
                <a16:creationId xmlns:a16="http://schemas.microsoft.com/office/drawing/2014/main" id="{8381D4B4-0BCE-4928-9C9E-6A24ED2F2540}"/>
              </a:ext>
            </a:extLst>
          </p:cNvPr>
          <p:cNvSpPr>
            <a:spLocks noGrp="1"/>
          </p:cNvSpPr>
          <p:nvPr>
            <p:ph type="sldNum" sz="quarter" idx="12"/>
          </p:nvPr>
        </p:nvSpPr>
        <p:spPr/>
        <p:txBody>
          <a:bodyPr/>
          <a:lstStyle/>
          <a:p>
            <a:fld id="{90912E3B-9838-4611-AED2-1868E41D44C1}" type="slidenum">
              <a:rPr lang="fi-FI" smtClean="0"/>
              <a:pPr/>
              <a:t>12</a:t>
            </a:fld>
            <a:endParaRPr lang="fi-FI" dirty="0"/>
          </a:p>
        </p:txBody>
      </p:sp>
    </p:spTree>
    <p:extLst>
      <p:ext uri="{BB962C8B-B14F-4D97-AF65-F5344CB8AC3E}">
        <p14:creationId xmlns:p14="http://schemas.microsoft.com/office/powerpoint/2010/main" val="2768575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79B12A5-8FE7-4918-B7CD-6B1038264DD0}"/>
              </a:ext>
            </a:extLst>
          </p:cNvPr>
          <p:cNvSpPr>
            <a:spLocks noGrp="1"/>
          </p:cNvSpPr>
          <p:nvPr>
            <p:ph type="title"/>
          </p:nvPr>
        </p:nvSpPr>
        <p:spPr/>
        <p:txBody>
          <a:bodyPr>
            <a:normAutofit/>
          </a:bodyPr>
          <a:lstStyle/>
          <a:p>
            <a:r>
              <a:rPr lang="fi-FI" dirty="0"/>
              <a:t>TE-toimiston hankeyhdyshenkilön tehtäväkuvaus v. 2022 jatkuu</a:t>
            </a:r>
          </a:p>
        </p:txBody>
      </p:sp>
      <p:sp>
        <p:nvSpPr>
          <p:cNvPr id="3" name="Sisällön paikkamerkki 2">
            <a:extLst>
              <a:ext uri="{FF2B5EF4-FFF2-40B4-BE49-F238E27FC236}">
                <a16:creationId xmlns:a16="http://schemas.microsoft.com/office/drawing/2014/main" id="{3AE2BFF9-810D-4A9D-9E2E-208B878BBFFD}"/>
              </a:ext>
            </a:extLst>
          </p:cNvPr>
          <p:cNvSpPr>
            <a:spLocks noGrp="1"/>
          </p:cNvSpPr>
          <p:nvPr>
            <p:ph idx="1"/>
          </p:nvPr>
        </p:nvSpPr>
        <p:spPr/>
        <p:txBody>
          <a:bodyPr>
            <a:normAutofit fontScale="92500" lnSpcReduction="20000"/>
          </a:bodyPr>
          <a:lstStyle/>
          <a:p>
            <a:r>
              <a:rPr lang="fi-FI" sz="1000" b="1" dirty="0">
                <a:effectLst/>
                <a:latin typeface="Arial" panose="020B0604020202020204" pitchFamily="34" charset="0"/>
                <a:ea typeface="Calibri" panose="020F0502020204030204" pitchFamily="34" charset="0"/>
                <a:cs typeface="Arial" panose="020B0604020202020204" pitchFamily="34" charset="0"/>
              </a:rPr>
              <a:t>Hankkeen yhdyshenkilön tehtävät</a:t>
            </a:r>
            <a:endParaRPr lang="fi-FI" sz="1100" dirty="0">
              <a:effectLst/>
              <a:latin typeface="Arial" panose="020B0604020202020204" pitchFamily="34" charset="0"/>
              <a:ea typeface="Calibri" panose="020F0502020204030204" pitchFamily="34" charset="0"/>
              <a:cs typeface="Calibri" panose="020F0502020204030204" pitchFamily="34" charset="0"/>
            </a:endParaRPr>
          </a:p>
          <a:p>
            <a:pPr marL="342900" lvl="0" indent="-342900">
              <a:lnSpc>
                <a:spcPct val="115000"/>
              </a:lnSpc>
              <a:buFont typeface="Arial" panose="020B0604020202020204" pitchFamily="34" charset="0"/>
              <a:buChar char="-"/>
            </a:pPr>
            <a:r>
              <a:rPr lang="fi-FI" sz="1000" dirty="0">
                <a:effectLst/>
                <a:latin typeface="Arial" panose="020B0604020202020204" pitchFamily="34" charset="0"/>
                <a:ea typeface="Times New Roman" panose="02020603050405020304" pitchFamily="18" charset="0"/>
                <a:cs typeface="Arial" panose="020B0604020202020204" pitchFamily="34" charset="0"/>
              </a:rPr>
              <a:t>tutustuu hankehakemukseen ja hankkeen avustuspäätökseen, jotka saa Eijalta</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Arial" panose="020B0604020202020204" pitchFamily="34" charset="0"/>
              <a:buChar char="-"/>
            </a:pPr>
            <a:r>
              <a:rPr lang="fi-FI" sz="1000" dirty="0">
                <a:effectLst/>
                <a:latin typeface="Arial" panose="020B0604020202020204" pitchFamily="34" charset="0"/>
                <a:ea typeface="Times New Roman" panose="02020603050405020304" pitchFamily="18" charset="0"/>
                <a:cs typeface="Arial" panose="020B0604020202020204" pitchFamily="34" charset="0"/>
              </a:rPr>
              <a:t>toimii linkkinä TE-toimiston ja hankkeen välillä: </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lnSpc>
                <a:spcPct val="115000"/>
              </a:lnSpc>
              <a:buFont typeface="Courier New" panose="02070309020205020404" pitchFamily="49" charset="0"/>
              <a:buChar char="o"/>
            </a:pPr>
            <a:r>
              <a:rPr lang="fi-FI" sz="1000" dirty="0">
                <a:effectLst/>
                <a:latin typeface="Arial" panose="020B0604020202020204" pitchFamily="34" charset="0"/>
                <a:ea typeface="Calibri" panose="020F0502020204030204" pitchFamily="34" charset="0"/>
                <a:cs typeface="Arial" panose="020B0604020202020204" pitchFamily="34" charset="0"/>
              </a:rPr>
              <a:t>tiedottaa toimipaikkaansa hankkeen asiakastarpeesta ja tekee omalta osaltaan asiakasohjausta hankkeeseen</a:t>
            </a:r>
            <a:endParaRPr lang="fi-FI" sz="1100" dirty="0">
              <a:effectLst/>
              <a:latin typeface="Arial" panose="020B0604020202020204" pitchFamily="34" charset="0"/>
              <a:ea typeface="Calibri" panose="020F0502020204030204" pitchFamily="34" charset="0"/>
              <a:cs typeface="Times New Roman" panose="02020603050405020304" pitchFamily="18" charset="0"/>
            </a:endParaRPr>
          </a:p>
          <a:p>
            <a:pPr marL="742950" lvl="1" indent="-285750">
              <a:lnSpc>
                <a:spcPct val="115000"/>
              </a:lnSpc>
              <a:buFont typeface="Courier New" panose="02070309020205020404" pitchFamily="49" charset="0"/>
              <a:buChar char="o"/>
            </a:pPr>
            <a:r>
              <a:rPr lang="fi-FI" sz="1000" dirty="0">
                <a:effectLst/>
                <a:latin typeface="Arial" panose="020B0604020202020204" pitchFamily="34" charset="0"/>
                <a:ea typeface="Calibri" panose="020F0502020204030204" pitchFamily="34" charset="0"/>
                <a:cs typeface="Arial" panose="020B0604020202020204" pitchFamily="34" charset="0"/>
              </a:rPr>
              <a:t>pitää toimipaikassa yllä tietoutta hankkeen olemassaolosta ja sen tarjoamista palveluista </a:t>
            </a:r>
            <a:endParaRPr lang="fi-FI" sz="1100" dirty="0">
              <a:effectLst/>
              <a:latin typeface="Arial" panose="020B0604020202020204" pitchFamily="34" charset="0"/>
              <a:ea typeface="Calibri" panose="020F0502020204030204" pitchFamily="34" charset="0"/>
              <a:cs typeface="Times New Roman" panose="02020603050405020304" pitchFamily="18" charset="0"/>
            </a:endParaRPr>
          </a:p>
          <a:p>
            <a:pPr marL="742950" lvl="1" indent="-285750">
              <a:lnSpc>
                <a:spcPct val="115000"/>
              </a:lnSpc>
              <a:spcAft>
                <a:spcPts val="1000"/>
              </a:spcAft>
              <a:buFont typeface="Courier New" panose="02070309020205020404" pitchFamily="49" charset="0"/>
              <a:buChar char="o"/>
            </a:pPr>
            <a:r>
              <a:rPr lang="fi-FI" sz="1000" dirty="0">
                <a:effectLst/>
                <a:latin typeface="Arial" panose="020B0604020202020204" pitchFamily="34" charset="0"/>
                <a:ea typeface="Calibri" panose="020F0502020204030204" pitchFamily="34" charset="0"/>
                <a:cs typeface="Arial" panose="020B0604020202020204" pitchFamily="34" charset="0"/>
              </a:rPr>
              <a:t>aikatauluttaa hanketoimijan kanssa säännölliset live- tai TEAMS-kokoukset TE-toimiston henkilökunnalle ja mahdolliset hankeinfot työnhakijoille </a:t>
            </a:r>
            <a:endParaRPr lang="fi-FI" sz="1100" dirty="0">
              <a:effectLst/>
              <a:latin typeface="Arial" panose="020B0604020202020204" pitchFamily="34" charset="0"/>
              <a:ea typeface="Calibri" panose="020F0502020204030204" pitchFamily="34" charset="0"/>
              <a:cs typeface="Times New Roman" panose="02020603050405020304" pitchFamily="18" charset="0"/>
            </a:endParaRPr>
          </a:p>
          <a:p>
            <a:pPr marL="742950" lvl="1" indent="-285750">
              <a:lnSpc>
                <a:spcPct val="115000"/>
              </a:lnSpc>
              <a:spcAft>
                <a:spcPts val="1000"/>
              </a:spcAft>
              <a:buFont typeface="Courier New" panose="02070309020205020404" pitchFamily="49" charset="0"/>
              <a:buChar char="o"/>
            </a:pPr>
            <a:r>
              <a:rPr lang="fi-FI" sz="1000" dirty="0">
                <a:effectLst/>
                <a:latin typeface="Arial" panose="020B0604020202020204" pitchFamily="34" charset="0"/>
                <a:ea typeface="Calibri" panose="020F0502020204030204" pitchFamily="34" charset="0"/>
                <a:cs typeface="Arial" panose="020B0604020202020204" pitchFamily="34" charset="0"/>
              </a:rPr>
              <a:t>varaa mahdolliset hankeinfoajat asiakkaille (varaa tilat tai TEAMS-kokouksen, tiedottaa henkilöstöä ja koordinoi asiakkaiden kutsunnan yhteistyössä muiden asiantuntijoiden kanssa.)</a:t>
            </a:r>
            <a:endParaRPr lang="fi-FI" sz="1100" dirty="0">
              <a:effectLst/>
              <a:latin typeface="Arial" panose="020B0604020202020204" pitchFamily="34" charset="0"/>
              <a:ea typeface="Calibri" panose="020F0502020204030204" pitchFamily="34" charset="0"/>
              <a:cs typeface="Times New Roman" panose="02020603050405020304" pitchFamily="18" charset="0"/>
            </a:endParaRPr>
          </a:p>
          <a:p>
            <a:pPr marL="742950" lvl="1" indent="-285750">
              <a:lnSpc>
                <a:spcPct val="115000"/>
              </a:lnSpc>
              <a:spcAft>
                <a:spcPts val="1000"/>
              </a:spcAft>
              <a:buFont typeface="Courier New" panose="02070309020205020404" pitchFamily="49" charset="0"/>
              <a:buChar char="o"/>
            </a:pPr>
            <a:r>
              <a:rPr lang="fi-FI" sz="1000" dirty="0">
                <a:effectLst/>
                <a:latin typeface="Arial" panose="020B0604020202020204" pitchFamily="34" charset="0"/>
                <a:ea typeface="Calibri" panose="020F0502020204030204" pitchFamily="34" charset="0"/>
                <a:cs typeface="Arial" panose="020B0604020202020204" pitchFamily="34" charset="0"/>
              </a:rPr>
              <a:t>toimii välittäjänä eri toimipaikkojen välillä, kun hankkeen kanssa on tarve sopia henkilökunnan infoista kaikissa hankkeen asiakasohjauksen kannalta relevanteissa toimipaikoissa </a:t>
            </a:r>
            <a:endParaRPr lang="fi-FI" sz="11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Arial" panose="020B0604020202020204" pitchFamily="34" charset="0"/>
              <a:buChar char="-"/>
            </a:pPr>
            <a:r>
              <a:rPr lang="fi-FI" sz="1000" dirty="0">
                <a:effectLst/>
                <a:latin typeface="Arial" panose="020B0604020202020204" pitchFamily="34" charset="0"/>
                <a:ea typeface="Times New Roman" panose="02020603050405020304" pitchFamily="18" charset="0"/>
                <a:cs typeface="Arial" panose="020B0604020202020204" pitchFamily="34" charset="0"/>
              </a:rPr>
              <a:t>tekee yhteistyötä Eijan kanssa hankkeen toiminnan varmistamiseksi </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Arial" panose="020B0604020202020204" pitchFamily="34" charset="0"/>
              <a:buChar char="-"/>
            </a:pPr>
            <a:r>
              <a:rPr lang="fi-FI" sz="1000" dirty="0">
                <a:effectLst/>
                <a:latin typeface="Arial" panose="020B0604020202020204" pitchFamily="34" charset="0"/>
                <a:ea typeface="Times New Roman" panose="02020603050405020304" pitchFamily="18" charset="0"/>
                <a:cs typeface="Arial" panose="020B0604020202020204" pitchFamily="34" charset="0"/>
              </a:rPr>
              <a:t>toimii ohjausryhmän jäsenenä</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Arial" panose="020B0604020202020204" pitchFamily="34" charset="0"/>
              <a:buChar char="-"/>
            </a:pPr>
            <a:r>
              <a:rPr lang="fi-FI" sz="1000" dirty="0">
                <a:effectLst/>
                <a:latin typeface="Arial" panose="020B0604020202020204" pitchFamily="34" charset="0"/>
                <a:ea typeface="Times New Roman" panose="02020603050405020304" pitchFamily="18" charset="0"/>
                <a:cs typeface="Arial" panose="020B0604020202020204" pitchFamily="34" charset="0"/>
              </a:rPr>
              <a:t>ohjausryhmässä yksin ollessaan pitää esillä hankkeen tavoitteet, tulokset ja niiden valossa toiminnan tarkastelun </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Arial" panose="020B0604020202020204" pitchFamily="34" charset="0"/>
              <a:buChar char="-"/>
            </a:pPr>
            <a:r>
              <a:rPr lang="fi-FI" sz="1000" dirty="0">
                <a:effectLst/>
                <a:latin typeface="Arial" panose="020B0604020202020204" pitchFamily="34" charset="0"/>
                <a:ea typeface="Times New Roman" panose="02020603050405020304" pitchFamily="18" charset="0"/>
                <a:cs typeface="Arial" panose="020B0604020202020204" pitchFamily="34" charset="0"/>
              </a:rPr>
              <a:t>tuo TE-toimiston edustajana ohjausryhmään oman asiantuntemuksensa toiminnan ja yhteistyön kehittämisessä</a:t>
            </a:r>
            <a:endParaRPr lang="fi-FI"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228600">
              <a:lnSpc>
                <a:spcPct val="115000"/>
              </a:lnSpc>
              <a:spcAft>
                <a:spcPts val="1000"/>
              </a:spcAft>
            </a:pPr>
            <a:r>
              <a:rPr lang="fi-FI" sz="1000" dirty="0">
                <a:effectLst/>
                <a:latin typeface="Arial" panose="020B0604020202020204" pitchFamily="34" charset="0"/>
                <a:ea typeface="Calibri" panose="020F0502020204030204" pitchFamily="34" charset="0"/>
                <a:cs typeface="Arial" panose="020B0604020202020204" pitchFamily="34" charset="0"/>
              </a:rPr>
              <a:t>-     keskustelee Eijan kanssa välittömästi, mikäli huomaa hankkeen toiminnassa epäkohtia </a:t>
            </a:r>
            <a:endParaRPr lang="fi-FI" sz="1100" dirty="0">
              <a:effectLst/>
              <a:latin typeface="Arial" panose="020B0604020202020204" pitchFamily="34" charset="0"/>
              <a:ea typeface="Calibri" panose="020F0502020204030204" pitchFamily="34" charset="0"/>
              <a:cs typeface="Calibri" panose="020F0502020204030204" pitchFamily="34" charset="0"/>
            </a:endParaRPr>
          </a:p>
          <a:p>
            <a:r>
              <a:rPr lang="fi-FI" sz="1000" b="1" dirty="0">
                <a:effectLst/>
                <a:latin typeface="Arial" panose="020B0604020202020204" pitchFamily="34" charset="0"/>
                <a:ea typeface="Calibri" panose="020F0502020204030204" pitchFamily="34" charset="0"/>
              </a:rPr>
              <a:t>HUOM!</a:t>
            </a:r>
            <a:r>
              <a:rPr lang="fi-FI" sz="1000" dirty="0">
                <a:effectLst/>
                <a:latin typeface="Arial" panose="020B0604020202020204" pitchFamily="34" charset="0"/>
                <a:ea typeface="Calibri" panose="020F0502020204030204" pitchFamily="34" charset="0"/>
              </a:rPr>
              <a:t> Hankkeen palkkatukipaikat eivät kulje hankeyhdyshenkilön kautta. Ne ohjataan palkkatukiyksikköön. Mahdolliset työkokeilusopimukset tehdään asiakkaan vastuuvirkailijan kanssa. Hankeyhdyshenkilö ei vastaa avustuksen maksatukseen liittyviin kysymyksiin. Kysymykset ohjataan osoitteeseen: </a:t>
            </a:r>
            <a:r>
              <a:rPr lang="fi-FI" sz="1000" u="sng" dirty="0">
                <a:solidFill>
                  <a:srgbClr val="D9640C"/>
                </a:solidFill>
                <a:effectLst/>
                <a:latin typeface="Arial" panose="020B0604020202020204" pitchFamily="34" charset="0"/>
                <a:ea typeface="Calibri" panose="020F0502020204030204" pitchFamily="34" charset="0"/>
                <a:cs typeface="Arial" panose="020B0604020202020204" pitchFamily="34" charset="0"/>
                <a:hlinkClick r:id="rId2"/>
              </a:rPr>
              <a:t>maksatukset.keha@ely-keskus.fi</a:t>
            </a:r>
            <a:endParaRPr lang="fi-FI" dirty="0"/>
          </a:p>
        </p:txBody>
      </p:sp>
      <p:sp>
        <p:nvSpPr>
          <p:cNvPr id="4" name="Päivämäärän paikkamerkki 3">
            <a:extLst>
              <a:ext uri="{FF2B5EF4-FFF2-40B4-BE49-F238E27FC236}">
                <a16:creationId xmlns:a16="http://schemas.microsoft.com/office/drawing/2014/main" id="{57E2287F-A56B-47FC-9FE3-D37FD647F457}"/>
              </a:ext>
            </a:extLst>
          </p:cNvPr>
          <p:cNvSpPr>
            <a:spLocks noGrp="1"/>
          </p:cNvSpPr>
          <p:nvPr>
            <p:ph type="dt" sz="half" idx="10"/>
          </p:nvPr>
        </p:nvSpPr>
        <p:spPr/>
        <p:txBody>
          <a:bodyPr/>
          <a:lstStyle/>
          <a:p>
            <a:r>
              <a:rPr lang="fi-FI"/>
              <a:t>2.1.2020</a:t>
            </a:r>
            <a:endParaRPr lang="fi-FI" dirty="0"/>
          </a:p>
        </p:txBody>
      </p:sp>
      <p:sp>
        <p:nvSpPr>
          <p:cNvPr id="5" name="Alatunnisteen paikkamerkki 4">
            <a:extLst>
              <a:ext uri="{FF2B5EF4-FFF2-40B4-BE49-F238E27FC236}">
                <a16:creationId xmlns:a16="http://schemas.microsoft.com/office/drawing/2014/main" id="{459B55C6-43B3-476A-9A5F-8E0470D94085}"/>
              </a:ext>
            </a:extLst>
          </p:cNvPr>
          <p:cNvSpPr>
            <a:spLocks noGrp="1"/>
          </p:cNvSpPr>
          <p:nvPr>
            <p:ph type="ftr" sz="quarter" idx="11"/>
          </p:nvPr>
        </p:nvSpPr>
        <p:spPr/>
        <p:txBody>
          <a:bodyPr/>
          <a:lstStyle/>
          <a:p>
            <a:r>
              <a:rPr lang="fi-FI"/>
              <a:t>Lappalainen Eija</a:t>
            </a:r>
            <a:endParaRPr lang="fi-FI" dirty="0"/>
          </a:p>
        </p:txBody>
      </p:sp>
      <p:sp>
        <p:nvSpPr>
          <p:cNvPr id="6" name="Dian numeron paikkamerkki 5">
            <a:extLst>
              <a:ext uri="{FF2B5EF4-FFF2-40B4-BE49-F238E27FC236}">
                <a16:creationId xmlns:a16="http://schemas.microsoft.com/office/drawing/2014/main" id="{B9646BCD-D1A0-4C63-B4F6-CDCB3D3DA55C}"/>
              </a:ext>
            </a:extLst>
          </p:cNvPr>
          <p:cNvSpPr>
            <a:spLocks noGrp="1"/>
          </p:cNvSpPr>
          <p:nvPr>
            <p:ph type="sldNum" sz="quarter" idx="12"/>
          </p:nvPr>
        </p:nvSpPr>
        <p:spPr/>
        <p:txBody>
          <a:bodyPr/>
          <a:lstStyle/>
          <a:p>
            <a:fld id="{90912E3B-9838-4611-AED2-1868E41D44C1}" type="slidenum">
              <a:rPr lang="fi-FI" smtClean="0"/>
              <a:pPr/>
              <a:t>13</a:t>
            </a:fld>
            <a:endParaRPr lang="fi-FI" dirty="0"/>
          </a:p>
        </p:txBody>
      </p:sp>
    </p:spTree>
    <p:extLst>
      <p:ext uri="{BB962C8B-B14F-4D97-AF65-F5344CB8AC3E}">
        <p14:creationId xmlns:p14="http://schemas.microsoft.com/office/powerpoint/2010/main" val="1227427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prstClr val="black"/>
                </a:solidFill>
              </a:rPr>
              <a:t>Päivän ohjelma ja tavoite</a:t>
            </a:r>
            <a:endParaRPr lang="fi-FI" dirty="0"/>
          </a:p>
        </p:txBody>
      </p:sp>
      <p:sp>
        <p:nvSpPr>
          <p:cNvPr id="3" name="Sisällön paikkamerkki 2"/>
          <p:cNvSpPr>
            <a:spLocks noGrp="1"/>
          </p:cNvSpPr>
          <p:nvPr>
            <p:ph idx="1"/>
          </p:nvPr>
        </p:nvSpPr>
        <p:spPr/>
        <p:txBody>
          <a:bodyPr/>
          <a:lstStyle/>
          <a:p>
            <a:r>
              <a:rPr lang="fi-FI" dirty="0"/>
              <a:t>Lyhyt hanketoimijoiden esittäytyminen </a:t>
            </a:r>
          </a:p>
          <a:p>
            <a:r>
              <a:rPr lang="fi-FI" dirty="0"/>
              <a:t>Ajankohtaiset asiat</a:t>
            </a:r>
          </a:p>
          <a:p>
            <a:pPr lvl="1"/>
            <a:r>
              <a:rPr lang="fi-FI" dirty="0"/>
              <a:t>TE-toimiston katsaus</a:t>
            </a:r>
          </a:p>
          <a:p>
            <a:pPr lvl="1"/>
            <a:r>
              <a:rPr lang="fi-FI" dirty="0"/>
              <a:t>Pohjoismainen työvoiman palvelumalli</a:t>
            </a:r>
          </a:p>
          <a:p>
            <a:pPr lvl="1"/>
            <a:r>
              <a:rPr lang="fi-FI" dirty="0"/>
              <a:t>Palkkatuet</a:t>
            </a:r>
          </a:p>
          <a:p>
            <a:pPr lvl="1"/>
            <a:r>
              <a:rPr lang="fi-FI" dirty="0"/>
              <a:t>Maksatus</a:t>
            </a:r>
          </a:p>
          <a:p>
            <a:r>
              <a:rPr lang="fi-FI" dirty="0"/>
              <a:t>Hankehallinnointi</a:t>
            </a:r>
          </a:p>
          <a:p>
            <a:endParaRPr lang="fi-FI" dirty="0"/>
          </a:p>
          <a:p>
            <a:r>
              <a:rPr lang="fi-FI" dirty="0"/>
              <a:t>Saada tieto ajankohtaisista asioista ja vastauksia mahdollisiin kysymyksiin</a:t>
            </a:r>
          </a:p>
        </p:txBody>
      </p:sp>
      <p:sp>
        <p:nvSpPr>
          <p:cNvPr id="4" name="Päivämäärän paikkamerkki 3"/>
          <p:cNvSpPr>
            <a:spLocks noGrp="1"/>
          </p:cNvSpPr>
          <p:nvPr>
            <p:ph type="dt" sz="half" idx="10"/>
          </p:nvPr>
        </p:nvSpPr>
        <p:spPr/>
        <p:txBody>
          <a:bodyPr/>
          <a:lstStyle/>
          <a:p>
            <a:r>
              <a:rPr lang="fi-FI" dirty="0"/>
              <a:t>2.1.2020</a:t>
            </a:r>
          </a:p>
        </p:txBody>
      </p:sp>
      <p:sp>
        <p:nvSpPr>
          <p:cNvPr id="5" name="Alatunnisteen paikkamerkki 4"/>
          <p:cNvSpPr>
            <a:spLocks noGrp="1"/>
          </p:cNvSpPr>
          <p:nvPr>
            <p:ph type="ftr" sz="quarter" idx="11"/>
          </p:nvPr>
        </p:nvSpPr>
        <p:spPr/>
        <p:txBody>
          <a:bodyPr/>
          <a:lstStyle/>
          <a:p>
            <a:r>
              <a:rPr lang="fi-FI" dirty="0"/>
              <a:t>Lappalainen Eija</a:t>
            </a:r>
          </a:p>
        </p:txBody>
      </p:sp>
      <p:sp>
        <p:nvSpPr>
          <p:cNvPr id="6" name="Dian numeron paikkamerkki 5"/>
          <p:cNvSpPr>
            <a:spLocks noGrp="1"/>
          </p:cNvSpPr>
          <p:nvPr>
            <p:ph type="sldNum" sz="quarter" idx="12"/>
          </p:nvPr>
        </p:nvSpPr>
        <p:spPr/>
        <p:txBody>
          <a:bodyPr/>
          <a:lstStyle/>
          <a:p>
            <a:fld id="{90912E3B-9838-4611-AED2-1868E41D44C1}" type="slidenum">
              <a:rPr lang="fi-FI" smtClean="0"/>
              <a:pPr/>
              <a:t>2</a:t>
            </a:fld>
            <a:endParaRPr lang="fi-FI" dirty="0"/>
          </a:p>
        </p:txBody>
      </p:sp>
    </p:spTree>
    <p:extLst>
      <p:ext uri="{BB962C8B-B14F-4D97-AF65-F5344CB8AC3E}">
        <p14:creationId xmlns:p14="http://schemas.microsoft.com/office/powerpoint/2010/main" val="2583348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A63AC46-39E0-4FE6-B105-C5E1F242D188}"/>
              </a:ext>
            </a:extLst>
          </p:cNvPr>
          <p:cNvSpPr>
            <a:spLocks noGrp="1"/>
          </p:cNvSpPr>
          <p:nvPr>
            <p:ph type="title"/>
          </p:nvPr>
        </p:nvSpPr>
        <p:spPr/>
        <p:txBody>
          <a:bodyPr/>
          <a:lstStyle/>
          <a:p>
            <a:r>
              <a:rPr lang="fi-FI" dirty="0"/>
              <a:t>Hanketoimijoiden esittäytyminen</a:t>
            </a:r>
          </a:p>
        </p:txBody>
      </p:sp>
      <p:sp>
        <p:nvSpPr>
          <p:cNvPr id="3" name="Sisällön paikkamerkki 2">
            <a:extLst>
              <a:ext uri="{FF2B5EF4-FFF2-40B4-BE49-F238E27FC236}">
                <a16:creationId xmlns:a16="http://schemas.microsoft.com/office/drawing/2014/main" id="{F0867905-6F85-4BA3-905A-28B148EF7740}"/>
              </a:ext>
            </a:extLst>
          </p:cNvPr>
          <p:cNvSpPr>
            <a:spLocks noGrp="1"/>
          </p:cNvSpPr>
          <p:nvPr>
            <p:ph idx="1"/>
          </p:nvPr>
        </p:nvSpPr>
        <p:spPr/>
        <p:txBody>
          <a:bodyPr/>
          <a:lstStyle/>
          <a:p>
            <a:endParaRPr lang="fi-FI" dirty="0"/>
          </a:p>
          <a:p>
            <a:endParaRPr lang="fi-FI" dirty="0"/>
          </a:p>
          <a:p>
            <a:r>
              <a:rPr lang="fi-FI" dirty="0"/>
              <a:t>Kuka olet?</a:t>
            </a:r>
          </a:p>
          <a:p>
            <a:r>
              <a:rPr lang="fi-FI" dirty="0"/>
              <a:t>Mikä on roolisi hankkeessa?</a:t>
            </a:r>
          </a:p>
          <a:p>
            <a:r>
              <a:rPr lang="fi-FI" dirty="0"/>
              <a:t>Millä alueella hanke toimii?</a:t>
            </a:r>
          </a:p>
          <a:p>
            <a:r>
              <a:rPr lang="fi-FI" dirty="0"/>
              <a:t>Mitä palveluja hanke tarjoaa asiakkailleen?</a:t>
            </a:r>
          </a:p>
        </p:txBody>
      </p:sp>
      <p:sp>
        <p:nvSpPr>
          <p:cNvPr id="4" name="Päivämäärän paikkamerkki 3">
            <a:extLst>
              <a:ext uri="{FF2B5EF4-FFF2-40B4-BE49-F238E27FC236}">
                <a16:creationId xmlns:a16="http://schemas.microsoft.com/office/drawing/2014/main" id="{B98D7BA3-08CC-4C82-94B3-329BD4F8D6BA}"/>
              </a:ext>
            </a:extLst>
          </p:cNvPr>
          <p:cNvSpPr>
            <a:spLocks noGrp="1"/>
          </p:cNvSpPr>
          <p:nvPr>
            <p:ph type="dt" sz="half" idx="10"/>
          </p:nvPr>
        </p:nvSpPr>
        <p:spPr/>
        <p:txBody>
          <a:bodyPr/>
          <a:lstStyle/>
          <a:p>
            <a:r>
              <a:rPr lang="fi-FI"/>
              <a:t>2.1.2020</a:t>
            </a:r>
            <a:endParaRPr lang="fi-FI" dirty="0"/>
          </a:p>
        </p:txBody>
      </p:sp>
      <p:sp>
        <p:nvSpPr>
          <p:cNvPr id="5" name="Alatunnisteen paikkamerkki 4">
            <a:extLst>
              <a:ext uri="{FF2B5EF4-FFF2-40B4-BE49-F238E27FC236}">
                <a16:creationId xmlns:a16="http://schemas.microsoft.com/office/drawing/2014/main" id="{10972A80-7444-47E3-8ABC-912E4D5B00BD}"/>
              </a:ext>
            </a:extLst>
          </p:cNvPr>
          <p:cNvSpPr>
            <a:spLocks noGrp="1"/>
          </p:cNvSpPr>
          <p:nvPr>
            <p:ph type="ftr" sz="quarter" idx="11"/>
          </p:nvPr>
        </p:nvSpPr>
        <p:spPr/>
        <p:txBody>
          <a:bodyPr/>
          <a:lstStyle/>
          <a:p>
            <a:r>
              <a:rPr lang="fi-FI"/>
              <a:t>Lappalainen Eija</a:t>
            </a:r>
            <a:endParaRPr lang="fi-FI" dirty="0"/>
          </a:p>
        </p:txBody>
      </p:sp>
      <p:sp>
        <p:nvSpPr>
          <p:cNvPr id="6" name="Dian numeron paikkamerkki 5">
            <a:extLst>
              <a:ext uri="{FF2B5EF4-FFF2-40B4-BE49-F238E27FC236}">
                <a16:creationId xmlns:a16="http://schemas.microsoft.com/office/drawing/2014/main" id="{9B9D94A0-8FF0-43A9-88A4-487948A28B22}"/>
              </a:ext>
            </a:extLst>
          </p:cNvPr>
          <p:cNvSpPr>
            <a:spLocks noGrp="1"/>
          </p:cNvSpPr>
          <p:nvPr>
            <p:ph type="sldNum" sz="quarter" idx="12"/>
          </p:nvPr>
        </p:nvSpPr>
        <p:spPr/>
        <p:txBody>
          <a:bodyPr/>
          <a:lstStyle/>
          <a:p>
            <a:fld id="{90912E3B-9838-4611-AED2-1868E41D44C1}" type="slidenum">
              <a:rPr lang="fi-FI" smtClean="0"/>
              <a:pPr/>
              <a:t>3</a:t>
            </a:fld>
            <a:endParaRPr lang="fi-FI" dirty="0"/>
          </a:p>
        </p:txBody>
      </p:sp>
    </p:spTree>
    <p:extLst>
      <p:ext uri="{BB962C8B-B14F-4D97-AF65-F5344CB8AC3E}">
        <p14:creationId xmlns:p14="http://schemas.microsoft.com/office/powerpoint/2010/main" val="12018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8165569-E241-4F83-BA6B-114A93937343}"/>
              </a:ext>
            </a:extLst>
          </p:cNvPr>
          <p:cNvSpPr>
            <a:spLocks noGrp="1"/>
          </p:cNvSpPr>
          <p:nvPr>
            <p:ph type="title"/>
          </p:nvPr>
        </p:nvSpPr>
        <p:spPr/>
        <p:txBody>
          <a:bodyPr/>
          <a:lstStyle/>
          <a:p>
            <a:r>
              <a:rPr lang="fi-FI" dirty="0"/>
              <a:t>Työllisyyspoliittiset hankkeet vuonna 2022 Uudenmaan TE-toimiston alueella</a:t>
            </a:r>
          </a:p>
        </p:txBody>
      </p:sp>
      <p:sp>
        <p:nvSpPr>
          <p:cNvPr id="3" name="Sisällön paikkamerkki 2">
            <a:extLst>
              <a:ext uri="{FF2B5EF4-FFF2-40B4-BE49-F238E27FC236}">
                <a16:creationId xmlns:a16="http://schemas.microsoft.com/office/drawing/2014/main" id="{4DCBB233-4758-4842-A97B-44F0F1D0F0D1}"/>
              </a:ext>
            </a:extLst>
          </p:cNvPr>
          <p:cNvSpPr>
            <a:spLocks noGrp="1"/>
          </p:cNvSpPr>
          <p:nvPr>
            <p:ph idx="1"/>
          </p:nvPr>
        </p:nvSpPr>
        <p:spPr/>
        <p:txBody>
          <a:bodyPr>
            <a:normAutofit/>
          </a:bodyPr>
          <a:lstStyle/>
          <a:p>
            <a:r>
              <a:rPr lang="fi-FI" sz="1800" dirty="0"/>
              <a:t>Hakemuksia saapui 16. Myönteinen päätös tehtiin viidelle hankkeelle</a:t>
            </a:r>
          </a:p>
          <a:p>
            <a:r>
              <a:rPr lang="fi-FI" sz="1800" dirty="0"/>
              <a:t>Rahaa myönnettiin yhteensä </a:t>
            </a:r>
            <a:r>
              <a:rPr lang="fi-FI" sz="1800" b="0" i="0" u="none" strike="noStrike" dirty="0">
                <a:solidFill>
                  <a:srgbClr val="000000"/>
                </a:solidFill>
                <a:effectLst/>
                <a:latin typeface="Calibri" panose="020F0502020204030204" pitchFamily="34" charset="0"/>
              </a:rPr>
              <a:t>386 786</a:t>
            </a:r>
            <a:r>
              <a:rPr lang="fi-FI" sz="1800" dirty="0"/>
              <a:t> €</a:t>
            </a:r>
          </a:p>
          <a:p>
            <a:r>
              <a:rPr lang="fi-FI" sz="1800" dirty="0"/>
              <a:t>Asiakasvolyymi 620 asiakasta</a:t>
            </a:r>
          </a:p>
          <a:p>
            <a:endParaRPr lang="fi-FI" dirty="0"/>
          </a:p>
        </p:txBody>
      </p:sp>
      <p:sp>
        <p:nvSpPr>
          <p:cNvPr id="4" name="Päivämäärän paikkamerkki 3">
            <a:extLst>
              <a:ext uri="{FF2B5EF4-FFF2-40B4-BE49-F238E27FC236}">
                <a16:creationId xmlns:a16="http://schemas.microsoft.com/office/drawing/2014/main" id="{EF1BFDF4-E1CF-47B6-B1F4-C6FED5A32EC2}"/>
              </a:ext>
            </a:extLst>
          </p:cNvPr>
          <p:cNvSpPr>
            <a:spLocks noGrp="1"/>
          </p:cNvSpPr>
          <p:nvPr>
            <p:ph type="dt" sz="half" idx="10"/>
          </p:nvPr>
        </p:nvSpPr>
        <p:spPr/>
        <p:txBody>
          <a:bodyPr/>
          <a:lstStyle/>
          <a:p>
            <a:r>
              <a:rPr lang="fi-FI" dirty="0"/>
              <a:t>2.1.2020</a:t>
            </a:r>
          </a:p>
        </p:txBody>
      </p:sp>
      <p:sp>
        <p:nvSpPr>
          <p:cNvPr id="5" name="Alatunnisteen paikkamerkki 4">
            <a:extLst>
              <a:ext uri="{FF2B5EF4-FFF2-40B4-BE49-F238E27FC236}">
                <a16:creationId xmlns:a16="http://schemas.microsoft.com/office/drawing/2014/main" id="{D3F27AAA-A8E5-4119-BBDD-814326355C9D}"/>
              </a:ext>
            </a:extLst>
          </p:cNvPr>
          <p:cNvSpPr>
            <a:spLocks noGrp="1"/>
          </p:cNvSpPr>
          <p:nvPr>
            <p:ph type="ftr" sz="quarter" idx="11"/>
          </p:nvPr>
        </p:nvSpPr>
        <p:spPr/>
        <p:txBody>
          <a:bodyPr/>
          <a:lstStyle/>
          <a:p>
            <a:r>
              <a:rPr lang="fi-FI" dirty="0"/>
              <a:t>Lappalainen Eija</a:t>
            </a:r>
          </a:p>
        </p:txBody>
      </p:sp>
      <p:sp>
        <p:nvSpPr>
          <p:cNvPr id="6" name="Dian numeron paikkamerkki 5">
            <a:extLst>
              <a:ext uri="{FF2B5EF4-FFF2-40B4-BE49-F238E27FC236}">
                <a16:creationId xmlns:a16="http://schemas.microsoft.com/office/drawing/2014/main" id="{2FE6551E-C105-432F-9EFE-1C729B16026D}"/>
              </a:ext>
            </a:extLst>
          </p:cNvPr>
          <p:cNvSpPr>
            <a:spLocks noGrp="1"/>
          </p:cNvSpPr>
          <p:nvPr>
            <p:ph type="sldNum" sz="quarter" idx="12"/>
          </p:nvPr>
        </p:nvSpPr>
        <p:spPr/>
        <p:txBody>
          <a:bodyPr/>
          <a:lstStyle/>
          <a:p>
            <a:fld id="{90912E3B-9838-4611-AED2-1868E41D44C1}" type="slidenum">
              <a:rPr lang="fi-FI" smtClean="0"/>
              <a:pPr/>
              <a:t>4</a:t>
            </a:fld>
            <a:endParaRPr lang="fi-FI" dirty="0"/>
          </a:p>
        </p:txBody>
      </p:sp>
      <p:graphicFrame>
        <p:nvGraphicFramePr>
          <p:cNvPr id="8" name="Taulukko 7">
            <a:extLst>
              <a:ext uri="{FF2B5EF4-FFF2-40B4-BE49-F238E27FC236}">
                <a16:creationId xmlns:a16="http://schemas.microsoft.com/office/drawing/2014/main" id="{D20D6527-BE21-4E76-982C-20CA1C59B521}"/>
              </a:ext>
            </a:extLst>
          </p:cNvPr>
          <p:cNvGraphicFramePr>
            <a:graphicFrameLocks noGrp="1"/>
          </p:cNvGraphicFramePr>
          <p:nvPr>
            <p:extLst>
              <p:ext uri="{D42A27DB-BD31-4B8C-83A1-F6EECF244321}">
                <p14:modId xmlns:p14="http://schemas.microsoft.com/office/powerpoint/2010/main" val="2323439529"/>
              </p:ext>
            </p:extLst>
          </p:nvPr>
        </p:nvGraphicFramePr>
        <p:xfrm>
          <a:off x="1259632" y="2924945"/>
          <a:ext cx="6984776" cy="3201217"/>
        </p:xfrm>
        <a:graphic>
          <a:graphicData uri="http://schemas.openxmlformats.org/drawingml/2006/table">
            <a:tbl>
              <a:tblPr/>
              <a:tblGrid>
                <a:gridCol w="1455843">
                  <a:extLst>
                    <a:ext uri="{9D8B030D-6E8A-4147-A177-3AD203B41FA5}">
                      <a16:colId xmlns:a16="http://schemas.microsoft.com/office/drawing/2014/main" val="1837923031"/>
                    </a:ext>
                  </a:extLst>
                </a:gridCol>
                <a:gridCol w="1570348">
                  <a:extLst>
                    <a:ext uri="{9D8B030D-6E8A-4147-A177-3AD203B41FA5}">
                      <a16:colId xmlns:a16="http://schemas.microsoft.com/office/drawing/2014/main" val="3011362545"/>
                    </a:ext>
                  </a:extLst>
                </a:gridCol>
                <a:gridCol w="3173411">
                  <a:extLst>
                    <a:ext uri="{9D8B030D-6E8A-4147-A177-3AD203B41FA5}">
                      <a16:colId xmlns:a16="http://schemas.microsoft.com/office/drawing/2014/main" val="1768612700"/>
                    </a:ext>
                  </a:extLst>
                </a:gridCol>
                <a:gridCol w="785174">
                  <a:extLst>
                    <a:ext uri="{9D8B030D-6E8A-4147-A177-3AD203B41FA5}">
                      <a16:colId xmlns:a16="http://schemas.microsoft.com/office/drawing/2014/main" val="2589449616"/>
                    </a:ext>
                  </a:extLst>
                </a:gridCol>
              </a:tblGrid>
              <a:tr h="934260">
                <a:tc>
                  <a:txBody>
                    <a:bodyPr/>
                    <a:lstStyle/>
                    <a:p>
                      <a:pPr algn="l" fontAlgn="b"/>
                      <a:r>
                        <a:rPr lang="fi-FI" sz="1100" b="0" i="0" u="none" strike="noStrike" dirty="0">
                          <a:solidFill>
                            <a:srgbClr val="000000"/>
                          </a:solidFill>
                          <a:effectLst/>
                          <a:latin typeface="Calibri" panose="020F0502020204030204" pitchFamily="34" charset="0"/>
                        </a:rPr>
                        <a:t>Hankkeen toteuttaja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fi-FI" sz="1100" b="0" i="0" u="none" strike="noStrike">
                          <a:solidFill>
                            <a:srgbClr val="000000"/>
                          </a:solidFill>
                          <a:effectLst/>
                          <a:latin typeface="Calibri" panose="020F0502020204030204" pitchFamily="34" charset="0"/>
                        </a:rPr>
                        <a:t>Hankkeen nimi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fi-FI" sz="1100" b="0" i="0" u="none" strike="noStrike">
                          <a:solidFill>
                            <a:srgbClr val="000000"/>
                          </a:solidFill>
                          <a:effectLst/>
                          <a:latin typeface="Calibri" panose="020F0502020204030204" pitchFamily="34" charset="0"/>
                        </a:rPr>
                        <a:t>Toimialue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fi-FI" sz="1100" b="0" i="0" u="none" strike="noStrike">
                          <a:solidFill>
                            <a:srgbClr val="000000"/>
                          </a:solidFill>
                          <a:effectLst/>
                          <a:latin typeface="Calibri" panose="020F0502020204030204" pitchFamily="34" charset="0"/>
                        </a:rPr>
                        <a:t>asiakasvolyymi v. 2022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742835377"/>
                  </a:ext>
                </a:extLst>
              </a:tr>
              <a:tr h="329739">
                <a:tc>
                  <a:txBody>
                    <a:bodyPr/>
                    <a:lstStyle/>
                    <a:p>
                      <a:pPr algn="l" fontAlgn="b"/>
                      <a:r>
                        <a:rPr lang="fi-FI" sz="1100" b="0" i="0" u="none" strike="noStrike">
                          <a:solidFill>
                            <a:srgbClr val="000000"/>
                          </a:solidFill>
                          <a:effectLst/>
                          <a:latin typeface="Calibri" panose="020F0502020204030204" pitchFamily="34" charset="0"/>
                        </a:rPr>
                        <a:t>Hyria säätiö sr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100" b="0" i="0" u="none" strike="noStrike" dirty="0">
                          <a:solidFill>
                            <a:srgbClr val="000000"/>
                          </a:solidFill>
                          <a:effectLst/>
                          <a:latin typeface="Calibri" panose="020F0502020204030204" pitchFamily="34" charset="0"/>
                        </a:rPr>
                        <a:t>Työalusta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100" b="0" i="0" u="none" strike="noStrike">
                          <a:solidFill>
                            <a:srgbClr val="000000"/>
                          </a:solidFill>
                          <a:effectLst/>
                          <a:latin typeface="Calibri" panose="020F0502020204030204" pitchFamily="34" charset="0"/>
                        </a:rPr>
                        <a:t>Hyvinkää, Järvenpää, Tuusula ja Nurmijärvi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i-FI" sz="1100" b="0" i="0" u="none" strike="noStrike">
                          <a:solidFill>
                            <a:srgbClr val="000000"/>
                          </a:solidFill>
                          <a:effectLst/>
                          <a:latin typeface="Calibri" panose="020F0502020204030204" pitchFamily="34" charset="0"/>
                        </a:rPr>
                        <a:t>150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0029849"/>
                  </a:ext>
                </a:extLst>
              </a:tr>
              <a:tr h="329739">
                <a:tc>
                  <a:txBody>
                    <a:bodyPr/>
                    <a:lstStyle/>
                    <a:p>
                      <a:pPr algn="l" fontAlgn="b"/>
                      <a:r>
                        <a:rPr lang="fi-FI" sz="1100" b="0" i="0" u="none" strike="noStrike">
                          <a:solidFill>
                            <a:srgbClr val="000000"/>
                          </a:solidFill>
                          <a:effectLst/>
                          <a:latin typeface="Calibri" panose="020F0502020204030204" pitchFamily="34" charset="0"/>
                        </a:rPr>
                        <a:t>Kalliolan Setlementti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100" b="0" i="0" u="none" strike="noStrike">
                          <a:solidFill>
                            <a:srgbClr val="000000"/>
                          </a:solidFill>
                          <a:effectLst/>
                          <a:latin typeface="Calibri" panose="020F0502020204030204" pitchFamily="34" charset="0"/>
                        </a:rPr>
                        <a:t>Jatkumoita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100" b="0" i="0" u="none" strike="noStrike">
                          <a:solidFill>
                            <a:srgbClr val="000000"/>
                          </a:solidFill>
                          <a:effectLst/>
                          <a:latin typeface="Calibri" panose="020F0502020204030204" pitchFamily="34" charset="0"/>
                        </a:rPr>
                        <a:t>Helsinki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i-FI" sz="1100" b="0" i="0" u="none" strike="noStrike">
                          <a:solidFill>
                            <a:srgbClr val="000000"/>
                          </a:solidFill>
                          <a:effectLst/>
                          <a:latin typeface="Calibri" panose="020F0502020204030204" pitchFamily="34" charset="0"/>
                        </a:rPr>
                        <a:t>100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2981272"/>
                  </a:ext>
                </a:extLst>
              </a:tr>
              <a:tr h="329739">
                <a:tc>
                  <a:txBody>
                    <a:bodyPr/>
                    <a:lstStyle/>
                    <a:p>
                      <a:pPr algn="l" fontAlgn="b"/>
                      <a:r>
                        <a:rPr lang="fi-FI" sz="1100" b="0" i="0" u="none" strike="noStrike">
                          <a:solidFill>
                            <a:srgbClr val="000000"/>
                          </a:solidFill>
                          <a:effectLst/>
                          <a:latin typeface="Calibri" panose="020F0502020204030204" pitchFamily="34" charset="0"/>
                        </a:rPr>
                        <a:t>Kuntoutussäätiö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100" b="0" i="0" u="none" strike="noStrike">
                          <a:solidFill>
                            <a:srgbClr val="000000"/>
                          </a:solidFill>
                          <a:effectLst/>
                          <a:latin typeface="Calibri" panose="020F0502020204030204" pitchFamily="34" charset="0"/>
                        </a:rPr>
                        <a:t>Askeleet töihin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100" b="0" i="0" u="none" strike="noStrike">
                          <a:solidFill>
                            <a:srgbClr val="000000"/>
                          </a:solidFill>
                          <a:effectLst/>
                          <a:latin typeface="Calibri" panose="020F0502020204030204" pitchFamily="34" charset="0"/>
                        </a:rPr>
                        <a:t>pk-seutu</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i-FI" sz="1100" b="0" i="0" u="none" strike="noStrike">
                          <a:solidFill>
                            <a:srgbClr val="000000"/>
                          </a:solidFill>
                          <a:effectLst/>
                          <a:latin typeface="Calibri" panose="020F0502020204030204" pitchFamily="34" charset="0"/>
                        </a:rPr>
                        <a:t>100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0802302"/>
                  </a:ext>
                </a:extLst>
              </a:tr>
              <a:tr h="618262">
                <a:tc>
                  <a:txBody>
                    <a:bodyPr/>
                    <a:lstStyle/>
                    <a:p>
                      <a:pPr algn="l" fontAlgn="b"/>
                      <a:r>
                        <a:rPr lang="fi-FI" sz="1100" b="0" i="0" u="none" strike="noStrike">
                          <a:solidFill>
                            <a:srgbClr val="000000"/>
                          </a:solidFill>
                          <a:effectLst/>
                          <a:latin typeface="Calibri" panose="020F0502020204030204" pitchFamily="34" charset="0"/>
                        </a:rPr>
                        <a:t>Mäntsälän kunta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100" b="0" i="0" u="none" strike="noStrike">
                          <a:solidFill>
                            <a:srgbClr val="000000"/>
                          </a:solidFill>
                          <a:effectLst/>
                          <a:latin typeface="Calibri" panose="020F0502020204030204" pitchFamily="34" charset="0"/>
                        </a:rPr>
                        <a:t>Kestävää kehitystä työurien hallintaan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100" b="0" i="0" u="none" strike="noStrike">
                          <a:solidFill>
                            <a:srgbClr val="000000"/>
                          </a:solidFill>
                          <a:effectLst/>
                          <a:latin typeface="Calibri" panose="020F0502020204030204" pitchFamily="34" charset="0"/>
                        </a:rPr>
                        <a:t>Mäntsälä ja Pornainen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i-FI" sz="1100" b="0" i="0" u="none" strike="noStrike">
                          <a:solidFill>
                            <a:srgbClr val="000000"/>
                          </a:solidFill>
                          <a:effectLst/>
                          <a:latin typeface="Calibri" panose="020F0502020204030204" pitchFamily="34" charset="0"/>
                        </a:rPr>
                        <a:t>120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6206908"/>
                  </a:ext>
                </a:extLst>
              </a:tr>
              <a:tr h="329739">
                <a:tc>
                  <a:txBody>
                    <a:bodyPr/>
                    <a:lstStyle/>
                    <a:p>
                      <a:pPr algn="l" fontAlgn="b"/>
                      <a:r>
                        <a:rPr lang="fi-FI" sz="1100" b="0" i="0" u="none" strike="noStrike">
                          <a:solidFill>
                            <a:srgbClr val="000000"/>
                          </a:solidFill>
                          <a:effectLst/>
                          <a:latin typeface="Calibri" panose="020F0502020204030204" pitchFamily="34" charset="0"/>
                        </a:rPr>
                        <a:t>Vihdin kunta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100" b="0" i="0" u="none" strike="noStrike">
                          <a:solidFill>
                            <a:srgbClr val="000000"/>
                          </a:solidFill>
                          <a:effectLst/>
                          <a:latin typeface="Calibri" panose="020F0502020204030204" pitchFamily="34" charset="0"/>
                        </a:rPr>
                        <a:t>Työagentti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100" b="0" i="0" u="none" strike="noStrike">
                          <a:solidFill>
                            <a:srgbClr val="000000"/>
                          </a:solidFill>
                          <a:effectLst/>
                          <a:latin typeface="Calibri" panose="020F0502020204030204" pitchFamily="34" charset="0"/>
                        </a:rPr>
                        <a:t>Länsi-Uusimaa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i-FI" sz="1100" b="0" i="0" u="none" strike="noStrike">
                          <a:solidFill>
                            <a:srgbClr val="000000"/>
                          </a:solidFill>
                          <a:effectLst/>
                          <a:latin typeface="Calibri" panose="020F0502020204030204" pitchFamily="34" charset="0"/>
                        </a:rPr>
                        <a:t>150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0130298"/>
                  </a:ext>
                </a:extLst>
              </a:tr>
              <a:tr h="329739">
                <a:tc>
                  <a:txBody>
                    <a:bodyPr/>
                    <a:lstStyle/>
                    <a:p>
                      <a:pPr algn="l" fontAlgn="b"/>
                      <a:r>
                        <a:rPr lang="fi-FI"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1100" b="0" i="0" u="none" strike="noStrike">
                          <a:solidFill>
                            <a:srgbClr val="000000"/>
                          </a:solidFill>
                          <a:effectLst/>
                          <a:latin typeface="Calibri" panose="020F0502020204030204" pitchFamily="34" charset="0"/>
                        </a:rPr>
                        <a:t>YHT.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i-FI" sz="1100" b="0" i="0" u="none" strike="noStrike" dirty="0">
                          <a:solidFill>
                            <a:srgbClr val="000000"/>
                          </a:solidFill>
                          <a:effectLst/>
                          <a:latin typeface="Calibri" panose="020F0502020204030204" pitchFamily="34" charset="0"/>
                        </a:rPr>
                        <a:t>620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1433548"/>
                  </a:ext>
                </a:extLst>
              </a:tr>
            </a:tbl>
          </a:graphicData>
        </a:graphic>
      </p:graphicFrame>
    </p:spTree>
    <p:extLst>
      <p:ext uri="{BB962C8B-B14F-4D97-AF65-F5344CB8AC3E}">
        <p14:creationId xmlns:p14="http://schemas.microsoft.com/office/powerpoint/2010/main" val="2862078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2A7FD49-9767-49E8-B2E7-D2D37FCB8A39}"/>
              </a:ext>
            </a:extLst>
          </p:cNvPr>
          <p:cNvSpPr>
            <a:spLocks noGrp="1"/>
          </p:cNvSpPr>
          <p:nvPr>
            <p:ph type="title"/>
          </p:nvPr>
        </p:nvSpPr>
        <p:spPr/>
        <p:txBody>
          <a:bodyPr/>
          <a:lstStyle/>
          <a:p>
            <a:r>
              <a:rPr lang="fi-FI" dirty="0"/>
              <a:t>Ajankohtaista  TE-hallinnossa</a:t>
            </a:r>
          </a:p>
        </p:txBody>
      </p:sp>
      <p:sp>
        <p:nvSpPr>
          <p:cNvPr id="3" name="Sisällön paikkamerkki 2">
            <a:extLst>
              <a:ext uri="{FF2B5EF4-FFF2-40B4-BE49-F238E27FC236}">
                <a16:creationId xmlns:a16="http://schemas.microsoft.com/office/drawing/2014/main" id="{E0E15719-1958-4AF9-AA89-F1C39EB561AE}"/>
              </a:ext>
            </a:extLst>
          </p:cNvPr>
          <p:cNvSpPr>
            <a:spLocks noGrp="1"/>
          </p:cNvSpPr>
          <p:nvPr>
            <p:ph idx="1"/>
          </p:nvPr>
        </p:nvSpPr>
        <p:spPr/>
        <p:txBody>
          <a:bodyPr>
            <a:normAutofit lnSpcReduction="10000"/>
          </a:bodyPr>
          <a:lstStyle/>
          <a:p>
            <a:pPr marL="355601" marR="0" lvl="0" indent="-355601" algn="l" defTabSz="914400" rtl="0" eaLnBrk="1" fontAlgn="auto" latinLnBrk="0" hangingPunct="1">
              <a:lnSpc>
                <a:spcPct val="100000"/>
              </a:lnSpc>
              <a:spcBef>
                <a:spcPts val="600"/>
              </a:spcBef>
              <a:spcAft>
                <a:spcPts val="0"/>
              </a:spcAft>
              <a:buClr>
                <a:srgbClr val="B6BF00"/>
              </a:buClr>
              <a:buSzPct val="100000"/>
              <a:buFont typeface="Arial" pitchFamily="34"/>
              <a:buChar char="•"/>
              <a:tabLst/>
              <a:defRPr/>
            </a:pPr>
            <a:r>
              <a:rPr kumimoji="0" lang="fi-FI" sz="1400" b="0" i="0" u="none" strike="noStrike" kern="1200" cap="none" spc="0" normalizeH="0" baseline="0" noProof="0" dirty="0">
                <a:ln>
                  <a:noFill/>
                </a:ln>
                <a:solidFill>
                  <a:srgbClr val="000000"/>
                </a:solidFill>
                <a:effectLst/>
                <a:uLnTx/>
                <a:uFillTx/>
                <a:latin typeface="Calibri"/>
              </a:rPr>
              <a:t>Työllisyyspalveluiden siirto kuntiin v. 2024 aikana – sisäiset infotilaisuudet käynnissä TE-toimistoissa </a:t>
            </a:r>
          </a:p>
          <a:p>
            <a:pPr marL="719139" lvl="1" indent="-355601">
              <a:lnSpc>
                <a:spcPct val="100000"/>
              </a:lnSpc>
              <a:buSzPct val="100000"/>
              <a:buFont typeface="Arial" pitchFamily="34"/>
              <a:buChar char="•"/>
              <a:defRPr/>
            </a:pPr>
            <a:r>
              <a:rPr kumimoji="0" lang="fi-FI" sz="1200" b="0" i="0" u="none" strike="noStrike" kern="1200" cap="none" spc="0" normalizeH="0" baseline="0" noProof="0" dirty="0">
                <a:ln>
                  <a:noFill/>
                </a:ln>
                <a:solidFill>
                  <a:srgbClr val="000000"/>
                </a:solidFill>
                <a:effectLst/>
                <a:uLnTx/>
                <a:uFillTx/>
                <a:latin typeface="Calibri" pitchFamily="34"/>
              </a:rPr>
              <a:t>Mitä jää valtiolle? Työttömyysturvatehtävien vaativat asiantuntijalausunnot ja palkkaturvatehtävät </a:t>
            </a:r>
          </a:p>
          <a:p>
            <a:pPr marL="719139" lvl="1" indent="-355601">
              <a:lnSpc>
                <a:spcPct val="100000"/>
              </a:lnSpc>
              <a:buSzPct val="100000"/>
              <a:buFont typeface="Arial" pitchFamily="34"/>
              <a:buChar char="•"/>
              <a:defRPr/>
            </a:pPr>
            <a:r>
              <a:rPr kumimoji="0" lang="fi-FI" sz="1200" b="0" i="0" u="none" strike="noStrike" kern="1200" cap="none" spc="0" normalizeH="0" baseline="0" noProof="0" dirty="0">
                <a:ln>
                  <a:noFill/>
                </a:ln>
                <a:solidFill>
                  <a:srgbClr val="000000"/>
                </a:solidFill>
                <a:effectLst/>
                <a:uLnTx/>
                <a:uFillTx/>
                <a:latin typeface="Calibri" pitchFamily="34"/>
              </a:rPr>
              <a:t>Ministerityöryhmän linjausten pohjalta jatketaan hallituksen esityksen valmistelua. Esitys on tarkoitus antaa eduskunnalle syksyllä 2022.</a:t>
            </a:r>
          </a:p>
          <a:p>
            <a:pPr marL="719139" lvl="1" indent="-355601">
              <a:lnSpc>
                <a:spcPct val="100000"/>
              </a:lnSpc>
              <a:buSzPct val="100000"/>
              <a:buFont typeface="Arial" pitchFamily="34"/>
              <a:buChar char="•"/>
              <a:defRPr/>
            </a:pPr>
            <a:endParaRPr kumimoji="0" lang="fi-FI" sz="1200" b="0" i="0" u="none" strike="noStrike" kern="1200" cap="none" spc="0" normalizeH="0" baseline="0" noProof="0" dirty="0">
              <a:ln>
                <a:noFill/>
              </a:ln>
              <a:solidFill>
                <a:srgbClr val="000000"/>
              </a:solidFill>
              <a:effectLst/>
              <a:uLnTx/>
              <a:uFillTx/>
              <a:latin typeface="Calibri" pitchFamily="34"/>
            </a:endParaRPr>
          </a:p>
          <a:p>
            <a:pPr marL="355601" marR="0" lvl="0" indent="-355601" algn="l" defTabSz="914400" rtl="0" eaLnBrk="1" fontAlgn="auto" latinLnBrk="0" hangingPunct="1">
              <a:lnSpc>
                <a:spcPct val="100000"/>
              </a:lnSpc>
              <a:spcBef>
                <a:spcPts val="600"/>
              </a:spcBef>
              <a:spcAft>
                <a:spcPts val="0"/>
              </a:spcAft>
              <a:buClr>
                <a:srgbClr val="B6BF00"/>
              </a:buClr>
              <a:buSzPct val="100000"/>
              <a:buFont typeface="Arial" pitchFamily="34"/>
              <a:buChar char="•"/>
              <a:tabLst/>
              <a:defRPr/>
            </a:pPr>
            <a:r>
              <a:rPr kumimoji="0" lang="fi-FI" sz="1400" b="0" i="0" u="none" strike="noStrike" kern="1200" cap="none" spc="0" normalizeH="0" baseline="0" noProof="0" dirty="0">
                <a:ln>
                  <a:noFill/>
                </a:ln>
                <a:solidFill>
                  <a:srgbClr val="363636"/>
                </a:solidFill>
                <a:effectLst/>
                <a:uLnTx/>
                <a:uFillTx/>
                <a:latin typeface="Calibri"/>
                <a:cs typeface="Arial" pitchFamily="34"/>
              </a:rPr>
              <a:t>Laki Pohjoismaisesta työvoimapalvelumallista - </a:t>
            </a:r>
            <a:r>
              <a:rPr kumimoji="0" lang="fi-FI" sz="1400" b="0" i="0" u="none" strike="noStrike" kern="1200" cap="none" spc="0" normalizeH="0" baseline="0" noProof="0" dirty="0">
                <a:ln>
                  <a:noFill/>
                </a:ln>
                <a:solidFill>
                  <a:srgbClr val="0F0F0F"/>
                </a:solidFill>
                <a:effectLst/>
                <a:uLnTx/>
                <a:uFillTx/>
                <a:latin typeface="Calibri"/>
                <a:cs typeface="Arial" pitchFamily="34"/>
              </a:rPr>
              <a:t>presidentti vahvisti lain 30.12.2021. Uusi työvoimapalvelumalli tulee voimaan 2.5.2022. </a:t>
            </a:r>
            <a:r>
              <a:rPr lang="fi-FI" sz="1400" dirty="0">
                <a:solidFill>
                  <a:srgbClr val="0F0F0F"/>
                </a:solidFill>
                <a:latin typeface="Calibri"/>
                <a:cs typeface="Arial" pitchFamily="34"/>
              </a:rPr>
              <a:t>Kuinka se näkyy hankkeiden toiminnassa? Pidetään työkokous, jos tarpeen.  </a:t>
            </a:r>
          </a:p>
          <a:p>
            <a:pPr marL="355601" marR="0" lvl="0" indent="-355601" algn="l" defTabSz="914400" rtl="0" eaLnBrk="1" fontAlgn="auto" latinLnBrk="0" hangingPunct="1">
              <a:lnSpc>
                <a:spcPct val="100000"/>
              </a:lnSpc>
              <a:spcBef>
                <a:spcPts val="600"/>
              </a:spcBef>
              <a:spcAft>
                <a:spcPts val="0"/>
              </a:spcAft>
              <a:buClr>
                <a:srgbClr val="B6BF00"/>
              </a:buClr>
              <a:buSzPct val="100000"/>
              <a:buFont typeface="Arial" pitchFamily="34"/>
              <a:buChar char="•"/>
              <a:tabLst/>
              <a:defRPr/>
            </a:pPr>
            <a:endParaRPr kumimoji="0" lang="fi-FI" sz="1400" b="0" i="0" u="none" strike="noStrike" kern="1200" cap="none" spc="0" normalizeH="0" baseline="0" noProof="0" dirty="0">
              <a:ln>
                <a:noFill/>
              </a:ln>
              <a:solidFill>
                <a:srgbClr val="0F0F0F"/>
              </a:solidFill>
              <a:effectLst/>
              <a:uLnTx/>
              <a:uFillTx/>
              <a:latin typeface="Calibri"/>
              <a:cs typeface="Arial" pitchFamily="34"/>
            </a:endParaRPr>
          </a:p>
          <a:p>
            <a:pPr marL="355601" marR="0" lvl="0" indent="-355601" algn="l" defTabSz="914400" rtl="0" eaLnBrk="1" fontAlgn="auto" latinLnBrk="0" hangingPunct="1">
              <a:lnSpc>
                <a:spcPct val="100000"/>
              </a:lnSpc>
              <a:spcBef>
                <a:spcPts val="600"/>
              </a:spcBef>
              <a:spcAft>
                <a:spcPts val="0"/>
              </a:spcAft>
              <a:buClr>
                <a:srgbClr val="B6BF00"/>
              </a:buClr>
              <a:buSzPct val="100000"/>
              <a:buFont typeface="Arial" pitchFamily="34"/>
              <a:buChar char="•"/>
              <a:tabLst/>
              <a:defRPr/>
            </a:pPr>
            <a:r>
              <a:rPr kumimoji="0" lang="fi-FI" sz="1400" b="0" i="0" u="none" strike="noStrike" kern="1200" cap="none" spc="0" normalizeH="0" baseline="0" noProof="0" dirty="0">
                <a:ln>
                  <a:noFill/>
                </a:ln>
                <a:solidFill>
                  <a:srgbClr val="222222"/>
                </a:solidFill>
                <a:effectLst/>
                <a:uLnTx/>
                <a:uFillTx/>
                <a:latin typeface="Calibri"/>
              </a:rPr>
              <a:t>TYPO-hankkeen vaikuttavuustutkimus käynnissä, valmista helmikuun 2022 lopussa. Viitoittaa osaltaan typo-avustuksen tulevaisuutta.</a:t>
            </a:r>
          </a:p>
          <a:p>
            <a:pPr marL="355601" marR="0" lvl="0" indent="-355601" algn="l" defTabSz="914400" rtl="0" eaLnBrk="1" fontAlgn="auto" latinLnBrk="0" hangingPunct="1">
              <a:lnSpc>
                <a:spcPct val="100000"/>
              </a:lnSpc>
              <a:spcBef>
                <a:spcPts val="600"/>
              </a:spcBef>
              <a:spcAft>
                <a:spcPts val="0"/>
              </a:spcAft>
              <a:buClr>
                <a:srgbClr val="B6BF00"/>
              </a:buClr>
              <a:buSzPct val="100000"/>
              <a:buFont typeface="Arial" pitchFamily="34"/>
              <a:buChar char="•"/>
              <a:tabLst/>
              <a:defRPr/>
            </a:pPr>
            <a:endParaRPr kumimoji="0" lang="fi-FI" sz="1400" b="0" i="0" u="none" strike="noStrike" kern="1200" cap="none" spc="0" normalizeH="0" baseline="0" noProof="0" dirty="0">
              <a:ln>
                <a:noFill/>
              </a:ln>
              <a:solidFill>
                <a:srgbClr val="222222"/>
              </a:solidFill>
              <a:effectLst/>
              <a:uLnTx/>
              <a:uFillTx/>
              <a:latin typeface="Calibri"/>
            </a:endParaRPr>
          </a:p>
          <a:p>
            <a:pPr marL="355601" marR="0" lvl="0" indent="-355601" algn="l" defTabSz="914400" rtl="0" eaLnBrk="1" fontAlgn="auto" latinLnBrk="0" hangingPunct="1">
              <a:lnSpc>
                <a:spcPct val="100000"/>
              </a:lnSpc>
              <a:spcBef>
                <a:spcPts val="600"/>
              </a:spcBef>
              <a:spcAft>
                <a:spcPts val="0"/>
              </a:spcAft>
              <a:buClr>
                <a:srgbClr val="B6BF00"/>
              </a:buClr>
              <a:buSzPct val="100000"/>
              <a:buFont typeface="Arial" pitchFamily="34"/>
              <a:buChar char="•"/>
              <a:tabLst/>
              <a:defRPr/>
            </a:pPr>
            <a:r>
              <a:rPr kumimoji="0" lang="fi-FI" sz="1400" b="0" i="0" u="none" strike="noStrike" kern="1200" cap="none" spc="0" normalizeH="0" baseline="0" noProof="0" dirty="0">
                <a:ln>
                  <a:noFill/>
                </a:ln>
                <a:solidFill>
                  <a:srgbClr val="222222"/>
                </a:solidFill>
                <a:effectLst/>
                <a:uLnTx/>
                <a:uFillTx/>
                <a:latin typeface="Calibri"/>
              </a:rPr>
              <a:t>Hankeavustuksen alustan sähköistämisprojekti – Aluehallinnon asiointipalvelu - pienkehittäminen jatkuu – Eijalle kehittämistarpeet</a:t>
            </a:r>
          </a:p>
          <a:p>
            <a:pPr marL="355601" marR="0" lvl="0" indent="-355601" algn="l" defTabSz="914400" rtl="0" eaLnBrk="1" fontAlgn="auto" latinLnBrk="0" hangingPunct="1">
              <a:lnSpc>
                <a:spcPct val="100000"/>
              </a:lnSpc>
              <a:spcBef>
                <a:spcPts val="600"/>
              </a:spcBef>
              <a:spcAft>
                <a:spcPts val="0"/>
              </a:spcAft>
              <a:buClr>
                <a:srgbClr val="B6BF00"/>
              </a:buClr>
              <a:buSzPct val="100000"/>
              <a:buFont typeface="Arial" pitchFamily="34"/>
              <a:buChar char="•"/>
              <a:tabLst/>
              <a:defRPr/>
            </a:pPr>
            <a:endParaRPr kumimoji="0" lang="fi-FI" sz="1400" b="0" i="0" u="none" strike="noStrike" kern="1200" cap="none" spc="0" normalizeH="0" baseline="0" noProof="0" dirty="0">
              <a:ln>
                <a:noFill/>
              </a:ln>
              <a:solidFill>
                <a:srgbClr val="222222"/>
              </a:solidFill>
              <a:effectLst/>
              <a:uLnTx/>
              <a:uFillTx/>
              <a:latin typeface="Calibri"/>
            </a:endParaRPr>
          </a:p>
          <a:p>
            <a:pPr marL="355601" marR="0" lvl="0" indent="-355601" algn="l" defTabSz="914400" rtl="0" eaLnBrk="1" fontAlgn="auto" latinLnBrk="0" hangingPunct="1">
              <a:lnSpc>
                <a:spcPct val="100000"/>
              </a:lnSpc>
              <a:spcBef>
                <a:spcPts val="600"/>
              </a:spcBef>
              <a:spcAft>
                <a:spcPts val="0"/>
              </a:spcAft>
              <a:buClr>
                <a:srgbClr val="B6BF00"/>
              </a:buClr>
              <a:buSzPct val="100000"/>
              <a:buFont typeface="Arial" pitchFamily="34"/>
              <a:buChar char="•"/>
              <a:tabLst/>
              <a:defRPr/>
            </a:pPr>
            <a:r>
              <a:rPr lang="fi-FI" sz="1400" dirty="0">
                <a:solidFill>
                  <a:srgbClr val="222222"/>
                </a:solidFill>
                <a:latin typeface="Calibri"/>
              </a:rPr>
              <a:t>TaidonPolku uudistus – tiedot siirretään te-palvelut.fi sivuille kevään aikana ja kesän alussa Työmarkkinatorille. Tästä järjestetään oma työkokous hankkeille.</a:t>
            </a:r>
            <a:endParaRPr lang="fi-FI" dirty="0"/>
          </a:p>
        </p:txBody>
      </p:sp>
      <p:sp>
        <p:nvSpPr>
          <p:cNvPr id="4" name="Päivämäärän paikkamerkki 3">
            <a:extLst>
              <a:ext uri="{FF2B5EF4-FFF2-40B4-BE49-F238E27FC236}">
                <a16:creationId xmlns:a16="http://schemas.microsoft.com/office/drawing/2014/main" id="{988B5CA6-79C1-4872-A672-BFFE10A608FE}"/>
              </a:ext>
            </a:extLst>
          </p:cNvPr>
          <p:cNvSpPr>
            <a:spLocks noGrp="1"/>
          </p:cNvSpPr>
          <p:nvPr>
            <p:ph type="dt" sz="half" idx="10"/>
          </p:nvPr>
        </p:nvSpPr>
        <p:spPr/>
        <p:txBody>
          <a:bodyPr/>
          <a:lstStyle/>
          <a:p>
            <a:r>
              <a:rPr lang="fi-FI" dirty="0"/>
              <a:t>2.1.2020</a:t>
            </a:r>
          </a:p>
        </p:txBody>
      </p:sp>
      <p:sp>
        <p:nvSpPr>
          <p:cNvPr id="5" name="Alatunnisteen paikkamerkki 4">
            <a:extLst>
              <a:ext uri="{FF2B5EF4-FFF2-40B4-BE49-F238E27FC236}">
                <a16:creationId xmlns:a16="http://schemas.microsoft.com/office/drawing/2014/main" id="{EECE30DB-9C66-4EEA-BFE4-87E41537FFB0}"/>
              </a:ext>
            </a:extLst>
          </p:cNvPr>
          <p:cNvSpPr>
            <a:spLocks noGrp="1"/>
          </p:cNvSpPr>
          <p:nvPr>
            <p:ph type="ftr" sz="quarter" idx="11"/>
          </p:nvPr>
        </p:nvSpPr>
        <p:spPr/>
        <p:txBody>
          <a:bodyPr/>
          <a:lstStyle/>
          <a:p>
            <a:r>
              <a:rPr lang="fi-FI" dirty="0"/>
              <a:t>Lappalainen Eija</a:t>
            </a:r>
          </a:p>
        </p:txBody>
      </p:sp>
      <p:sp>
        <p:nvSpPr>
          <p:cNvPr id="6" name="Dian numeron paikkamerkki 5">
            <a:extLst>
              <a:ext uri="{FF2B5EF4-FFF2-40B4-BE49-F238E27FC236}">
                <a16:creationId xmlns:a16="http://schemas.microsoft.com/office/drawing/2014/main" id="{31507956-5836-48FC-B035-342A2AAE5D74}"/>
              </a:ext>
            </a:extLst>
          </p:cNvPr>
          <p:cNvSpPr>
            <a:spLocks noGrp="1"/>
          </p:cNvSpPr>
          <p:nvPr>
            <p:ph type="sldNum" sz="quarter" idx="12"/>
          </p:nvPr>
        </p:nvSpPr>
        <p:spPr/>
        <p:txBody>
          <a:bodyPr/>
          <a:lstStyle/>
          <a:p>
            <a:fld id="{90912E3B-9838-4611-AED2-1868E41D44C1}" type="slidenum">
              <a:rPr lang="fi-FI" smtClean="0"/>
              <a:pPr/>
              <a:t>5</a:t>
            </a:fld>
            <a:endParaRPr lang="fi-FI" dirty="0"/>
          </a:p>
        </p:txBody>
      </p:sp>
    </p:spTree>
    <p:extLst>
      <p:ext uri="{BB962C8B-B14F-4D97-AF65-F5344CB8AC3E}">
        <p14:creationId xmlns:p14="http://schemas.microsoft.com/office/powerpoint/2010/main" val="3318458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0C235B4-7039-42EA-A571-A6CA92A52DBC}"/>
              </a:ext>
            </a:extLst>
          </p:cNvPr>
          <p:cNvSpPr>
            <a:spLocks noGrp="1"/>
          </p:cNvSpPr>
          <p:nvPr>
            <p:ph type="title"/>
          </p:nvPr>
        </p:nvSpPr>
        <p:spPr/>
        <p:txBody>
          <a:bodyPr>
            <a:normAutofit fontScale="90000"/>
          </a:bodyPr>
          <a:lstStyle/>
          <a:p>
            <a:pPr>
              <a:lnSpc>
                <a:spcPct val="107000"/>
              </a:lnSpc>
              <a:spcAft>
                <a:spcPts val="800"/>
              </a:spcAft>
            </a:pPr>
            <a:r>
              <a:rPr lang="fi-FI" sz="3200" dirty="0">
                <a:effectLst/>
                <a:latin typeface="Calibri" panose="020F0502020204030204" pitchFamily="34" charset="0"/>
                <a:ea typeface="Calibri" panose="020F0502020204030204" pitchFamily="34" charset="0"/>
                <a:cs typeface="Times New Roman" panose="02020603050405020304" pitchFamily="18" charset="0"/>
              </a:rPr>
              <a:t>TYÖNHAKUVELVOLLISUUTTA TÄYTTÄVÄ TOIMINTA – POMA (Pohjoismainen työvoiman palvelumalli)</a:t>
            </a:r>
          </a:p>
        </p:txBody>
      </p:sp>
      <p:sp>
        <p:nvSpPr>
          <p:cNvPr id="4" name="Päivämäärän paikkamerkki 3">
            <a:extLst>
              <a:ext uri="{FF2B5EF4-FFF2-40B4-BE49-F238E27FC236}">
                <a16:creationId xmlns:a16="http://schemas.microsoft.com/office/drawing/2014/main" id="{7ACB518B-F4A5-4A8D-A20A-F60FBC145D69}"/>
              </a:ext>
            </a:extLst>
          </p:cNvPr>
          <p:cNvSpPr>
            <a:spLocks noGrp="1"/>
          </p:cNvSpPr>
          <p:nvPr>
            <p:ph type="dt" sz="half" idx="10"/>
          </p:nvPr>
        </p:nvSpPr>
        <p:spPr/>
        <p:txBody>
          <a:bodyPr/>
          <a:lstStyle/>
          <a:p>
            <a:r>
              <a:rPr lang="fi-FI"/>
              <a:t>2.1.2020</a:t>
            </a:r>
            <a:endParaRPr lang="fi-FI" dirty="0"/>
          </a:p>
        </p:txBody>
      </p:sp>
      <p:sp>
        <p:nvSpPr>
          <p:cNvPr id="5" name="Alatunnisteen paikkamerkki 4">
            <a:extLst>
              <a:ext uri="{FF2B5EF4-FFF2-40B4-BE49-F238E27FC236}">
                <a16:creationId xmlns:a16="http://schemas.microsoft.com/office/drawing/2014/main" id="{FBF36930-7F04-485A-B6A4-A08A42534E2F}"/>
              </a:ext>
            </a:extLst>
          </p:cNvPr>
          <p:cNvSpPr>
            <a:spLocks noGrp="1"/>
          </p:cNvSpPr>
          <p:nvPr>
            <p:ph type="ftr" sz="quarter" idx="11"/>
          </p:nvPr>
        </p:nvSpPr>
        <p:spPr/>
        <p:txBody>
          <a:bodyPr/>
          <a:lstStyle/>
          <a:p>
            <a:r>
              <a:rPr lang="fi-FI"/>
              <a:t>Lappalainen Eija</a:t>
            </a:r>
            <a:endParaRPr lang="fi-FI" dirty="0"/>
          </a:p>
        </p:txBody>
      </p:sp>
      <p:sp>
        <p:nvSpPr>
          <p:cNvPr id="6" name="Dian numeron paikkamerkki 5">
            <a:extLst>
              <a:ext uri="{FF2B5EF4-FFF2-40B4-BE49-F238E27FC236}">
                <a16:creationId xmlns:a16="http://schemas.microsoft.com/office/drawing/2014/main" id="{D884EA99-9548-4DEB-8776-0B396C8AB708}"/>
              </a:ext>
            </a:extLst>
          </p:cNvPr>
          <p:cNvSpPr>
            <a:spLocks noGrp="1"/>
          </p:cNvSpPr>
          <p:nvPr>
            <p:ph type="sldNum" sz="quarter" idx="12"/>
          </p:nvPr>
        </p:nvSpPr>
        <p:spPr/>
        <p:txBody>
          <a:bodyPr/>
          <a:lstStyle/>
          <a:p>
            <a:fld id="{90912E3B-9838-4611-AED2-1868E41D44C1}" type="slidenum">
              <a:rPr lang="fi-FI" smtClean="0"/>
              <a:pPr/>
              <a:t>6</a:t>
            </a:fld>
            <a:endParaRPr lang="fi-FI" dirty="0"/>
          </a:p>
        </p:txBody>
      </p:sp>
      <p:pic>
        <p:nvPicPr>
          <p:cNvPr id="7" name="Sisällön paikkamerkki 6" descr="Kuva, joka sisältää kohteen teksti&#10;&#10;Kuvaus luotu automaattisesti">
            <a:extLst>
              <a:ext uri="{FF2B5EF4-FFF2-40B4-BE49-F238E27FC236}">
                <a16:creationId xmlns:a16="http://schemas.microsoft.com/office/drawing/2014/main" id="{8A65E222-76BA-4999-861E-F46FDD70F64D}"/>
              </a:ext>
            </a:extLst>
          </p:cNvPr>
          <p:cNvPicPr>
            <a:picLocks noGrp="1" noChangeAspect="1"/>
          </p:cNvPicPr>
          <p:nvPr>
            <p:ph idx="1"/>
          </p:nvPr>
        </p:nvPicPr>
        <p:blipFill>
          <a:blip r:embed="rId2"/>
          <a:stretch>
            <a:fillRect/>
          </a:stretch>
        </p:blipFill>
        <p:spPr>
          <a:xfrm>
            <a:off x="1150144" y="1916832"/>
            <a:ext cx="7419975" cy="3375893"/>
          </a:xfrm>
          <a:prstGeom prst="rect">
            <a:avLst/>
          </a:prstGeom>
        </p:spPr>
      </p:pic>
    </p:spTree>
    <p:extLst>
      <p:ext uri="{BB962C8B-B14F-4D97-AF65-F5344CB8AC3E}">
        <p14:creationId xmlns:p14="http://schemas.microsoft.com/office/powerpoint/2010/main" val="4036393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23E6520-CE17-4A72-895C-5B2DE30830AD}"/>
              </a:ext>
            </a:extLst>
          </p:cNvPr>
          <p:cNvSpPr>
            <a:spLocks noGrp="1"/>
          </p:cNvSpPr>
          <p:nvPr>
            <p:ph type="title"/>
          </p:nvPr>
        </p:nvSpPr>
        <p:spPr/>
        <p:txBody>
          <a:bodyPr/>
          <a:lstStyle/>
          <a:p>
            <a:r>
              <a:rPr lang="fi-FI" dirty="0"/>
              <a:t>Kysymyksiä ajankohtaisosioon liittyen?</a:t>
            </a:r>
          </a:p>
        </p:txBody>
      </p:sp>
      <p:sp>
        <p:nvSpPr>
          <p:cNvPr id="3" name="Sisällön paikkamerkki 2">
            <a:extLst>
              <a:ext uri="{FF2B5EF4-FFF2-40B4-BE49-F238E27FC236}">
                <a16:creationId xmlns:a16="http://schemas.microsoft.com/office/drawing/2014/main" id="{5129ED45-D1F1-4517-83AF-D5A3C9F97071}"/>
              </a:ext>
            </a:extLst>
          </p:cNvPr>
          <p:cNvSpPr>
            <a:spLocks noGrp="1"/>
          </p:cNvSpPr>
          <p:nvPr>
            <p:ph idx="1"/>
          </p:nvPr>
        </p:nvSpPr>
        <p:spPr/>
        <p:txBody>
          <a:bodyPr/>
          <a:lstStyle/>
          <a:p>
            <a:endParaRPr lang="fi-FI" dirty="0"/>
          </a:p>
        </p:txBody>
      </p:sp>
      <p:sp>
        <p:nvSpPr>
          <p:cNvPr id="4" name="Päivämäärän paikkamerkki 3">
            <a:extLst>
              <a:ext uri="{FF2B5EF4-FFF2-40B4-BE49-F238E27FC236}">
                <a16:creationId xmlns:a16="http://schemas.microsoft.com/office/drawing/2014/main" id="{E26FDCC3-C948-4909-80E9-2B430EAF4622}"/>
              </a:ext>
            </a:extLst>
          </p:cNvPr>
          <p:cNvSpPr>
            <a:spLocks noGrp="1"/>
          </p:cNvSpPr>
          <p:nvPr>
            <p:ph type="dt" sz="half" idx="10"/>
          </p:nvPr>
        </p:nvSpPr>
        <p:spPr/>
        <p:txBody>
          <a:bodyPr/>
          <a:lstStyle/>
          <a:p>
            <a:r>
              <a:rPr lang="fi-FI" dirty="0"/>
              <a:t>2.1.2020</a:t>
            </a:r>
          </a:p>
        </p:txBody>
      </p:sp>
      <p:sp>
        <p:nvSpPr>
          <p:cNvPr id="5" name="Alatunnisteen paikkamerkki 4">
            <a:extLst>
              <a:ext uri="{FF2B5EF4-FFF2-40B4-BE49-F238E27FC236}">
                <a16:creationId xmlns:a16="http://schemas.microsoft.com/office/drawing/2014/main" id="{8EA3AF2F-4DD4-46C4-8E1E-6D9D56145976}"/>
              </a:ext>
            </a:extLst>
          </p:cNvPr>
          <p:cNvSpPr>
            <a:spLocks noGrp="1"/>
          </p:cNvSpPr>
          <p:nvPr>
            <p:ph type="ftr" sz="quarter" idx="11"/>
          </p:nvPr>
        </p:nvSpPr>
        <p:spPr/>
        <p:txBody>
          <a:bodyPr/>
          <a:lstStyle/>
          <a:p>
            <a:r>
              <a:rPr lang="fi-FI" dirty="0"/>
              <a:t>Lappalainen Eija</a:t>
            </a:r>
          </a:p>
        </p:txBody>
      </p:sp>
      <p:sp>
        <p:nvSpPr>
          <p:cNvPr id="6" name="Dian numeron paikkamerkki 5">
            <a:extLst>
              <a:ext uri="{FF2B5EF4-FFF2-40B4-BE49-F238E27FC236}">
                <a16:creationId xmlns:a16="http://schemas.microsoft.com/office/drawing/2014/main" id="{4851FF6D-D68E-4467-A9EF-221FD8E555ED}"/>
              </a:ext>
            </a:extLst>
          </p:cNvPr>
          <p:cNvSpPr>
            <a:spLocks noGrp="1"/>
          </p:cNvSpPr>
          <p:nvPr>
            <p:ph type="sldNum" sz="quarter" idx="12"/>
          </p:nvPr>
        </p:nvSpPr>
        <p:spPr/>
        <p:txBody>
          <a:bodyPr/>
          <a:lstStyle/>
          <a:p>
            <a:fld id="{90912E3B-9838-4611-AED2-1868E41D44C1}" type="slidenum">
              <a:rPr lang="fi-FI" smtClean="0"/>
              <a:pPr/>
              <a:t>7</a:t>
            </a:fld>
            <a:endParaRPr lang="fi-FI" dirty="0"/>
          </a:p>
        </p:txBody>
      </p:sp>
    </p:spTree>
    <p:extLst>
      <p:ext uri="{BB962C8B-B14F-4D97-AF65-F5344CB8AC3E}">
        <p14:creationId xmlns:p14="http://schemas.microsoft.com/office/powerpoint/2010/main" val="730776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Hankkeiden hallinnointi – ohjeistus on taidonpolku.fi sivulla</a:t>
            </a:r>
          </a:p>
        </p:txBody>
      </p:sp>
      <p:sp>
        <p:nvSpPr>
          <p:cNvPr id="3" name="Sisällön paikkamerkki 2"/>
          <p:cNvSpPr>
            <a:spLocks noGrp="1"/>
          </p:cNvSpPr>
          <p:nvPr>
            <p:ph idx="1"/>
          </p:nvPr>
        </p:nvSpPr>
        <p:spPr/>
        <p:txBody>
          <a:bodyPr>
            <a:normAutofit fontScale="47500" lnSpcReduction="20000"/>
          </a:bodyPr>
          <a:lstStyle/>
          <a:p>
            <a:pPr marL="828040">
              <a:lnSpc>
                <a:spcPts val="1250"/>
              </a:lnSpc>
              <a:spcAft>
                <a:spcPts val="0"/>
              </a:spcAft>
              <a:tabLst>
                <a:tab pos="828040" algn="l"/>
                <a:tab pos="1656080" algn="l"/>
                <a:tab pos="2484120" algn="l"/>
              </a:tabLst>
            </a:pPr>
            <a:r>
              <a:rPr lang="fi-FI" sz="3000" b="1" dirty="0">
                <a:latin typeface="Arial" panose="020B0604020202020204" pitchFamily="34" charset="0"/>
                <a:ea typeface="Arial" panose="020B0604020202020204" pitchFamily="34" charset="0"/>
                <a:cs typeface="Arial" panose="020B0604020202020204" pitchFamily="34" charset="0"/>
              </a:rPr>
              <a:t>Hankepäätös</a:t>
            </a:r>
            <a:r>
              <a:rPr lang="fi-FI" sz="3000" dirty="0">
                <a:latin typeface="Arial" panose="020B0604020202020204" pitchFamily="34" charset="0"/>
                <a:ea typeface="Arial" panose="020B0604020202020204" pitchFamily="34" charset="0"/>
                <a:cs typeface="Arial" panose="020B0604020202020204" pitchFamily="34" charset="0"/>
              </a:rPr>
              <a:t> tulee lukea huolellisesti läpi</a:t>
            </a:r>
          </a:p>
          <a:p>
            <a:pPr marL="828040" marR="0" lvl="0" indent="-355600" algn="l" defTabSz="914400" rtl="0" eaLnBrk="1" fontAlgn="auto" latinLnBrk="0" hangingPunct="1">
              <a:lnSpc>
                <a:spcPts val="1250"/>
              </a:lnSpc>
              <a:spcBef>
                <a:spcPts val="600"/>
              </a:spcBef>
              <a:spcAft>
                <a:spcPts val="0"/>
              </a:spcAft>
              <a:buClr>
                <a:srgbClr val="B6BF00"/>
              </a:buClr>
              <a:buSzTx/>
              <a:buFont typeface="Arial" pitchFamily="34" charset="0"/>
              <a:buChar char="•"/>
              <a:tabLst>
                <a:tab pos="828040" algn="l"/>
                <a:tab pos="1656080" algn="l"/>
                <a:tab pos="2484120" algn="l"/>
              </a:tabLst>
              <a:defRPr/>
            </a:pPr>
            <a:r>
              <a:rPr kumimoji="0" lang="fi-FI" sz="30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Arial" panose="020B0604020202020204" pitchFamily="34" charset="0"/>
              </a:rPr>
              <a:t>Toimijan tulee laatia hankekuvaus </a:t>
            </a:r>
            <a:r>
              <a:rPr kumimoji="0" lang="fi-FI" sz="30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Arial" panose="020B0604020202020204" pitchFamily="34" charset="0"/>
                <a:hlinkClick r:id="rId2"/>
              </a:rPr>
              <a:t>www.taidonpolku.fi</a:t>
            </a:r>
            <a:r>
              <a:rPr kumimoji="0" lang="fi-FI" sz="30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Arial" panose="020B0604020202020204" pitchFamily="34" charset="0"/>
              </a:rPr>
              <a:t> </a:t>
            </a:r>
            <a:r>
              <a:rPr kumimoji="0" lang="fi-FI" sz="300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Arial" panose="020B0604020202020204" pitchFamily="34" charset="0"/>
              </a:rPr>
              <a:t>sivulle – kuvaukselle on oma sabloona, joka löytyy taidonpolku.fi sivulta</a:t>
            </a:r>
            <a:endParaRPr kumimoji="0" lang="fi-FI" sz="3000" i="0" u="none" strike="noStrike" kern="1200" cap="none" spc="0" normalizeH="0" baseline="0" noProof="0" dirty="0">
              <a:ln>
                <a:noFill/>
              </a:ln>
              <a:solidFill>
                <a:prstClr val="black"/>
              </a:solidFill>
              <a:effectLst/>
              <a:uLnTx/>
              <a:uFillTx/>
              <a:latin typeface="Arial"/>
              <a:ea typeface="+mn-ea"/>
              <a:cs typeface="+mn-cs"/>
            </a:endParaRPr>
          </a:p>
          <a:p>
            <a:pPr marL="828040">
              <a:lnSpc>
                <a:spcPts val="1250"/>
              </a:lnSpc>
              <a:spcAft>
                <a:spcPts val="0"/>
              </a:spcAft>
              <a:tabLst>
                <a:tab pos="828040" algn="l"/>
                <a:tab pos="1656080" algn="l"/>
                <a:tab pos="2484120" algn="l"/>
              </a:tabLst>
            </a:pPr>
            <a:r>
              <a:rPr lang="fi-FI" sz="3000" b="1" dirty="0">
                <a:latin typeface="Arial" panose="020B0604020202020204" pitchFamily="34" charset="0"/>
                <a:ea typeface="Arial" panose="020B0604020202020204" pitchFamily="34" charset="0"/>
                <a:cs typeface="Arial" panose="020B0604020202020204" pitchFamily="34" charset="0"/>
              </a:rPr>
              <a:t>Hankkeiden kk-seuranta </a:t>
            </a:r>
            <a:r>
              <a:rPr lang="fi-FI" sz="3000" dirty="0">
                <a:latin typeface="Arial" panose="020B0604020202020204" pitchFamily="34" charset="0"/>
                <a:ea typeface="Arial" panose="020B0604020202020204" pitchFamily="34" charset="0"/>
                <a:cs typeface="Arial" panose="020B0604020202020204" pitchFamily="34" charset="0"/>
              </a:rPr>
              <a:t>toimitetaan tietosuojattuna osoitteella </a:t>
            </a:r>
            <a:r>
              <a:rPr lang="fi-FI" sz="3000" b="1" dirty="0">
                <a:latin typeface="Arial" panose="020B0604020202020204" pitchFamily="34" charset="0"/>
                <a:ea typeface="Arial" panose="020B0604020202020204" pitchFamily="34" charset="0"/>
                <a:cs typeface="Arial" panose="020B0604020202020204" pitchFamily="34" charset="0"/>
                <a:hlinkClick r:id="rId3"/>
              </a:rPr>
              <a:t>eija.lappalainen@te-toimisto.fi</a:t>
            </a:r>
            <a:r>
              <a:rPr lang="fi-FI" sz="3000" b="1" dirty="0">
                <a:latin typeface="Arial" panose="020B0604020202020204" pitchFamily="34" charset="0"/>
                <a:ea typeface="Arial" panose="020B0604020202020204" pitchFamily="34" charset="0"/>
                <a:cs typeface="Arial" panose="020B0604020202020204" pitchFamily="34" charset="0"/>
              </a:rPr>
              <a:t> </a:t>
            </a:r>
            <a:r>
              <a:rPr lang="fi-FI" sz="3000" dirty="0">
                <a:latin typeface="Arial" panose="020B0604020202020204" pitchFamily="34" charset="0"/>
                <a:ea typeface="Arial" panose="020B0604020202020204" pitchFamily="34" charset="0"/>
                <a:cs typeface="Arial" panose="020B0604020202020204" pitchFamily="34" charset="0"/>
              </a:rPr>
              <a:t>välittömästi seurantajakson jälkeen, maksimissaan kahden viikon sisällä seurantakauden päättymisestä. - &gt; Ei kuvakopiota, vaan muokattava Excel-pohja</a:t>
            </a:r>
          </a:p>
          <a:p>
            <a:pPr marL="828040">
              <a:lnSpc>
                <a:spcPts val="1250"/>
              </a:lnSpc>
              <a:spcAft>
                <a:spcPts val="0"/>
              </a:spcAft>
              <a:tabLst>
                <a:tab pos="828040" algn="l"/>
                <a:tab pos="1656080" algn="l"/>
                <a:tab pos="2484120" algn="l"/>
              </a:tabLst>
            </a:pPr>
            <a:r>
              <a:rPr lang="fi-FI" sz="3000" b="1" dirty="0">
                <a:latin typeface="Arial" panose="020B0604020202020204" pitchFamily="34" charset="0"/>
                <a:ea typeface="Arial" panose="020B0604020202020204" pitchFamily="34" charset="0"/>
                <a:cs typeface="Arial" panose="020B0604020202020204" pitchFamily="34" charset="0"/>
              </a:rPr>
              <a:t>Asiakkaiden </a:t>
            </a:r>
            <a:r>
              <a:rPr lang="fi-FI" sz="3000" b="1" dirty="0">
                <a:latin typeface="Arial" panose="020B0604020202020204" pitchFamily="34" charset="0"/>
                <a:ea typeface="Arial" panose="020B0604020202020204" pitchFamily="34" charset="0"/>
                <a:cs typeface="Arial" panose="020B0604020202020204" pitchFamily="34" charset="0"/>
                <a:hlinkClick r:id="rId4"/>
              </a:rPr>
              <a:t>jatkosuunnitelmalomakkeet</a:t>
            </a:r>
            <a:r>
              <a:rPr lang="fi-FI" sz="3000" b="1" dirty="0">
                <a:latin typeface="Arial" panose="020B0604020202020204" pitchFamily="34" charset="0"/>
                <a:ea typeface="Arial" panose="020B0604020202020204" pitchFamily="34" charset="0"/>
                <a:cs typeface="Arial" panose="020B0604020202020204" pitchFamily="34" charset="0"/>
              </a:rPr>
              <a:t>, </a:t>
            </a:r>
            <a:r>
              <a:rPr lang="fi-FI" sz="3000" dirty="0">
                <a:latin typeface="Arial" panose="020B0604020202020204" pitchFamily="34" charset="0"/>
                <a:ea typeface="Arial" panose="020B0604020202020204" pitchFamily="34" charset="0"/>
                <a:cs typeface="Arial" panose="020B0604020202020204" pitchFamily="34" charset="0"/>
              </a:rPr>
              <a:t>tehdään jokaisesta asiakkaasta, joka lopettaa hankkeessa. Lähetetään </a:t>
            </a:r>
            <a:r>
              <a:rPr lang="fi-FI" sz="3000" dirty="0">
                <a:latin typeface="Arial" panose="020B0604020202020204" pitchFamily="34" charset="0"/>
                <a:ea typeface="Arial" panose="020B0604020202020204" pitchFamily="34" charset="0"/>
                <a:cs typeface="Arial" panose="020B0604020202020204" pitchFamily="34" charset="0"/>
                <a:hlinkClick r:id="rId3"/>
              </a:rPr>
              <a:t>eija.lappalainen@te-toimisto.fi</a:t>
            </a:r>
            <a:r>
              <a:rPr lang="fi-FI" sz="3000" dirty="0">
                <a:latin typeface="Arial" panose="020B0604020202020204" pitchFamily="34" charset="0"/>
                <a:ea typeface="Arial" panose="020B0604020202020204" pitchFamily="34" charset="0"/>
                <a:cs typeface="Arial" panose="020B0604020202020204" pitchFamily="34" charset="0"/>
              </a:rPr>
              <a:t>  Jos lähetätte sen myös suoraan asiakkaan vastuuvirkailijalle, siitä tulee tehdä maininta Eijan lähetykseen. </a:t>
            </a:r>
          </a:p>
          <a:p>
            <a:pPr marL="828040">
              <a:lnSpc>
                <a:spcPts val="1250"/>
              </a:lnSpc>
              <a:spcAft>
                <a:spcPts val="0"/>
              </a:spcAft>
              <a:tabLst>
                <a:tab pos="828040" algn="l"/>
                <a:tab pos="1656080" algn="l"/>
                <a:tab pos="2484120" algn="l"/>
              </a:tabLst>
            </a:pPr>
            <a:r>
              <a:rPr lang="fi-FI" sz="3000" b="1" dirty="0">
                <a:latin typeface="Arial" panose="020B0604020202020204" pitchFamily="34" charset="0"/>
                <a:ea typeface="Arial" panose="020B0604020202020204" pitchFamily="34" charset="0"/>
                <a:cs typeface="Arial" panose="020B0604020202020204" pitchFamily="34" charset="0"/>
              </a:rPr>
              <a:t>Hankkeiden toiminnan väliraportit, </a:t>
            </a:r>
            <a:r>
              <a:rPr lang="fi-FI" sz="3000" dirty="0">
                <a:latin typeface="Arial" panose="020B0604020202020204" pitchFamily="34" charset="0"/>
                <a:ea typeface="Arial" panose="020B0604020202020204" pitchFamily="34" charset="0"/>
                <a:cs typeface="Arial" panose="020B0604020202020204" pitchFamily="34" charset="0"/>
              </a:rPr>
              <a:t>jokainen hanke raportoi toiminnastaan tavoitteiden ja tulosten näkökulmasta kaksi kertaa vuodessa</a:t>
            </a:r>
          </a:p>
          <a:p>
            <a:pPr marL="828040">
              <a:lnSpc>
                <a:spcPts val="1250"/>
              </a:lnSpc>
              <a:spcAft>
                <a:spcPts val="0"/>
              </a:spcAft>
              <a:tabLst>
                <a:tab pos="828040" algn="l"/>
                <a:tab pos="1656080" algn="l"/>
                <a:tab pos="2484120" algn="l"/>
              </a:tabLst>
            </a:pPr>
            <a:r>
              <a:rPr lang="fi-FI" sz="3000" b="1" dirty="0">
                <a:latin typeface="Arial" panose="020B0604020202020204" pitchFamily="34" charset="0"/>
                <a:ea typeface="Arial" panose="020B0604020202020204" pitchFamily="34" charset="0"/>
                <a:cs typeface="Arial" panose="020B0604020202020204" pitchFamily="34" charset="0"/>
              </a:rPr>
              <a:t>Hankkeiden suunnitelmat asiakkaille: </a:t>
            </a:r>
            <a:r>
              <a:rPr lang="fi-FI" sz="3000" dirty="0">
                <a:latin typeface="Arial" panose="020B0604020202020204" pitchFamily="34" charset="0"/>
                <a:ea typeface="Arial" panose="020B0604020202020204" pitchFamily="34" charset="0"/>
                <a:cs typeface="Arial" panose="020B0604020202020204" pitchFamily="34" charset="0"/>
              </a:rPr>
              <a:t>jokainen hanke tekee suunnitelman vastaanotettuaan asiakkaan hankkeeseen. Hanke voi tehdä omanlaisensa lomakkeen, pääasia TE-toimistolle on, että asiakas tietää: </a:t>
            </a:r>
          </a:p>
          <a:p>
            <a:pPr marL="1191578" lvl="1">
              <a:lnSpc>
                <a:spcPts val="1250"/>
              </a:lnSpc>
              <a:tabLst>
                <a:tab pos="828040" algn="l"/>
                <a:tab pos="1656080" algn="l"/>
                <a:tab pos="2484120" algn="l"/>
              </a:tabLst>
            </a:pPr>
            <a:r>
              <a:rPr lang="fi-FI" sz="3000" dirty="0">
                <a:latin typeface="Arial" panose="020B0604020202020204" pitchFamily="34" charset="0"/>
                <a:ea typeface="Arial" panose="020B0604020202020204" pitchFamily="34" charset="0"/>
                <a:cs typeface="Arial" panose="020B0604020202020204" pitchFamily="34" charset="0"/>
              </a:rPr>
              <a:t>mikä on tavoite työnhakijan ja hankkeen yhteistyölle</a:t>
            </a:r>
          </a:p>
          <a:p>
            <a:pPr marL="1191578" lvl="1">
              <a:lnSpc>
                <a:spcPts val="1250"/>
              </a:lnSpc>
              <a:tabLst>
                <a:tab pos="828040" algn="l"/>
                <a:tab pos="1656080" algn="l"/>
                <a:tab pos="2484120" algn="l"/>
              </a:tabLst>
            </a:pPr>
            <a:r>
              <a:rPr lang="fi-FI" sz="3000" dirty="0">
                <a:latin typeface="Arial" panose="020B0604020202020204" pitchFamily="34" charset="0"/>
                <a:ea typeface="Arial" panose="020B0604020202020204" pitchFamily="34" charset="0"/>
                <a:cs typeface="Arial" panose="020B0604020202020204" pitchFamily="34" charset="0"/>
              </a:rPr>
              <a:t>mitä työnhakijalle hankkeessa tapahtuu,</a:t>
            </a:r>
          </a:p>
          <a:p>
            <a:pPr marL="1191578" lvl="1">
              <a:lnSpc>
                <a:spcPts val="1250"/>
              </a:lnSpc>
              <a:tabLst>
                <a:tab pos="828040" algn="l"/>
                <a:tab pos="1656080" algn="l"/>
                <a:tab pos="2484120" algn="l"/>
              </a:tabLst>
            </a:pPr>
            <a:r>
              <a:rPr lang="fi-FI" sz="3000" dirty="0">
                <a:latin typeface="Arial" panose="020B0604020202020204" pitchFamily="34" charset="0"/>
                <a:ea typeface="Arial" panose="020B0604020202020204" pitchFamily="34" charset="0"/>
                <a:cs typeface="Arial" panose="020B0604020202020204" pitchFamily="34" charset="0"/>
              </a:rPr>
              <a:t>mitä palveluja hanke tarjoaa työnhakijalle</a:t>
            </a:r>
          </a:p>
          <a:p>
            <a:pPr marL="1191578" lvl="1">
              <a:lnSpc>
                <a:spcPts val="1250"/>
              </a:lnSpc>
              <a:tabLst>
                <a:tab pos="828040" algn="l"/>
                <a:tab pos="1656080" algn="l"/>
                <a:tab pos="2484120" algn="l"/>
              </a:tabLst>
            </a:pPr>
            <a:r>
              <a:rPr lang="fi-FI" sz="3000" dirty="0">
                <a:latin typeface="Arial" panose="020B0604020202020204" pitchFamily="34" charset="0"/>
                <a:ea typeface="Arial" panose="020B0604020202020204" pitchFamily="34" charset="0"/>
                <a:cs typeface="Arial" panose="020B0604020202020204" pitchFamily="34" charset="0"/>
              </a:rPr>
              <a:t>millä aikataululla työnhakija asioi hankkeessa, </a:t>
            </a:r>
          </a:p>
          <a:p>
            <a:pPr marL="1191578" lvl="1">
              <a:lnSpc>
                <a:spcPts val="1250"/>
              </a:lnSpc>
              <a:tabLst>
                <a:tab pos="828040" algn="l"/>
                <a:tab pos="1656080" algn="l"/>
                <a:tab pos="2484120" algn="l"/>
              </a:tabLst>
            </a:pPr>
            <a:r>
              <a:rPr lang="fi-FI" sz="3000" dirty="0">
                <a:latin typeface="Arial" panose="020B0604020202020204" pitchFamily="34" charset="0"/>
                <a:ea typeface="Arial" panose="020B0604020202020204" pitchFamily="34" charset="0"/>
                <a:cs typeface="Arial" panose="020B0604020202020204" pitchFamily="34" charset="0"/>
              </a:rPr>
              <a:t>milloin hanke päättyy työnhakijan osalta ja </a:t>
            </a:r>
          </a:p>
          <a:p>
            <a:pPr marL="1191578" lvl="1">
              <a:lnSpc>
                <a:spcPts val="1250"/>
              </a:lnSpc>
              <a:tabLst>
                <a:tab pos="828040" algn="l"/>
                <a:tab pos="1656080" algn="l"/>
                <a:tab pos="2484120" algn="l"/>
              </a:tabLst>
            </a:pPr>
            <a:r>
              <a:rPr lang="fi-FI" sz="3000" dirty="0">
                <a:latin typeface="Arial" panose="020B0604020202020204" pitchFamily="34" charset="0"/>
                <a:ea typeface="Arial" panose="020B0604020202020204" pitchFamily="34" charset="0"/>
                <a:cs typeface="Arial" panose="020B0604020202020204" pitchFamily="34" charset="0"/>
              </a:rPr>
              <a:t>kehen ottaa tarvittaessa hankkeessa yhteyttä</a:t>
            </a:r>
          </a:p>
          <a:p>
            <a:pPr marL="1191578" lvl="1">
              <a:lnSpc>
                <a:spcPts val="1250"/>
              </a:lnSpc>
              <a:tabLst>
                <a:tab pos="828040" algn="l"/>
                <a:tab pos="1656080" algn="l"/>
                <a:tab pos="2484120" algn="l"/>
              </a:tabLst>
            </a:pPr>
            <a:endParaRPr lang="fi-FI" sz="3700" dirty="0">
              <a:latin typeface="Arial" panose="020B0604020202020204" pitchFamily="34" charset="0"/>
              <a:ea typeface="Arial" panose="020B0604020202020204" pitchFamily="34" charset="0"/>
              <a:cs typeface="Arial" panose="020B0604020202020204" pitchFamily="34" charset="0"/>
            </a:endParaRPr>
          </a:p>
        </p:txBody>
      </p:sp>
      <p:sp>
        <p:nvSpPr>
          <p:cNvPr id="4" name="Päivämäärän paikkamerkki 3"/>
          <p:cNvSpPr>
            <a:spLocks noGrp="1"/>
          </p:cNvSpPr>
          <p:nvPr>
            <p:ph type="dt" sz="half" idx="10"/>
          </p:nvPr>
        </p:nvSpPr>
        <p:spPr/>
        <p:txBody>
          <a:bodyPr/>
          <a:lstStyle/>
          <a:p>
            <a:r>
              <a:rPr lang="fi-FI" dirty="0"/>
              <a:t>2.1.2020</a:t>
            </a:r>
          </a:p>
        </p:txBody>
      </p:sp>
      <p:sp>
        <p:nvSpPr>
          <p:cNvPr id="5" name="Alatunnisteen paikkamerkki 4"/>
          <p:cNvSpPr>
            <a:spLocks noGrp="1"/>
          </p:cNvSpPr>
          <p:nvPr>
            <p:ph type="ftr" sz="quarter" idx="11"/>
          </p:nvPr>
        </p:nvSpPr>
        <p:spPr/>
        <p:txBody>
          <a:bodyPr/>
          <a:lstStyle/>
          <a:p>
            <a:r>
              <a:rPr lang="fi-FI" dirty="0"/>
              <a:t>Lappalainen Eija</a:t>
            </a:r>
          </a:p>
        </p:txBody>
      </p:sp>
      <p:sp>
        <p:nvSpPr>
          <p:cNvPr id="6" name="Dian numeron paikkamerkki 5"/>
          <p:cNvSpPr>
            <a:spLocks noGrp="1"/>
          </p:cNvSpPr>
          <p:nvPr>
            <p:ph type="sldNum" sz="quarter" idx="12"/>
          </p:nvPr>
        </p:nvSpPr>
        <p:spPr/>
        <p:txBody>
          <a:bodyPr/>
          <a:lstStyle/>
          <a:p>
            <a:fld id="{90912E3B-9838-4611-AED2-1868E41D44C1}" type="slidenum">
              <a:rPr lang="fi-FI" smtClean="0"/>
              <a:pPr/>
              <a:t>8</a:t>
            </a:fld>
            <a:endParaRPr lang="fi-FI" dirty="0"/>
          </a:p>
        </p:txBody>
      </p:sp>
    </p:spTree>
    <p:extLst>
      <p:ext uri="{BB962C8B-B14F-4D97-AF65-F5344CB8AC3E}">
        <p14:creationId xmlns:p14="http://schemas.microsoft.com/office/powerpoint/2010/main" val="2049667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8241CA3-3EFA-4FC7-9248-E43684C76A9C}"/>
              </a:ext>
            </a:extLst>
          </p:cNvPr>
          <p:cNvSpPr>
            <a:spLocks noGrp="1"/>
          </p:cNvSpPr>
          <p:nvPr>
            <p:ph type="title"/>
          </p:nvPr>
        </p:nvSpPr>
        <p:spPr/>
        <p:txBody>
          <a:bodyPr/>
          <a:lstStyle/>
          <a:p>
            <a:r>
              <a:rPr lang="fi-FI" dirty="0"/>
              <a:t>Hankkeiden hallinnointi – asiakaskohderyhmät vuonna 2022</a:t>
            </a:r>
          </a:p>
        </p:txBody>
      </p:sp>
      <p:sp>
        <p:nvSpPr>
          <p:cNvPr id="3" name="Sisällön paikkamerkki 2">
            <a:extLst>
              <a:ext uri="{FF2B5EF4-FFF2-40B4-BE49-F238E27FC236}">
                <a16:creationId xmlns:a16="http://schemas.microsoft.com/office/drawing/2014/main" id="{21123653-A084-4EE4-9A5A-79DE5F3EF731}"/>
              </a:ext>
            </a:extLst>
          </p:cNvPr>
          <p:cNvSpPr>
            <a:spLocks noGrp="1"/>
          </p:cNvSpPr>
          <p:nvPr>
            <p:ph idx="1"/>
          </p:nvPr>
        </p:nvSpPr>
        <p:spPr/>
        <p:txBody>
          <a:bodyPr>
            <a:normAutofit/>
          </a:bodyPr>
          <a:lstStyle/>
          <a:p>
            <a:pPr algn="just"/>
            <a:r>
              <a:rPr lang="fi-FI"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Hankkeiden kohderyhmää voivat olla:</a:t>
            </a:r>
            <a:endParaRPr lang="fi-FI" sz="1800" dirty="0">
              <a:solidFill>
                <a:srgbClr val="000000"/>
              </a:solidFill>
              <a:effectLst/>
              <a:latin typeface="Times New Roman" panose="02020603050405020304" pitchFamily="18" charset="0"/>
              <a:ea typeface="Times New Roman" panose="02020603050405020304" pitchFamily="18" charset="0"/>
            </a:endParaRPr>
          </a:p>
          <a:p>
            <a:pPr marL="706438" lvl="1" indent="-342900" algn="just">
              <a:buFont typeface="Symbol" panose="05050102010706020507" pitchFamily="18" charset="2"/>
              <a:buChar char=""/>
            </a:pPr>
            <a:r>
              <a:rPr lang="fi-FI"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Korona COVID-19 pandemian seurauksena työttömiksi jääneet </a:t>
            </a:r>
            <a:endParaRPr lang="fi-FI" sz="1800" dirty="0">
              <a:solidFill>
                <a:srgbClr val="000000"/>
              </a:solidFill>
              <a:effectLst/>
              <a:latin typeface="Times New Roman" panose="02020603050405020304" pitchFamily="18" charset="0"/>
              <a:ea typeface="Times New Roman" panose="02020603050405020304" pitchFamily="18" charset="0"/>
              <a:cs typeface="Symbol" panose="05050102010706020507" pitchFamily="18" charset="2"/>
            </a:endParaRPr>
          </a:p>
          <a:p>
            <a:pPr marL="706438" lvl="1" indent="-342900" algn="just">
              <a:buFont typeface="Symbol" panose="05050102010706020507" pitchFamily="18" charset="2"/>
              <a:buChar char=""/>
            </a:pPr>
            <a:r>
              <a:rPr lang="fi-FI"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työnhakijat, joilla on riski työttömyyden pitkittymiseen </a:t>
            </a:r>
            <a:endParaRPr lang="fi-FI" sz="1800" dirty="0">
              <a:solidFill>
                <a:srgbClr val="000000"/>
              </a:solidFill>
              <a:effectLst/>
              <a:latin typeface="Times New Roman" panose="02020603050405020304" pitchFamily="18" charset="0"/>
              <a:ea typeface="Times New Roman" panose="02020603050405020304" pitchFamily="18" charset="0"/>
              <a:cs typeface="Symbol" panose="05050102010706020507" pitchFamily="18" charset="2"/>
            </a:endParaRPr>
          </a:p>
          <a:p>
            <a:pPr marL="706438" lvl="1" indent="-342900" algn="just">
              <a:buFont typeface="Symbol" panose="05050102010706020507" pitchFamily="18" charset="2"/>
              <a:buChar char=""/>
            </a:pPr>
            <a:r>
              <a:rPr lang="fi-FI"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yli 55-vuotiaat työnhakijat riippumatta työttömyyden kestosta </a:t>
            </a:r>
            <a:endParaRPr lang="fi-FI" sz="1800" dirty="0">
              <a:solidFill>
                <a:srgbClr val="000000"/>
              </a:solidFill>
              <a:effectLst/>
              <a:latin typeface="Times New Roman" panose="02020603050405020304" pitchFamily="18" charset="0"/>
              <a:ea typeface="Times New Roman" panose="02020603050405020304" pitchFamily="18" charset="0"/>
              <a:cs typeface="Symbol" panose="05050102010706020507" pitchFamily="18" charset="2"/>
            </a:endParaRPr>
          </a:p>
          <a:p>
            <a:pPr marL="706438" lvl="1" indent="-342900" algn="just">
              <a:buFont typeface="Symbol" panose="05050102010706020507" pitchFamily="18" charset="2"/>
              <a:buChar char=""/>
            </a:pPr>
            <a:r>
              <a:rPr lang="fi-FI"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sosiaali- ja terveydenhuollon alan työnhakijat riippumatta työttömyyden kestosta</a:t>
            </a:r>
          </a:p>
          <a:p>
            <a:pPr marL="706438" lvl="1" indent="-342900" algn="just">
              <a:buFont typeface="Symbol" panose="05050102010706020507" pitchFamily="18" charset="2"/>
              <a:buChar char=""/>
            </a:pPr>
            <a:endParaRPr lang="fi-FI"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buFont typeface="Symbol" panose="05050102010706020507" pitchFamily="18" charset="2"/>
              <a:buChar char=""/>
            </a:pPr>
            <a:r>
              <a:rPr lang="fi-FI" sz="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Jokainen hanke palvelee sitä kohderyhmää, joka on hyväksytty hankkeen avustuspäätöksessä. </a:t>
            </a:r>
          </a:p>
          <a:p>
            <a:pPr marL="342900" indent="-342900" algn="just">
              <a:lnSpc>
                <a:spcPct val="100000"/>
              </a:lnSpc>
              <a:buFont typeface="Symbol" panose="05050102010706020507" pitchFamily="18" charset="2"/>
              <a:buChar char=""/>
            </a:pPr>
            <a:r>
              <a:rPr lang="fi-FI"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Hankekuvauksen mukainen toiminta on sitä, mitä TE-toimisto hankkeilta odottaa. </a:t>
            </a:r>
          </a:p>
          <a:p>
            <a:pPr marL="342900" indent="-342900" algn="just">
              <a:lnSpc>
                <a:spcPct val="100000"/>
              </a:lnSpc>
              <a:buFont typeface="Symbol" panose="05050102010706020507" pitchFamily="18" charset="2"/>
              <a:buChar char=""/>
            </a:pPr>
            <a:r>
              <a:rPr lang="fi-FI" sz="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Hu</a:t>
            </a:r>
            <a:r>
              <a:rPr lang="fi-FI"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omioitava hankkeen avustuspäätöksessä mahdollisesti olevat TE-toimiston ehdot</a:t>
            </a:r>
            <a:r>
              <a:rPr lang="fi-FI"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p>
        </p:txBody>
      </p:sp>
      <p:sp>
        <p:nvSpPr>
          <p:cNvPr id="4" name="Päivämäärän paikkamerkki 3">
            <a:extLst>
              <a:ext uri="{FF2B5EF4-FFF2-40B4-BE49-F238E27FC236}">
                <a16:creationId xmlns:a16="http://schemas.microsoft.com/office/drawing/2014/main" id="{F730B06F-4134-4918-9F4C-51242B2107F5}"/>
              </a:ext>
            </a:extLst>
          </p:cNvPr>
          <p:cNvSpPr>
            <a:spLocks noGrp="1"/>
          </p:cNvSpPr>
          <p:nvPr>
            <p:ph type="dt" sz="half" idx="10"/>
          </p:nvPr>
        </p:nvSpPr>
        <p:spPr/>
        <p:txBody>
          <a:bodyPr/>
          <a:lstStyle/>
          <a:p>
            <a:r>
              <a:rPr lang="fi-FI" dirty="0"/>
              <a:t>2.1.2020</a:t>
            </a:r>
          </a:p>
        </p:txBody>
      </p:sp>
      <p:sp>
        <p:nvSpPr>
          <p:cNvPr id="5" name="Alatunnisteen paikkamerkki 4">
            <a:extLst>
              <a:ext uri="{FF2B5EF4-FFF2-40B4-BE49-F238E27FC236}">
                <a16:creationId xmlns:a16="http://schemas.microsoft.com/office/drawing/2014/main" id="{B5C95DE2-7914-441A-BB51-4E2B26B41C2E}"/>
              </a:ext>
            </a:extLst>
          </p:cNvPr>
          <p:cNvSpPr>
            <a:spLocks noGrp="1"/>
          </p:cNvSpPr>
          <p:nvPr>
            <p:ph type="ftr" sz="quarter" idx="11"/>
          </p:nvPr>
        </p:nvSpPr>
        <p:spPr/>
        <p:txBody>
          <a:bodyPr/>
          <a:lstStyle/>
          <a:p>
            <a:r>
              <a:rPr lang="fi-FI" dirty="0"/>
              <a:t>Lappalainen Eija</a:t>
            </a:r>
          </a:p>
        </p:txBody>
      </p:sp>
      <p:sp>
        <p:nvSpPr>
          <p:cNvPr id="6" name="Dian numeron paikkamerkki 5">
            <a:extLst>
              <a:ext uri="{FF2B5EF4-FFF2-40B4-BE49-F238E27FC236}">
                <a16:creationId xmlns:a16="http://schemas.microsoft.com/office/drawing/2014/main" id="{B88DE1FB-11D8-433E-B8DA-DB8906E9BC7E}"/>
              </a:ext>
            </a:extLst>
          </p:cNvPr>
          <p:cNvSpPr>
            <a:spLocks noGrp="1"/>
          </p:cNvSpPr>
          <p:nvPr>
            <p:ph type="sldNum" sz="quarter" idx="12"/>
          </p:nvPr>
        </p:nvSpPr>
        <p:spPr/>
        <p:txBody>
          <a:bodyPr/>
          <a:lstStyle/>
          <a:p>
            <a:fld id="{90912E3B-9838-4611-AED2-1868E41D44C1}" type="slidenum">
              <a:rPr lang="fi-FI" smtClean="0"/>
              <a:pPr/>
              <a:t>9</a:t>
            </a:fld>
            <a:endParaRPr lang="fi-FI" dirty="0"/>
          </a:p>
        </p:txBody>
      </p:sp>
    </p:spTree>
    <p:extLst>
      <p:ext uri="{BB962C8B-B14F-4D97-AF65-F5344CB8AC3E}">
        <p14:creationId xmlns:p14="http://schemas.microsoft.com/office/powerpoint/2010/main" val="2447012772"/>
      </p:ext>
    </p:extLst>
  </p:cSld>
  <p:clrMapOvr>
    <a:masterClrMapping/>
  </p:clrMapOvr>
</p:sld>
</file>

<file path=ppt/theme/theme1.xml><?xml version="1.0" encoding="utf-8"?>
<a:theme xmlns:a="http://schemas.openxmlformats.org/drawingml/2006/main" name="TE__DB01_perus__FI_V____RGB[1]">
  <a:themeElements>
    <a:clrScheme name="TE">
      <a:dk1>
        <a:sysClr val="windowText" lastClr="000000"/>
      </a:dk1>
      <a:lt1>
        <a:sysClr val="window" lastClr="FFFFFF"/>
      </a:lt1>
      <a:dk2>
        <a:srgbClr val="003883"/>
      </a:dk2>
      <a:lt2>
        <a:srgbClr val="F0F2CC"/>
      </a:lt2>
      <a:accent1>
        <a:srgbClr val="B6BF00"/>
      </a:accent1>
      <a:accent2>
        <a:srgbClr val="D9640C"/>
      </a:accent2>
      <a:accent3>
        <a:srgbClr val="779346"/>
      </a:accent3>
      <a:accent4>
        <a:srgbClr val="003883"/>
      </a:accent4>
      <a:accent5>
        <a:srgbClr val="4460A5"/>
      </a:accent5>
      <a:accent6>
        <a:srgbClr val="7C7C7C"/>
      </a:accent6>
      <a:hlink>
        <a:srgbClr val="0000FF"/>
      </a:hlink>
      <a:folHlink>
        <a:srgbClr val="800080"/>
      </a:folHlink>
    </a:clrScheme>
    <a:fontScheme name="Office, klassinen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keskus.potx" id="{134E713E-D105-48DF-90AC-56D1F0A7F7B9}" vid="{DA55FAE6-0BDD-4556-9242-9FC591E73B4D}"/>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xml_kameleon>
  <päiväys>2.01.2020</päiväys>
  <kehalaatija>Lappalainen Eija</kehalaatija>
  <dokumentin_x0020_tila/>
  <kieli>Suomi</kieli>
  <dokumenttityyppi>Esitys</dokumenttityyppi>
  <laatijaorganisaatio>Uudenmaan TE-toimisto|11974499-c855-4f11-938b-6f1b63c692ef</laatijaorganisaatio>
</xml_kameleon>
</file>

<file path=customXml/itemProps1.xml><?xml version="1.0" encoding="utf-8"?>
<ds:datastoreItem xmlns:ds="http://schemas.openxmlformats.org/officeDocument/2006/customXml" ds:itemID="{495AEEE5-DBA0-400B-B617-2DD7DD7C62B8}">
  <ds:schemaRefs/>
</ds:datastoreItem>
</file>

<file path=docProps/app.xml><?xml version="1.0" encoding="utf-8"?>
<Properties xmlns="http://schemas.openxmlformats.org/officeDocument/2006/extended-properties" xmlns:vt="http://schemas.openxmlformats.org/officeDocument/2006/docPropsVTypes">
  <Template>te-keskus</Template>
  <TotalTime>1348</TotalTime>
  <Words>1255</Words>
  <Application>Microsoft Office PowerPoint</Application>
  <PresentationFormat>Näytössä katseltava diaesitys (4:3)</PresentationFormat>
  <Paragraphs>179</Paragraphs>
  <Slides>13</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13</vt:i4>
      </vt:variant>
    </vt:vector>
  </HeadingPairs>
  <TitlesOfParts>
    <vt:vector size="19" baseType="lpstr">
      <vt:lpstr>Arial</vt:lpstr>
      <vt:lpstr>Calibri</vt:lpstr>
      <vt:lpstr>Courier New</vt:lpstr>
      <vt:lpstr>Symbol</vt:lpstr>
      <vt:lpstr>Times New Roman</vt:lpstr>
      <vt:lpstr>TE__DB01_perus__FI_V____RGB[1]</vt:lpstr>
      <vt:lpstr>Typo-avustusta saavien hanketoimijoiden työkokous  ma 10.1.2022</vt:lpstr>
      <vt:lpstr>Päivän ohjelma ja tavoite</vt:lpstr>
      <vt:lpstr>Hanketoimijoiden esittäytyminen</vt:lpstr>
      <vt:lpstr>Työllisyyspoliittiset hankkeet vuonna 2022 Uudenmaan TE-toimiston alueella</vt:lpstr>
      <vt:lpstr>Ajankohtaista  TE-hallinnossa</vt:lpstr>
      <vt:lpstr>TYÖNHAKUVELVOLLISUUTTA TÄYTTÄVÄ TOIMINTA – POMA (Pohjoismainen työvoiman palvelumalli)</vt:lpstr>
      <vt:lpstr>Kysymyksiä ajankohtaisosioon liittyen?</vt:lpstr>
      <vt:lpstr>Hankkeiden hallinnointi – ohjeistus on taidonpolku.fi sivulla</vt:lpstr>
      <vt:lpstr>Hankkeiden hallinnointi – asiakaskohderyhmät vuonna 2022</vt:lpstr>
      <vt:lpstr>Asiakasohjaus hankkeisiin ja hankkeiden markkinointi</vt:lpstr>
      <vt:lpstr>Hankkeen kk-seuranta</vt:lpstr>
      <vt:lpstr>TE-toimiston hankeyhdyshenkilön tehtävänkuvaus v. 2022</vt:lpstr>
      <vt:lpstr>TE-toimiston hankeyhdyshenkilön tehtäväkuvaus v. 2022 jatkuu</vt:lpstr>
    </vt:vector>
  </TitlesOfParts>
  <Company>Uudenmaan TE-toimisto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Lappalainen Eija</dc:creator>
  <cp:keywords/>
  <cp:lastModifiedBy>Lappalainen Eija (TET)</cp:lastModifiedBy>
  <cp:revision>147</cp:revision>
  <cp:lastPrinted>2022-01-10T09:52:45Z</cp:lastPrinted>
  <dcterms:created xsi:type="dcterms:W3CDTF">2020-01-02T12:57:01Z</dcterms:created>
  <dcterms:modified xsi:type="dcterms:W3CDTF">2022-01-10T11:42:46Z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vKameleonVerID">
    <vt:lpwstr>460.1014.02.001</vt:lpwstr>
  </property>
  <property fmtid="{D5CDD505-2E9C-101B-9397-08002B2CF9AE}" pid="3" name="dvSaved">
    <vt:lpwstr>1</vt:lpwstr>
  </property>
  <property fmtid="{D5CDD505-2E9C-101B-9397-08002B2CF9AE}" pid="4" name="dvLanguage">
    <vt:lpwstr>1035</vt:lpwstr>
  </property>
  <property fmtid="{D5CDD505-2E9C-101B-9397-08002B2CF9AE}" pid="5" name="dvTemplate">
    <vt:lpwstr>te-keskus.potx</vt:lpwstr>
  </property>
  <property fmtid="{D5CDD505-2E9C-101B-9397-08002B2CF9AE}" pid="6" name="dvDefinition">
    <vt:lpwstr>1014 (dd_default.xml)</vt:lpwstr>
  </property>
  <property fmtid="{D5CDD505-2E9C-101B-9397-08002B2CF9AE}" pid="7" name="dvDefinitionID">
    <vt:lpwstr>1014</vt:lpwstr>
  </property>
  <property fmtid="{D5CDD505-2E9C-101B-9397-08002B2CF9AE}" pid="8" name="dvContentFile">
    <vt:lpwstr>dd_default.xml</vt:lpwstr>
  </property>
  <property fmtid="{D5CDD505-2E9C-101B-9397-08002B2CF9AE}" pid="9" name="dvGlobalVerID">
    <vt:lpwstr>460.90.02.206</vt:lpwstr>
  </property>
  <property fmtid="{D5CDD505-2E9C-101B-9397-08002B2CF9AE}" pid="10" name="dvDefinitionVersion">
    <vt:lpwstr>02.001 / 30.6.2016</vt:lpwstr>
  </property>
  <property fmtid="{D5CDD505-2E9C-101B-9397-08002B2CF9AE}" pid="11" name="filename">
    <vt:lpwstr>false</vt:lpwstr>
  </property>
  <property fmtid="{D5CDD505-2E9C-101B-9397-08002B2CF9AE}" pid="12" name="filenameandpath">
    <vt:lpwstr>false</vt:lpwstr>
  </property>
  <property fmtid="{D5CDD505-2E9C-101B-9397-08002B2CF9AE}" pid="13" name="dvPagenumberExist">
    <vt:lpwstr>1</vt:lpwstr>
  </property>
  <property fmtid="{D5CDD505-2E9C-101B-9397-08002B2CF9AE}" pid="14" name="dvAuthorExist">
    <vt:lpwstr>1</vt:lpwstr>
  </property>
  <property fmtid="{D5CDD505-2E9C-101B-9397-08002B2CF9AE}" pid="15" name="dvDateExist">
    <vt:lpwstr>-1</vt:lpwstr>
  </property>
  <property fmtid="{D5CDD505-2E9C-101B-9397-08002B2CF9AE}" pid="16" name="dvCategory">
    <vt:lpwstr>165</vt:lpwstr>
  </property>
  <property fmtid="{D5CDD505-2E9C-101B-9397-08002B2CF9AE}" pid="17" name="dvCategory_2">
    <vt:lpwstr>56</vt:lpwstr>
  </property>
  <property fmtid="{D5CDD505-2E9C-101B-9397-08002B2CF9AE}" pid="18" name="dvSavepath">
    <vt:lpwstr/>
  </property>
  <property fmtid="{D5CDD505-2E9C-101B-9397-08002B2CF9AE}" pid="19" name="dvUsed">
    <vt:lpwstr>1</vt:lpwstr>
  </property>
  <property fmtid="{D5CDD505-2E9C-101B-9397-08002B2CF9AE}" pid="20" name="dvCompany">
    <vt:lpwstr>TET UUD</vt:lpwstr>
  </property>
  <property fmtid="{D5CDD505-2E9C-101B-9397-08002B2CF9AE}" pid="21" name="dvSite">
    <vt:lpwstr>Helsinki</vt:lpwstr>
  </property>
  <property fmtid="{D5CDD505-2E9C-101B-9397-08002B2CF9AE}" pid="22" name="dvNumbering">
    <vt:lpwstr>0</vt:lpwstr>
  </property>
  <property fmtid="{D5CDD505-2E9C-101B-9397-08002B2CF9AE}" pid="23" name="dvDUname">
    <vt:lpwstr>Lappalainen Eija</vt:lpwstr>
  </property>
  <property fmtid="{D5CDD505-2E9C-101B-9397-08002B2CF9AE}" pid="24" name="dvdufname">
    <vt:lpwstr>Eija</vt:lpwstr>
  </property>
  <property fmtid="{D5CDD505-2E9C-101B-9397-08002B2CF9AE}" pid="25" name="dvdulname">
    <vt:lpwstr>Lappalainen</vt:lpwstr>
  </property>
  <property fmtid="{D5CDD505-2E9C-101B-9397-08002B2CF9AE}" pid="26" name="dvDUdepartment">
    <vt:lpwstr/>
  </property>
  <property fmtid="{D5CDD505-2E9C-101B-9397-08002B2CF9AE}" pid="27" name="dvLogoExist">
    <vt:lpwstr>0</vt:lpwstr>
  </property>
  <property fmtid="{D5CDD505-2E9C-101B-9397-08002B2CF9AE}" pid="28" name="dvCurrentlogo">
    <vt:lpwstr/>
  </property>
  <property fmtid="{D5CDD505-2E9C-101B-9397-08002B2CF9AE}" pid="29" name="Päiväys">
    <vt:filetime>2020-01-01T22:00:00Z</vt:filetime>
  </property>
  <property fmtid="{D5CDD505-2E9C-101B-9397-08002B2CF9AE}" pid="30" name="KEHALaatija">
    <vt:lpwstr>Lappalainen Eija</vt:lpwstr>
  </property>
  <property fmtid="{D5CDD505-2E9C-101B-9397-08002B2CF9AE}" pid="31" name="Dokumentin_x0020_tila">
    <vt:lpwstr/>
  </property>
  <property fmtid="{D5CDD505-2E9C-101B-9397-08002B2CF9AE}" pid="32" name="Kieli">
    <vt:lpwstr>Suomi</vt:lpwstr>
  </property>
  <property fmtid="{D5CDD505-2E9C-101B-9397-08002B2CF9AE}" pid="33" name="Asiakirjan tyyppi">
    <vt:lpwstr>Esitys</vt:lpwstr>
  </property>
  <property fmtid="{D5CDD505-2E9C-101B-9397-08002B2CF9AE}" pid="34" name="Dokumenttityyppi">
    <vt:lpwstr>Esitys</vt:lpwstr>
  </property>
  <property fmtid="{D5CDD505-2E9C-101B-9397-08002B2CF9AE}" pid="35" name="Laatijaorganisaatio">
    <vt:lpwstr>Uudenmaan TE-toimisto</vt:lpwstr>
  </property>
</Properties>
</file>