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6" r:id="rId10"/>
    <p:sldId id="263" r:id="rId11"/>
    <p:sldId id="264" r:id="rId12"/>
    <p:sldId id="265" r:id="rId13"/>
    <p:sldId id="267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6688" autoAdjust="0"/>
  </p:normalViewPr>
  <p:slideViewPr>
    <p:cSldViewPr snapToGrid="0">
      <p:cViewPr varScale="1">
        <p:scale>
          <a:sx n="83" d="100"/>
          <a:sy n="83" d="100"/>
        </p:scale>
        <p:origin x="672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preserve="1" userDrawn="1">
  <p:cSld name="title_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2255574" y="1988840"/>
            <a:ext cx="9121013" cy="1584176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fi-FI" noProof="0" dirty="0"/>
              <a:t>Lisää otsikko napsauttamalla</a:t>
            </a:r>
          </a:p>
        </p:txBody>
      </p:sp>
      <p:grpSp>
        <p:nvGrpSpPr>
          <p:cNvPr id="23" name="Group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-1200810" y="141289"/>
            <a:ext cx="3316817" cy="6619875"/>
            <a:chOff x="-320" y="89"/>
            <a:chExt cx="1567" cy="4170"/>
          </a:xfrm>
        </p:grpSpPr>
        <p:sp>
          <p:nvSpPr>
            <p:cNvPr id="24" name="AutoShape 23"/>
            <p:cNvSpPr>
              <a:spLocks noChangeAspect="1" noChangeArrowheads="1" noTextEdit="1"/>
            </p:cNvSpPr>
            <p:nvPr userDrawn="1"/>
          </p:nvSpPr>
          <p:spPr bwMode="auto">
            <a:xfrm>
              <a:off x="-320" y="89"/>
              <a:ext cx="1567" cy="4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pic>
          <p:nvPicPr>
            <p:cNvPr id="1049" name="Picture 25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7" y="86"/>
              <a:ext cx="1012" cy="4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Suorakulmi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84565" y="6381328"/>
            <a:ext cx="1007435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Alaotsikko 2"/>
          <p:cNvSpPr>
            <a:spLocks noGrp="1"/>
          </p:cNvSpPr>
          <p:nvPr>
            <p:ph type="subTitle" idx="1"/>
          </p:nvPr>
        </p:nvSpPr>
        <p:spPr>
          <a:xfrm>
            <a:off x="2255574" y="3861048"/>
            <a:ext cx="9121013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9" name="Kuva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9224" y="6044778"/>
            <a:ext cx="3033713" cy="673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1302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103445" y="692696"/>
            <a:ext cx="10753195" cy="642942"/>
          </a:xfrm>
          <a:prstGeom prst="rect">
            <a:avLst/>
          </a:prstGeom>
        </p:spPr>
        <p:txBody>
          <a:bodyPr/>
          <a:lstStyle>
            <a:lvl1pPr>
              <a:defRPr sz="3000" b="1" baseline="0">
                <a:solidFill>
                  <a:srgbClr val="D9640C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fi-FI" noProof="0" dirty="0"/>
              <a:t>Lisää otsikko napsauttamalla</a:t>
            </a:r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 hasCustomPrompt="1"/>
          </p:nvPr>
        </p:nvSpPr>
        <p:spPr>
          <a:xfrm>
            <a:off x="1479715" y="1700808"/>
            <a:ext cx="10376925" cy="4320480"/>
          </a:xfrm>
          <a:prstGeom prst="rect">
            <a:avLst/>
          </a:prstGeom>
        </p:spPr>
        <p:txBody>
          <a:bodyPr/>
          <a:lstStyle>
            <a:lvl1pPr>
              <a:buClr>
                <a:srgbClr val="58585A"/>
              </a:buClr>
              <a:buFont typeface="Wingdings" pitchFamily="2" charset="2"/>
              <a:buChar char="§"/>
              <a:defRPr sz="24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58585A"/>
              </a:buClr>
              <a:defRPr sz="2200" baseline="0"/>
            </a:lvl2pPr>
            <a:lvl3pPr>
              <a:buClr>
                <a:srgbClr val="58585A"/>
              </a:buClr>
              <a:defRPr sz="2200"/>
            </a:lvl3pPr>
            <a:lvl4pPr>
              <a:buClr>
                <a:srgbClr val="58585A"/>
              </a:buClr>
              <a:defRPr sz="2200" baseline="0"/>
            </a:lvl4pPr>
            <a:lvl5pPr>
              <a:buClr>
                <a:srgbClr val="58585A"/>
              </a:buClr>
              <a:defRPr sz="2200"/>
            </a:lvl5pPr>
            <a:lvl6pPr>
              <a:buClr>
                <a:srgbClr val="58585A"/>
              </a:buClr>
              <a:defRPr sz="2200"/>
            </a:lvl6pPr>
            <a:lvl7pPr>
              <a:buClr>
                <a:srgbClr val="58585A"/>
              </a:buClr>
              <a:defRPr sz="2200"/>
            </a:lvl7pPr>
            <a:lvl8pPr>
              <a:buClr>
                <a:srgbClr val="58585A"/>
              </a:buClr>
              <a:defRPr/>
            </a:lvl8pPr>
            <a:lvl9pPr>
              <a:buClr>
                <a:srgbClr val="58585A"/>
              </a:buClr>
              <a:defRPr/>
            </a:lvl9pPr>
          </a:lstStyle>
          <a:p>
            <a:pPr lvl="0"/>
            <a:r>
              <a:rPr lang="fi-FI" noProof="0" dirty="0"/>
              <a:t>Lisää tekstiä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  <a:p>
            <a:pPr lvl="5"/>
            <a:r>
              <a:rPr lang="fi-FI" noProof="0" dirty="0"/>
              <a:t>as</a:t>
            </a:r>
          </a:p>
          <a:p>
            <a:pPr lvl="6"/>
            <a:r>
              <a:rPr lang="fi-FI" noProof="0" dirty="0"/>
              <a:t>as</a:t>
            </a:r>
          </a:p>
          <a:p>
            <a:pPr lvl="7"/>
            <a:r>
              <a:rPr lang="fi-FI" noProof="0" dirty="0"/>
              <a:t>as</a:t>
            </a:r>
          </a:p>
          <a:p>
            <a:pPr lvl="8"/>
            <a:r>
              <a:rPr lang="fi-FI" noProof="0" dirty="0"/>
              <a:t>as</a:t>
            </a:r>
          </a:p>
          <a:p>
            <a:pPr lvl="8"/>
            <a:endParaRPr lang="fi-FI" noProof="0" dirty="0"/>
          </a:p>
        </p:txBody>
      </p:sp>
      <p:grpSp>
        <p:nvGrpSpPr>
          <p:cNvPr id="15" name="Group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-241538" y="101956"/>
            <a:ext cx="945153" cy="1886386"/>
            <a:chOff x="-320" y="89"/>
            <a:chExt cx="1567" cy="4170"/>
          </a:xfrm>
        </p:grpSpPr>
        <p:sp>
          <p:nvSpPr>
            <p:cNvPr id="16" name="AutoShape 23"/>
            <p:cNvSpPr>
              <a:spLocks noChangeAspect="1" noChangeArrowheads="1" noTextEdit="1"/>
            </p:cNvSpPr>
            <p:nvPr userDrawn="1"/>
          </p:nvSpPr>
          <p:spPr bwMode="auto">
            <a:xfrm>
              <a:off x="-320" y="89"/>
              <a:ext cx="1567" cy="4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pic>
          <p:nvPicPr>
            <p:cNvPr id="17" name="Picture 25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7" y="86"/>
              <a:ext cx="1012" cy="4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Alatunnisteen paikkamerkki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10" name="Päivämäärän paikkamerkki 9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92248"/>
            <a:ext cx="3096344" cy="37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502190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preserve="1" userDrawn="1">
  <p:cSld name="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tsikko 6"/>
          <p:cNvSpPr>
            <a:spLocks noGrp="1"/>
          </p:cNvSpPr>
          <p:nvPr>
            <p:ph type="title" hasCustomPrompt="1"/>
          </p:nvPr>
        </p:nvSpPr>
        <p:spPr>
          <a:xfrm>
            <a:off x="1103445" y="692696"/>
            <a:ext cx="10753195" cy="642942"/>
          </a:xfrm>
          <a:prstGeom prst="rect">
            <a:avLst/>
          </a:prstGeom>
        </p:spPr>
        <p:txBody>
          <a:bodyPr/>
          <a:lstStyle>
            <a:lvl1pPr>
              <a:defRPr sz="3000" b="1" baseline="0">
                <a:solidFill>
                  <a:srgbClr val="D9640C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fi-FI" noProof="0" dirty="0"/>
              <a:t>Lisää otsikko napsauttamalla</a:t>
            </a:r>
          </a:p>
        </p:txBody>
      </p:sp>
      <p:sp>
        <p:nvSpPr>
          <p:cNvPr id="6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1481402" y="1628800"/>
            <a:ext cx="5094651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 napsauttamalla</a:t>
            </a:r>
          </a:p>
        </p:txBody>
      </p:sp>
      <p:sp>
        <p:nvSpPr>
          <p:cNvPr id="7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1481402" y="2332032"/>
            <a:ext cx="5094651" cy="3833447"/>
          </a:xfrm>
          <a:prstGeom prst="rect">
            <a:avLst/>
          </a:prstGeom>
        </p:spPr>
        <p:txBody>
          <a:bodyPr/>
          <a:lstStyle>
            <a:lvl1pPr>
              <a:buClr>
                <a:srgbClr val="58585A"/>
              </a:buClr>
              <a:defRPr sz="2000"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58585A"/>
              </a:buClr>
              <a:defRPr sz="1800">
                <a:latin typeface="Calibri" pitchFamily="34" charset="0"/>
                <a:cs typeface="Calibri" pitchFamily="34" charset="0"/>
              </a:defRPr>
            </a:lvl2pPr>
            <a:lvl3pPr>
              <a:buClr>
                <a:srgbClr val="58585A"/>
              </a:buClr>
              <a:defRPr sz="1600">
                <a:latin typeface="Calibri" pitchFamily="34" charset="0"/>
                <a:cs typeface="Calibri" pitchFamily="34" charset="0"/>
              </a:defRPr>
            </a:lvl3pPr>
            <a:lvl4pPr>
              <a:buClr>
                <a:srgbClr val="58585A"/>
              </a:buClr>
              <a:defRPr sz="1600">
                <a:latin typeface="Calibri" pitchFamily="34" charset="0"/>
                <a:cs typeface="Calibri" pitchFamily="34" charset="0"/>
              </a:defRPr>
            </a:lvl4pPr>
            <a:lvl5pPr>
              <a:buClr>
                <a:srgbClr val="58585A"/>
              </a:buClr>
              <a:defRPr sz="1600">
                <a:latin typeface="Calibri" pitchFamily="34" charset="0"/>
                <a:cs typeface="Calibri" pitchFamily="34" charset="0"/>
              </a:defRPr>
            </a:lvl5pPr>
            <a:lvl6pPr>
              <a:buClr>
                <a:srgbClr val="58585A"/>
              </a:buClr>
              <a:defRPr sz="1600"/>
            </a:lvl6pPr>
            <a:lvl7pPr>
              <a:buClr>
                <a:srgbClr val="58585A"/>
              </a:buClr>
              <a:defRPr sz="1600"/>
            </a:lvl7pPr>
            <a:lvl8pPr>
              <a:buClr>
                <a:srgbClr val="58585A"/>
              </a:buClr>
              <a:defRPr sz="1600"/>
            </a:lvl8pPr>
            <a:lvl9pPr>
              <a:buClr>
                <a:srgbClr val="58585A"/>
              </a:buClr>
              <a:defRPr sz="1600"/>
            </a:lvl9pPr>
          </a:lstStyle>
          <a:p>
            <a:pPr lvl="0"/>
            <a:r>
              <a:rPr lang="fi-FI" dirty="0"/>
              <a:t>Lisää tekstiä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Tekstin paikkamerkki 4"/>
          <p:cNvSpPr>
            <a:spLocks noGrp="1"/>
          </p:cNvSpPr>
          <p:nvPr>
            <p:ph type="body" sz="quarter" idx="3" hasCustomPrompt="1"/>
          </p:nvPr>
        </p:nvSpPr>
        <p:spPr>
          <a:xfrm>
            <a:off x="6768075" y="1630115"/>
            <a:ext cx="5088567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 napsauttamalla</a:t>
            </a:r>
          </a:p>
        </p:txBody>
      </p:sp>
      <p:sp>
        <p:nvSpPr>
          <p:cNvPr id="9" name="Sisällön paikkamerkki 5"/>
          <p:cNvSpPr>
            <a:spLocks noGrp="1"/>
          </p:cNvSpPr>
          <p:nvPr>
            <p:ph sz="quarter" idx="4" hasCustomPrompt="1"/>
          </p:nvPr>
        </p:nvSpPr>
        <p:spPr>
          <a:xfrm>
            <a:off x="6768075" y="2334966"/>
            <a:ext cx="5088565" cy="3830339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8585A"/>
              </a:buClr>
              <a:buSzPct val="150000"/>
              <a:buFont typeface="Wingdings" pitchFamily="2" charset="2"/>
              <a:buChar char="§"/>
              <a:tabLst/>
              <a:defRPr sz="2000"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58585A"/>
              </a:buClr>
              <a:defRPr sz="1800">
                <a:latin typeface="Calibri" pitchFamily="34" charset="0"/>
                <a:cs typeface="Calibri" pitchFamily="34" charset="0"/>
              </a:defRPr>
            </a:lvl2pPr>
            <a:lvl3pPr>
              <a:buClr>
                <a:srgbClr val="58585A"/>
              </a:buClr>
              <a:defRPr sz="1600">
                <a:latin typeface="Calibri" pitchFamily="34" charset="0"/>
                <a:cs typeface="Calibri" pitchFamily="34" charset="0"/>
              </a:defRPr>
            </a:lvl3pPr>
            <a:lvl4pPr>
              <a:buClr>
                <a:srgbClr val="58585A"/>
              </a:buClr>
              <a:defRPr sz="1600">
                <a:latin typeface="Calibri" pitchFamily="34" charset="0"/>
                <a:cs typeface="Calibri" pitchFamily="34" charset="0"/>
              </a:defRPr>
            </a:lvl4pPr>
            <a:lvl5pPr>
              <a:buClr>
                <a:srgbClr val="58585A"/>
              </a:buClr>
              <a:defRPr sz="1600">
                <a:latin typeface="Calibri" pitchFamily="34" charset="0"/>
                <a:cs typeface="Calibri" pitchFamily="34" charset="0"/>
              </a:defRPr>
            </a:lvl5pPr>
            <a:lvl6pPr>
              <a:buClr>
                <a:srgbClr val="58585A"/>
              </a:buClr>
              <a:defRPr sz="1600"/>
            </a:lvl6pPr>
            <a:lvl7pPr>
              <a:buClr>
                <a:srgbClr val="58585A"/>
              </a:buClr>
              <a:defRPr sz="1600"/>
            </a:lvl7pPr>
            <a:lvl8pPr>
              <a:buClr>
                <a:srgbClr val="58585A"/>
              </a:buClr>
              <a:defRPr sz="1600"/>
            </a:lvl8pPr>
            <a:lvl9pPr>
              <a:buClr>
                <a:srgbClr val="58585A"/>
              </a:buClr>
              <a:defRPr sz="16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lang="fi-FI" dirty="0"/>
              <a:t>Lisää tekstiä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grpSp>
        <p:nvGrpSpPr>
          <p:cNvPr id="16" name="Group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-241538" y="101956"/>
            <a:ext cx="945153" cy="1886386"/>
            <a:chOff x="-320" y="89"/>
            <a:chExt cx="1567" cy="4170"/>
          </a:xfrm>
        </p:grpSpPr>
        <p:sp>
          <p:nvSpPr>
            <p:cNvPr id="17" name="AutoShape 23"/>
            <p:cNvSpPr>
              <a:spLocks noChangeAspect="1" noChangeArrowheads="1" noTextEdit="1"/>
            </p:cNvSpPr>
            <p:nvPr userDrawn="1"/>
          </p:nvSpPr>
          <p:spPr bwMode="auto">
            <a:xfrm>
              <a:off x="-320" y="89"/>
              <a:ext cx="1567" cy="4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pic>
          <p:nvPicPr>
            <p:cNvPr id="18" name="Picture 25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7" y="86"/>
              <a:ext cx="1012" cy="4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Alatunnisteen paikkamerk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19" name="Päivämäärän paikkamerkki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92248"/>
            <a:ext cx="3096344" cy="37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04637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and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6"/>
          <p:cNvSpPr>
            <a:spLocks noGrp="1"/>
          </p:cNvSpPr>
          <p:nvPr>
            <p:ph type="title" hasCustomPrompt="1"/>
          </p:nvPr>
        </p:nvSpPr>
        <p:spPr>
          <a:xfrm>
            <a:off x="1103445" y="692696"/>
            <a:ext cx="10753195" cy="642942"/>
          </a:xfrm>
          <a:prstGeom prst="rect">
            <a:avLst/>
          </a:prstGeom>
        </p:spPr>
        <p:txBody>
          <a:bodyPr/>
          <a:lstStyle>
            <a:lvl1pPr>
              <a:defRPr sz="3000" b="1" baseline="0">
                <a:solidFill>
                  <a:srgbClr val="D9640C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fi-FI" noProof="0" dirty="0"/>
              <a:t>Lisää otsikko napsauttamalla</a:t>
            </a:r>
          </a:p>
        </p:txBody>
      </p:sp>
      <p:graphicFrame>
        <p:nvGraphicFramePr>
          <p:cNvPr id="7" name="Sisällön paikkamerkki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760110244"/>
              </p:ext>
            </p:extLst>
          </p:nvPr>
        </p:nvGraphicFramePr>
        <p:xfrm>
          <a:off x="1440075" y="1555814"/>
          <a:ext cx="10465163" cy="453748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58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883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9346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64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3903"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6700" lvl="0" indent="-266700" defTabSz="1042988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Font typeface="Wingdings" pitchFamily="2" charset="2"/>
                        <a:buNone/>
                        <a:defRPr/>
                      </a:pPr>
                      <a:endParaRPr lang="fi-FI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kstin paikkamerkki 16"/>
          <p:cNvSpPr>
            <a:spLocks noGrp="1"/>
          </p:cNvSpPr>
          <p:nvPr>
            <p:ph type="body" sz="quarter" idx="15" hasCustomPrompt="1"/>
          </p:nvPr>
        </p:nvSpPr>
        <p:spPr>
          <a:xfrm>
            <a:off x="1483360" y="1556793"/>
            <a:ext cx="3413099" cy="360039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None/>
              <a:defRPr sz="2000" b="1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fi-FI" noProof="0" dirty="0"/>
              <a:t>Lisää otsikko</a:t>
            </a:r>
          </a:p>
        </p:txBody>
      </p:sp>
      <p:sp>
        <p:nvSpPr>
          <p:cNvPr id="10" name="Tekstin paikkamerkki 16"/>
          <p:cNvSpPr>
            <a:spLocks noGrp="1"/>
          </p:cNvSpPr>
          <p:nvPr>
            <p:ph type="body" sz="quarter" idx="10" hasCustomPrompt="1"/>
          </p:nvPr>
        </p:nvSpPr>
        <p:spPr>
          <a:xfrm>
            <a:off x="1493554" y="1956941"/>
            <a:ext cx="3360373" cy="4032448"/>
          </a:xfrm>
          <a:prstGeom prst="rect">
            <a:avLst/>
          </a:prstGeom>
        </p:spPr>
        <p:txBody>
          <a:bodyPr/>
          <a:lstStyle>
            <a:lvl1pPr>
              <a:buClr>
                <a:srgbClr val="58585A"/>
              </a:buClr>
              <a:buFont typeface="Wingdings" pitchFamily="2" charset="2"/>
              <a:buChar char="§"/>
              <a:defRPr sz="18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58585A"/>
              </a:buClr>
              <a:defRPr sz="1600"/>
            </a:lvl2pPr>
            <a:lvl3pPr>
              <a:buClr>
                <a:srgbClr val="58585A"/>
              </a:buClr>
              <a:defRPr sz="1600"/>
            </a:lvl3pPr>
            <a:lvl4pPr>
              <a:buClr>
                <a:srgbClr val="58585A"/>
              </a:buClr>
              <a:defRPr sz="1600" baseline="0"/>
            </a:lvl4pPr>
            <a:lvl5pPr>
              <a:buClr>
                <a:srgbClr val="58585A"/>
              </a:buClr>
              <a:defRPr sz="1600"/>
            </a:lvl5pPr>
            <a:lvl6pPr>
              <a:buClr>
                <a:srgbClr val="58585A"/>
              </a:buClr>
              <a:defRPr sz="1600"/>
            </a:lvl6pPr>
            <a:lvl7pPr>
              <a:buClr>
                <a:srgbClr val="58585A"/>
              </a:buClr>
              <a:defRPr sz="1600"/>
            </a:lvl7pPr>
            <a:lvl8pPr>
              <a:buClr>
                <a:srgbClr val="58585A"/>
              </a:buClr>
              <a:defRPr sz="1600"/>
            </a:lvl8pPr>
            <a:lvl9pPr>
              <a:buClr>
                <a:srgbClr val="58585A"/>
              </a:buClr>
              <a:defRPr sz="1600"/>
            </a:lvl9pPr>
          </a:lstStyle>
          <a:p>
            <a:pPr lvl="0"/>
            <a:r>
              <a:rPr lang="fi-FI" noProof="0" dirty="0"/>
              <a:t>Lisää tekstiä napsauttamalla </a:t>
            </a:r>
          </a:p>
          <a:p>
            <a:pPr lvl="1"/>
            <a:r>
              <a:rPr lang="fi-FI" noProof="0" dirty="0"/>
              <a:t>Taso 1</a:t>
            </a:r>
          </a:p>
          <a:p>
            <a:pPr lvl="2"/>
            <a:r>
              <a:rPr lang="fi-FI" noProof="0" dirty="0"/>
              <a:t>Taso 2</a:t>
            </a:r>
          </a:p>
          <a:p>
            <a:pPr lvl="3"/>
            <a:r>
              <a:rPr lang="fi-FI" noProof="0" dirty="0"/>
              <a:t>Taso 3</a:t>
            </a:r>
          </a:p>
        </p:txBody>
      </p:sp>
      <p:sp>
        <p:nvSpPr>
          <p:cNvPr id="19" name="Tekstin paikkamerkki 16"/>
          <p:cNvSpPr>
            <a:spLocks noGrp="1"/>
          </p:cNvSpPr>
          <p:nvPr>
            <p:ph type="body" sz="quarter" idx="16" hasCustomPrompt="1"/>
          </p:nvPr>
        </p:nvSpPr>
        <p:spPr>
          <a:xfrm>
            <a:off x="4947920" y="1556792"/>
            <a:ext cx="3434080" cy="383554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None/>
              <a:defRPr sz="2000" b="1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fi-FI" noProof="0" dirty="0"/>
              <a:t>Lisää otsikko</a:t>
            </a:r>
          </a:p>
        </p:txBody>
      </p:sp>
      <p:sp>
        <p:nvSpPr>
          <p:cNvPr id="12" name="Tekstin paikkamerkki 16"/>
          <p:cNvSpPr>
            <a:spLocks noGrp="1"/>
          </p:cNvSpPr>
          <p:nvPr>
            <p:ph type="body" sz="quarter" idx="13" hasCustomPrompt="1"/>
          </p:nvPr>
        </p:nvSpPr>
        <p:spPr>
          <a:xfrm>
            <a:off x="4958080" y="1956941"/>
            <a:ext cx="3352800" cy="4032448"/>
          </a:xfrm>
          <a:prstGeom prst="rect">
            <a:avLst/>
          </a:prstGeom>
        </p:spPr>
        <p:txBody>
          <a:bodyPr/>
          <a:lstStyle>
            <a:lvl1pPr>
              <a:buClr>
                <a:srgbClr val="58585A"/>
              </a:buClr>
              <a:buFont typeface="Wingdings" pitchFamily="2" charset="2"/>
              <a:buChar char="§"/>
              <a:defRPr sz="18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58585A"/>
              </a:buClr>
              <a:defRPr sz="1600"/>
            </a:lvl2pPr>
            <a:lvl3pPr>
              <a:buClr>
                <a:srgbClr val="58585A"/>
              </a:buClr>
              <a:defRPr sz="1600"/>
            </a:lvl3pPr>
            <a:lvl4pPr>
              <a:buClr>
                <a:srgbClr val="58585A"/>
              </a:buClr>
              <a:defRPr sz="1600" baseline="0"/>
            </a:lvl4pPr>
            <a:lvl5pPr>
              <a:buClr>
                <a:srgbClr val="58585A"/>
              </a:buClr>
              <a:defRPr sz="1600"/>
            </a:lvl5pPr>
            <a:lvl6pPr>
              <a:buClr>
                <a:srgbClr val="58585A"/>
              </a:buClr>
              <a:defRPr sz="1600"/>
            </a:lvl6pPr>
            <a:lvl7pPr>
              <a:buClr>
                <a:srgbClr val="58585A"/>
              </a:buClr>
              <a:defRPr sz="1600"/>
            </a:lvl7pPr>
            <a:lvl8pPr>
              <a:buClr>
                <a:srgbClr val="58585A"/>
              </a:buClr>
              <a:defRPr sz="1600"/>
            </a:lvl8pPr>
            <a:lvl9pPr>
              <a:buClr>
                <a:srgbClr val="58585A"/>
              </a:buClr>
              <a:buNone/>
              <a:defRPr sz="1600"/>
            </a:lvl9pPr>
          </a:lstStyle>
          <a:p>
            <a:pPr lvl="0"/>
            <a:r>
              <a:rPr lang="fi-FI" noProof="0" dirty="0"/>
              <a:t>Lisää tekstiä napsauttamalla</a:t>
            </a:r>
          </a:p>
          <a:p>
            <a:pPr lvl="1"/>
            <a:r>
              <a:rPr lang="fi-FI" noProof="0" dirty="0"/>
              <a:t>Taso 1</a:t>
            </a:r>
          </a:p>
          <a:p>
            <a:pPr lvl="2"/>
            <a:r>
              <a:rPr lang="fi-FI" noProof="0" dirty="0"/>
              <a:t>Taso 2</a:t>
            </a:r>
          </a:p>
          <a:p>
            <a:pPr lvl="3"/>
            <a:r>
              <a:rPr lang="fi-FI" noProof="0" dirty="0"/>
              <a:t>Taso 3</a:t>
            </a:r>
          </a:p>
        </p:txBody>
      </p:sp>
      <p:sp>
        <p:nvSpPr>
          <p:cNvPr id="20" name="Tekstin paikkamerkki 16"/>
          <p:cNvSpPr>
            <a:spLocks noGrp="1"/>
          </p:cNvSpPr>
          <p:nvPr>
            <p:ph type="body" sz="quarter" idx="17" hasCustomPrompt="1"/>
          </p:nvPr>
        </p:nvSpPr>
        <p:spPr>
          <a:xfrm>
            <a:off x="8422640" y="1556792"/>
            <a:ext cx="3434000" cy="383554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None/>
              <a:defRPr sz="2000" b="1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fi-FI" noProof="0" dirty="0"/>
              <a:t>Lisää otsikko</a:t>
            </a:r>
          </a:p>
        </p:txBody>
      </p:sp>
      <p:sp>
        <p:nvSpPr>
          <p:cNvPr id="13" name="Tekstin paikkamerkki 16"/>
          <p:cNvSpPr>
            <a:spLocks noGrp="1"/>
          </p:cNvSpPr>
          <p:nvPr>
            <p:ph type="body" sz="quarter" idx="14" hasCustomPrompt="1"/>
          </p:nvPr>
        </p:nvSpPr>
        <p:spPr>
          <a:xfrm>
            <a:off x="8453120" y="1956941"/>
            <a:ext cx="3403520" cy="4032448"/>
          </a:xfrm>
          <a:prstGeom prst="rect">
            <a:avLst/>
          </a:prstGeom>
        </p:spPr>
        <p:txBody>
          <a:bodyPr/>
          <a:lstStyle>
            <a:lvl1pPr>
              <a:buClr>
                <a:srgbClr val="58585A"/>
              </a:buClr>
              <a:buFont typeface="Wingdings" pitchFamily="2" charset="2"/>
              <a:buChar char="§"/>
              <a:defRPr sz="18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58585A"/>
              </a:buClr>
              <a:defRPr sz="1600"/>
            </a:lvl2pPr>
            <a:lvl3pPr>
              <a:buClr>
                <a:srgbClr val="58585A"/>
              </a:buClr>
              <a:defRPr sz="1600"/>
            </a:lvl3pPr>
            <a:lvl4pPr>
              <a:buClr>
                <a:srgbClr val="58585A"/>
              </a:buClr>
              <a:defRPr sz="1600"/>
            </a:lvl4pPr>
            <a:lvl5pPr>
              <a:buClr>
                <a:srgbClr val="58585A"/>
              </a:buClr>
              <a:defRPr sz="1600"/>
            </a:lvl5pPr>
            <a:lvl6pPr>
              <a:buClr>
                <a:srgbClr val="58585A"/>
              </a:buClr>
              <a:defRPr sz="1600"/>
            </a:lvl6pPr>
            <a:lvl7pPr>
              <a:buClr>
                <a:srgbClr val="58585A"/>
              </a:buClr>
              <a:defRPr sz="1600"/>
            </a:lvl7pPr>
            <a:lvl8pPr>
              <a:buClr>
                <a:srgbClr val="58585A"/>
              </a:buClr>
              <a:defRPr sz="1600"/>
            </a:lvl8pPr>
            <a:lvl9pPr>
              <a:buClr>
                <a:srgbClr val="58585A"/>
              </a:buClr>
              <a:defRPr sz="1600"/>
            </a:lvl9pPr>
          </a:lstStyle>
          <a:p>
            <a:pPr lvl="0"/>
            <a:r>
              <a:rPr lang="fi-FI" noProof="0" dirty="0"/>
              <a:t>Lisää tekstiä napsauttamalla</a:t>
            </a:r>
          </a:p>
          <a:p>
            <a:pPr lvl="1"/>
            <a:r>
              <a:rPr lang="fi-FI" noProof="0" dirty="0"/>
              <a:t>Taso 1</a:t>
            </a:r>
          </a:p>
          <a:p>
            <a:pPr lvl="2"/>
            <a:r>
              <a:rPr lang="fi-FI" noProof="0" dirty="0"/>
              <a:t>Taso 2</a:t>
            </a:r>
          </a:p>
          <a:p>
            <a:pPr lvl="3"/>
            <a:r>
              <a:rPr lang="fi-FI" noProof="0" dirty="0"/>
              <a:t>Taso 3</a:t>
            </a:r>
          </a:p>
        </p:txBody>
      </p:sp>
      <p:grpSp>
        <p:nvGrpSpPr>
          <p:cNvPr id="22" name="Group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-241538" y="101956"/>
            <a:ext cx="945153" cy="1886386"/>
            <a:chOff x="-320" y="89"/>
            <a:chExt cx="1567" cy="4170"/>
          </a:xfrm>
        </p:grpSpPr>
        <p:sp>
          <p:nvSpPr>
            <p:cNvPr id="23" name="AutoShape 23"/>
            <p:cNvSpPr>
              <a:spLocks noChangeAspect="1" noChangeArrowheads="1" noTextEdit="1"/>
            </p:cNvSpPr>
            <p:nvPr userDrawn="1"/>
          </p:nvSpPr>
          <p:spPr bwMode="auto">
            <a:xfrm>
              <a:off x="-320" y="89"/>
              <a:ext cx="1567" cy="4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pic>
          <p:nvPicPr>
            <p:cNvPr id="24" name="Picture 25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7" y="86"/>
              <a:ext cx="1012" cy="4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Alatunnisteen paikkamerkki 15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15" name="Päivämäärän paikkamerkki 14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  <p:pic>
        <p:nvPicPr>
          <p:cNvPr id="21" name="Kuva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92248"/>
            <a:ext cx="3096344" cy="37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1140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lit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6"/>
          <p:cNvSpPr>
            <a:spLocks noGrp="1"/>
          </p:cNvSpPr>
          <p:nvPr>
            <p:ph type="title" hasCustomPrompt="1"/>
          </p:nvPr>
        </p:nvSpPr>
        <p:spPr>
          <a:xfrm>
            <a:off x="1103446" y="697826"/>
            <a:ext cx="8256917" cy="642942"/>
          </a:xfrm>
          <a:prstGeom prst="rect">
            <a:avLst/>
          </a:prstGeom>
        </p:spPr>
        <p:txBody>
          <a:bodyPr/>
          <a:lstStyle>
            <a:lvl1pPr>
              <a:defRPr sz="3000" b="1" baseline="0">
                <a:solidFill>
                  <a:srgbClr val="D9640C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fi-FI" noProof="0" dirty="0"/>
              <a:t>Lisää otsikko napsauttamalla</a:t>
            </a:r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1412776"/>
            <a:ext cx="7872875" cy="4608512"/>
          </a:xfrm>
          <a:prstGeom prst="rect">
            <a:avLst/>
          </a:prstGeom>
        </p:spPr>
        <p:txBody>
          <a:bodyPr/>
          <a:lstStyle>
            <a:lvl1pPr>
              <a:buClr>
                <a:srgbClr val="58585A"/>
              </a:buClr>
              <a:buFont typeface="Wingdings" pitchFamily="2" charset="2"/>
              <a:buChar char="§"/>
              <a:defRPr sz="24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58585A"/>
              </a:buClr>
              <a:defRPr sz="2000"/>
            </a:lvl2pPr>
            <a:lvl3pPr>
              <a:buClr>
                <a:srgbClr val="58585A"/>
              </a:buClr>
              <a:defRPr sz="2000" baseline="0"/>
            </a:lvl3pPr>
            <a:lvl4pPr>
              <a:buClr>
                <a:srgbClr val="58585A"/>
              </a:buClr>
              <a:defRPr/>
            </a:lvl4pPr>
            <a:lvl5pPr>
              <a:buClr>
                <a:srgbClr val="58585A"/>
              </a:buClr>
              <a:defRPr baseline="0"/>
            </a:lvl5pPr>
            <a:lvl6pPr>
              <a:buClr>
                <a:srgbClr val="58585A"/>
              </a:buClr>
              <a:defRPr/>
            </a:lvl6pPr>
            <a:lvl7pPr>
              <a:buClr>
                <a:srgbClr val="58585A"/>
              </a:buClr>
              <a:defRPr/>
            </a:lvl7pPr>
            <a:lvl8pPr>
              <a:buClr>
                <a:srgbClr val="58585A"/>
              </a:buClr>
              <a:defRPr/>
            </a:lvl8pPr>
            <a:lvl9pPr>
              <a:buClr>
                <a:srgbClr val="58585A"/>
              </a:buClr>
              <a:defRPr/>
            </a:lvl9pPr>
          </a:lstStyle>
          <a:p>
            <a:pPr lvl="0"/>
            <a:r>
              <a:rPr lang="fi-FI" noProof="0" dirty="0"/>
              <a:t>Lisää tekstiä napsauttamalla</a:t>
            </a:r>
          </a:p>
          <a:p>
            <a:pPr lvl="1"/>
            <a:r>
              <a:rPr lang="fi-FI" noProof="0" dirty="0"/>
              <a:t>Taso 1</a:t>
            </a:r>
          </a:p>
          <a:p>
            <a:pPr lvl="2"/>
            <a:r>
              <a:rPr lang="fi-FI" noProof="0" dirty="0"/>
              <a:t>Taso 2</a:t>
            </a:r>
          </a:p>
          <a:p>
            <a:pPr lvl="3"/>
            <a:r>
              <a:rPr lang="fi-FI" noProof="0" dirty="0"/>
              <a:t>Taso 3</a:t>
            </a:r>
          </a:p>
          <a:p>
            <a:pPr lvl="4"/>
            <a:r>
              <a:rPr lang="fi-FI" noProof="0" dirty="0"/>
              <a:t>Taso 4</a:t>
            </a:r>
          </a:p>
          <a:p>
            <a:pPr lvl="5"/>
            <a:r>
              <a:rPr lang="fi-FI" noProof="0" dirty="0"/>
              <a:t>Taso 5</a:t>
            </a:r>
          </a:p>
        </p:txBody>
      </p:sp>
      <p:sp>
        <p:nvSpPr>
          <p:cNvPr id="11" name="Platshållare för bild 2"/>
          <p:cNvSpPr>
            <a:spLocks noGrp="1"/>
          </p:cNvSpPr>
          <p:nvPr>
            <p:ph type="pic" idx="1"/>
          </p:nvPr>
        </p:nvSpPr>
        <p:spPr>
          <a:xfrm>
            <a:off x="9409045" y="0"/>
            <a:ext cx="278295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fi-FI" noProof="0" dirty="0"/>
          </a:p>
        </p:txBody>
      </p:sp>
      <p:grpSp>
        <p:nvGrpSpPr>
          <p:cNvPr id="14" name="Group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-241538" y="101956"/>
            <a:ext cx="945153" cy="1886386"/>
            <a:chOff x="-320" y="89"/>
            <a:chExt cx="1567" cy="4170"/>
          </a:xfrm>
        </p:grpSpPr>
        <p:sp>
          <p:nvSpPr>
            <p:cNvPr id="16" name="AutoShape 23"/>
            <p:cNvSpPr>
              <a:spLocks noChangeAspect="1" noChangeArrowheads="1" noTextEdit="1"/>
            </p:cNvSpPr>
            <p:nvPr userDrawn="1"/>
          </p:nvSpPr>
          <p:spPr bwMode="auto">
            <a:xfrm>
              <a:off x="-320" y="89"/>
              <a:ext cx="1567" cy="4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pic>
          <p:nvPicPr>
            <p:cNvPr id="17" name="Picture 25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7" y="86"/>
              <a:ext cx="1012" cy="4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Alatunnisteen paikkamerkki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  <p:pic>
        <p:nvPicPr>
          <p:cNvPr id="15" name="Kuva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92248"/>
            <a:ext cx="3096344" cy="37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281762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103445" y="692696"/>
            <a:ext cx="10753195" cy="642942"/>
          </a:xfrm>
          <a:prstGeom prst="rect">
            <a:avLst/>
          </a:prstGeom>
        </p:spPr>
        <p:txBody>
          <a:bodyPr/>
          <a:lstStyle>
            <a:lvl1pPr>
              <a:defRPr sz="3000" b="1" baseline="0">
                <a:solidFill>
                  <a:srgbClr val="D9640C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fi-FI" noProof="0" dirty="0"/>
              <a:t>Lisää otsikko napsauttamalla</a:t>
            </a:r>
          </a:p>
        </p:txBody>
      </p:sp>
      <p:grpSp>
        <p:nvGrpSpPr>
          <p:cNvPr id="15" name="Group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-241538" y="101956"/>
            <a:ext cx="945153" cy="1886386"/>
            <a:chOff x="-320" y="89"/>
            <a:chExt cx="1567" cy="4170"/>
          </a:xfrm>
        </p:grpSpPr>
        <p:sp>
          <p:nvSpPr>
            <p:cNvPr id="16" name="AutoShape 23"/>
            <p:cNvSpPr>
              <a:spLocks noChangeAspect="1" noChangeArrowheads="1" noTextEdit="1"/>
            </p:cNvSpPr>
            <p:nvPr userDrawn="1"/>
          </p:nvSpPr>
          <p:spPr bwMode="auto">
            <a:xfrm>
              <a:off x="-320" y="89"/>
              <a:ext cx="1567" cy="4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pic>
          <p:nvPicPr>
            <p:cNvPr id="17" name="Picture 25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7" y="86"/>
              <a:ext cx="1012" cy="4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Alatunnisteen paikkamerkki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92248"/>
            <a:ext cx="3096344" cy="37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967137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b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ko 6">
            <a:extLst>
              <a:ext uri="{FF2B5EF4-FFF2-40B4-BE49-F238E27FC236}">
                <a16:creationId xmlns:a16="http://schemas.microsoft.com/office/drawing/2014/main" id="{358FFC45-C46C-4421-ADBA-CA1EC847DE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0230" y="5649306"/>
            <a:ext cx="10753195" cy="521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lang="fi-FI" sz="1800" noProof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 marL="0" lvl="0" indent="0">
              <a:spcBef>
                <a:spcPct val="20000"/>
              </a:spcBef>
              <a:buClr>
                <a:schemeClr val="tx2"/>
              </a:buClr>
              <a:buSzPct val="150000"/>
              <a:buFont typeface="Wingdings" pitchFamily="2" charset="2"/>
              <a:buNone/>
            </a:pPr>
            <a:r>
              <a:rPr lang="fi-FI" noProof="0" dirty="0"/>
              <a:t>Lisää otsikko napsauttamalla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91477" y="260648"/>
            <a:ext cx="10800523" cy="53285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fi-FI" noProof="0" dirty="0"/>
          </a:p>
        </p:txBody>
      </p:sp>
      <p:grpSp>
        <p:nvGrpSpPr>
          <p:cNvPr id="12" name="Group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-241538" y="101956"/>
            <a:ext cx="945153" cy="1886386"/>
            <a:chOff x="-320" y="89"/>
            <a:chExt cx="1567" cy="4170"/>
          </a:xfrm>
        </p:grpSpPr>
        <p:sp>
          <p:nvSpPr>
            <p:cNvPr id="13" name="AutoShape 23"/>
            <p:cNvSpPr>
              <a:spLocks noChangeAspect="1" noChangeArrowheads="1" noTextEdit="1"/>
            </p:cNvSpPr>
            <p:nvPr userDrawn="1"/>
          </p:nvSpPr>
          <p:spPr bwMode="auto">
            <a:xfrm>
              <a:off x="-320" y="89"/>
              <a:ext cx="1567" cy="4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pic>
          <p:nvPicPr>
            <p:cNvPr id="14" name="Picture 25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7" y="86"/>
              <a:ext cx="1012" cy="4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  <p:pic>
        <p:nvPicPr>
          <p:cNvPr id="15" name="Kuva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92248"/>
            <a:ext cx="3096344" cy="37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276162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-241538" y="101956"/>
            <a:ext cx="945153" cy="1886386"/>
            <a:chOff x="-320" y="89"/>
            <a:chExt cx="1567" cy="4170"/>
          </a:xfrm>
        </p:grpSpPr>
        <p:sp>
          <p:nvSpPr>
            <p:cNvPr id="10" name="AutoShape 23"/>
            <p:cNvSpPr>
              <a:spLocks noChangeAspect="1" noChangeArrowheads="1" noTextEdit="1"/>
            </p:cNvSpPr>
            <p:nvPr userDrawn="1"/>
          </p:nvSpPr>
          <p:spPr bwMode="auto">
            <a:xfrm>
              <a:off x="-320" y="89"/>
              <a:ext cx="1567" cy="4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pic>
          <p:nvPicPr>
            <p:cNvPr id="11" name="Picture 25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7" y="86"/>
              <a:ext cx="1012" cy="4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92248"/>
            <a:ext cx="3096344" cy="37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74107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kstikehys 13"/>
          <p:cNvSpPr txBox="1"/>
          <p:nvPr userDrawn="1"/>
        </p:nvSpPr>
        <p:spPr>
          <a:xfrm>
            <a:off x="10896533" y="6381329"/>
            <a:ext cx="9601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5025B8F-2409-4049-B97B-A3416C2EFDCE}" type="slidenum">
              <a:rPr lang="fi-FI" sz="1200" noProof="0" smtClean="0">
                <a:solidFill>
                  <a:srgbClr val="58585A"/>
                </a:solidFill>
                <a:latin typeface="+mn-lt"/>
              </a:rPr>
              <a:pPr algn="r"/>
              <a:t>‹#›</a:t>
            </a:fld>
            <a:endParaRPr lang="fi-FI" sz="1200" noProof="0" dirty="0" err="1">
              <a:solidFill>
                <a:srgbClr val="58585A"/>
              </a:solidFill>
              <a:latin typeface="+mn-lt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847862" y="6381329"/>
            <a:ext cx="5088565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58585A"/>
                </a:solidFill>
              </a:defRPr>
            </a:lvl1pPr>
          </a:lstStyle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2"/>
          </p:nvPr>
        </p:nvSpPr>
        <p:spPr>
          <a:xfrm>
            <a:off x="10032438" y="6381329"/>
            <a:ext cx="1308629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58585A"/>
                </a:solidFill>
                <a:latin typeface="+mn-lt"/>
              </a:defRPr>
            </a:lvl1pPr>
          </a:lstStyle>
          <a:p>
            <a:r>
              <a:rPr lang="fi-FI"/>
              <a:t>4.1.2022</a:t>
            </a:r>
            <a:endParaRPr lang="fi-FI" dirty="0"/>
          </a:p>
        </p:txBody>
      </p:sp>
      <p:pic>
        <p:nvPicPr>
          <p:cNvPr id="7" name="eulogoplaceholder" hidden="1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11" y="397671"/>
            <a:ext cx="1292515" cy="25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eulogoplaceholder" hidden="1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11" y="397671"/>
            <a:ext cx="1292515" cy="25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eulogososiaaliplaceholder" hidden="1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69" y="397671"/>
            <a:ext cx="1292515" cy="25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eulogomaaseutuplaceholder" hidden="1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68" y="383692"/>
            <a:ext cx="1292515" cy="25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eulogokareliaplaceholder" hidden="1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000" y="288001"/>
            <a:ext cx="1292515" cy="25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02228-4EFE-4353-BD5B-E2276BEE58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30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6" r:id="rId7"/>
    <p:sldLayoutId id="2147483667" r:id="rId8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-palvelut.fi/tyonantajalle/yrittajalle/tyollisyyspoliittinen-avustus" TargetMode="External"/><Relationship Id="rId2" Type="http://schemas.openxmlformats.org/officeDocument/2006/relationships/hyperlink" Target="http://www.keha-keskus.fi/yhteystiedot/hae-maksatust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ksatukset.keha@ely-keskus.f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Työkokous Uudenmaan TE-toimisto</a:t>
            </a:r>
            <a:br>
              <a:rPr lang="fi-FI" dirty="0"/>
            </a:br>
            <a:r>
              <a:rPr lang="fi-FI" dirty="0"/>
              <a:t>10.1.2022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Työllisyyspoliittinen avustus</a:t>
            </a:r>
          </a:p>
        </p:txBody>
      </p:sp>
    </p:spTree>
    <p:extLst>
      <p:ext uri="{BB962C8B-B14F-4D97-AF65-F5344CB8AC3E}">
        <p14:creationId xmlns:p14="http://schemas.microsoft.com/office/powerpoint/2010/main" val="1931833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C3F2F1-3732-4580-A77A-292AD7EE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Ennakon hakeminen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35D5C9-778A-4CD1-A115-C13CC79C4A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Avustusta voidaan maksaa ennakkona enintään 50 % maksatusjaksolle kohdistuvasta avustuksesta</a:t>
            </a:r>
          </a:p>
          <a:p>
            <a:pPr marL="0" indent="0">
              <a:buNone/>
            </a:pPr>
            <a:r>
              <a:rPr lang="fi-FI" dirty="0"/>
              <a:t>	- poikkeuksena työttömien perustamat rekisteröidyt yhdistykset 100 %</a:t>
            </a:r>
          </a:p>
          <a:p>
            <a:r>
              <a:rPr lang="fi-FI" dirty="0"/>
              <a:t>Ennakon jälkeen jätettävä varsinainen maksatushakemus siltä maksatusjaksolta jolle on maksettu ennakkoa</a:t>
            </a:r>
          </a:p>
          <a:p>
            <a:r>
              <a:rPr lang="fi-FI" dirty="0"/>
              <a:t>Seuraavan maksatusjakson ennakkohakemuksen voi toimittaa heti kun edellisen maksatusjakson varsinainen maksatushakemus on käsitelty</a:t>
            </a:r>
          </a:p>
          <a:p>
            <a:r>
              <a:rPr lang="fi-FI" dirty="0"/>
              <a:t>Ennakko vähennetään maksatusjaksolle maksettavasta avustuksesta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657D0A6-290A-4569-8165-27173D00C40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3F2BF35-22DC-406F-8909-8D75E3615EE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1638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1ADAA5-C578-4AF7-AAD0-573FC37C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Muutoksenhaku maksatuspäätökseen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7B1AEC0-2F47-412E-9394-7292124AE1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Maksatuspäätökseen tyytymätön voi hakea oikaisua</a:t>
            </a:r>
          </a:p>
          <a:p>
            <a:r>
              <a:rPr lang="fi-FI" dirty="0"/>
              <a:t>Oikaisupyyntö on toimitettava KEHA-keskukselle määräajassa (30 päivän kuluessa päätöksen tiedoksisaannista)</a:t>
            </a:r>
          </a:p>
          <a:p>
            <a:r>
              <a:rPr lang="fi-FI" dirty="0"/>
              <a:t>KEHA-keskus tekee oikaisupyyntöön kirjallisen päätöksen</a:t>
            </a:r>
          </a:p>
          <a:p>
            <a:r>
              <a:rPr lang="fi-FI" dirty="0"/>
              <a:t>Oikaisupäätökseen tyytymätön voi valittaa asiasta hallinto-oikeuteen, mikäli oikaisupäätös poikkeaa hakijan esittämästä oikaisupyynnöstä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8702819-D3EA-43DD-98F1-185CC26E2DD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40D659C-4BA1-44E2-A0C2-A74BD767BBD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4720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6A3E55-1F74-4FE7-90AE-536473672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Lopuksi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ED19C10-6F7B-4B57-95C2-A3C985BDDB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i-FI" sz="2400" dirty="0">
                <a:hlinkClick r:id="rId2"/>
              </a:rPr>
              <a:t>http://www.keha-keskus.fi/yhteystiedot/hae-maksatusta/</a:t>
            </a:r>
            <a:r>
              <a:rPr lang="fi-FI" sz="2400" dirty="0"/>
              <a:t> </a:t>
            </a:r>
          </a:p>
          <a:p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https://www.te-palvelut.fi/tyonantajalle/yrittajalle/tyollisyyspoliittinen-avustus</a:t>
            </a:r>
            <a:endParaRPr lang="fi-FI" dirty="0"/>
          </a:p>
          <a:p>
            <a:r>
              <a:rPr lang="fi-FI" sz="2400" dirty="0"/>
              <a:t>Maksatushakemuksia koskevat tiedustelut </a:t>
            </a:r>
            <a:r>
              <a:rPr lang="fi-FI" sz="2400" dirty="0">
                <a:hlinkClick r:id="rId4"/>
              </a:rPr>
              <a:t>maksatukset.keha@ely-keskus.fi</a:t>
            </a:r>
            <a:r>
              <a:rPr lang="fi-FI" sz="2400" dirty="0"/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8585A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kumimoji="0" 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Maksatushakemuksen käsittelyä nopeuttaa kun hakemus sisältää tarvittavat liitteet ja avustusta haetaan vain avustuspäätöksen mukaisiin kustannuksiin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8585A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lang="fi-FI" dirty="0">
                <a:solidFill>
                  <a:prstClr val="black"/>
                </a:solidFill>
              </a:rPr>
              <a:t>Autamme ja neuvomme aina mielellämme maksatuksiin liittyvissä asioissa</a:t>
            </a:r>
            <a:endParaRPr kumimoji="0" lang="fi-FI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4800" dirty="0">
                <a:solidFill>
                  <a:schemeClr val="accent3"/>
                </a:solidFill>
              </a:rPr>
              <a:t>KIITOS!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A4F29ED-BD04-41F6-9A20-8A0B1133520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BD2D869-DD05-4A6E-930D-AC0946E0983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489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30A5EF-A15E-482B-A3EE-1738B150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Maksatukset KEHA-keskuksessa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E8D9D4-67FA-4DB4-810F-8EB20D1A1A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Maksatukset hoidetaan valtakunnallisesti alueesta riippumatta</a:t>
            </a:r>
          </a:p>
          <a:p>
            <a:r>
              <a:rPr lang="fi-FI" dirty="0"/>
              <a:t>Vuonna 2021 </a:t>
            </a:r>
            <a:r>
              <a:rPr lang="fi-FI" dirty="0" err="1"/>
              <a:t>typo</a:t>
            </a:r>
            <a:r>
              <a:rPr lang="fi-FI" dirty="0"/>
              <a:t>-maksatuspäätöksiä tehtiin 491 kpl </a:t>
            </a:r>
          </a:p>
          <a:p>
            <a:r>
              <a:rPr lang="fi-FI" dirty="0"/>
              <a:t>Tavoitekäsittelyaika 30 vrk maksatushakemuksen saapumisesta</a:t>
            </a:r>
          </a:p>
          <a:p>
            <a:r>
              <a:rPr lang="fi-FI" dirty="0"/>
              <a:t>Hakemukset otetaan käsittelyyn saapumisjärjestyksessä</a:t>
            </a:r>
          </a:p>
          <a:p>
            <a:r>
              <a:rPr lang="fi-FI" dirty="0" err="1"/>
              <a:t>Typo</a:t>
            </a:r>
            <a:r>
              <a:rPr lang="fi-FI" dirty="0"/>
              <a:t>-maksatusten käsittelijöitä 4 henkilöä</a:t>
            </a:r>
          </a:p>
          <a:p>
            <a:r>
              <a:rPr lang="fi-FI" dirty="0"/>
              <a:t>Vuoden 2022 avustuspäätöksiin liittyvät maksatukset sähköisesti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03098F0-0A51-4262-A877-CC002264469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17BC16A-7D43-4101-886B-9FB1626D23C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295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CEBB8E-1ABB-464B-8247-AD592D0D2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Työllisyyspoliittisen avustuksen maksatuksen hakeminen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431B034-520B-4945-AAC6-E8C0CB073C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05055" y="1700808"/>
            <a:ext cx="10451586" cy="4464496"/>
          </a:xfrm>
        </p:spPr>
        <p:txBody>
          <a:bodyPr>
            <a:normAutofit/>
          </a:bodyPr>
          <a:lstStyle/>
          <a:p>
            <a:r>
              <a:rPr lang="fi-FI" dirty="0"/>
              <a:t>Vuoden 2021 viimeisen maksujakson maksatushakemukset toimitetaan ELY-keskuksen yleisen asiointilomakkeen liitteenä tai postitse avustuspäätöksen tehneen TE-toimiston kirjaamoon.</a:t>
            </a:r>
          </a:p>
          <a:p>
            <a:r>
              <a:rPr lang="fi-FI" dirty="0"/>
              <a:t>Vuotta 2022 koskevat ennakko- ja maksatushakemukset liitteineen toimitetaan sähköisesti aluehallinnon asiointipalvelun Maksatukset välilehdeltä, josta hakemukset siirtyvät viranomaiskäsittelyyn yleiseen avustusjärjestelmään eli YA-järjestelmään</a:t>
            </a:r>
          </a:p>
          <a:p>
            <a:r>
              <a:rPr lang="fi-FI" dirty="0"/>
              <a:t>YA-järjestelmä on valtionavustusten, tukien ja korvausten käsittelyjärjestelmä, jonka käyttö tulee laajenemaan myös muihin TE-palveluihin mm. starttirahaan ja palkkatukeen.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37C5F85-E09F-4DEA-9D10-A6707292A3C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9B24BC-B3BC-4DD3-9E10-700BED77FBD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104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9CB6CA-2FFD-4F07-86C6-00CE5B41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Maksatushakemus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E6AD15-AF9A-4636-BA95-61B456D4A2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Maksatushakemuksessa ilmoitetaan koskeeko hakemus ennakkoa vai varsinaista maksatusta</a:t>
            </a:r>
          </a:p>
          <a:p>
            <a:r>
              <a:rPr lang="fi-FI" dirty="0"/>
              <a:t>Hanketyöntekijöiden palkkakustannukset sivukuluineen ilmoitetaan maksatushakemuksessa, ei enää erillisellä liitteellä</a:t>
            </a:r>
          </a:p>
          <a:p>
            <a:r>
              <a:rPr lang="fi-FI" dirty="0"/>
              <a:t>Maksatushakemuksessa on pakollisia kenttiä, jotka on täytettävä ennen kuin hakemuksen voi lähettää</a:t>
            </a:r>
          </a:p>
          <a:p>
            <a:r>
              <a:rPr lang="fi-FI" dirty="0"/>
              <a:t>Maksatushakemuksen voi tarvittaessa tallentaa keskeneräisenä ja jatkaa hakemuksen täyttämistä myöhemmin</a:t>
            </a:r>
          </a:p>
          <a:p>
            <a:r>
              <a:rPr lang="fi-FI" dirty="0"/>
              <a:t>Maksatushakemukset lähetettävä kahden kuukauden kuluessa maksatusjakson päättymisestä</a:t>
            </a:r>
          </a:p>
          <a:p>
            <a:r>
              <a:rPr lang="fi-FI" dirty="0"/>
              <a:t>Myöhässä saapuneita maksatushakemuksia ei voida hyväksyä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9B73DF2-AA3B-445F-940D-69219875BCE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1248089-8277-4F95-B3E3-2AFE3CC1A63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378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EEE2A2-85EF-4BFF-9FB7-C07FF3D01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Täydennys- ja lisätietopyynnöt 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FB19CE3-EE1D-4F2D-B45D-DE04BE59CA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Täydennys- ja lisätietopyynnöt maksatushakemuksiin lähetetään asiointipalvelun kautta </a:t>
            </a:r>
          </a:p>
          <a:p>
            <a:r>
              <a:rPr lang="fi-FI" dirty="0"/>
              <a:t>Täydennys- ja lisätietopyyntöön vastattava pyynnössä mainittuun määräaikaan mennessä </a:t>
            </a:r>
          </a:p>
          <a:p>
            <a:r>
              <a:rPr lang="fi-FI" dirty="0"/>
              <a:t>Määräajan umpeuduttua pyyntöön ei voi enää vastata</a:t>
            </a:r>
          </a:p>
          <a:p>
            <a:r>
              <a:rPr lang="fi-FI" dirty="0"/>
              <a:t>Mikäli määräaika ehtii umpeutua, tulee ottaa yhteyttä maksatukseen, minkä jälkeen maksatushakemuksen käsittelijä voi lähettää uuden pyynnön</a:t>
            </a:r>
          </a:p>
          <a:p>
            <a:r>
              <a:rPr lang="fi-FI" dirty="0"/>
              <a:t>Kaikki maksatushakemuksen liitteet tulee toimittaa asiointipalvelun kautta, jolloin liitteetkin arkistoituvat automaattisesti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C037ED7-27CE-47DF-B44E-1B84DA85CA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6335FEC-6D17-4AD9-8BA7-3427358DAE1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69519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F69933-4F6E-418D-8CD7-D9D51BECF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Työllisyyspoliittisen avustuksen hakeminen ja maksaminen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A34105B-C6E6-4FBF-AEAD-952DB0C5D8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TE-toimiston avustuspäätöksessä määritellään hyväksyttävät kustannukset ja avustuksen määrä </a:t>
            </a:r>
          </a:p>
          <a:p>
            <a:r>
              <a:rPr lang="fi-FI" dirty="0"/>
              <a:t>Maksatushakemuksen tulee perustua maksatusjaksolle kohdistuneisiin, päätöksen mukaisiin todellisiin ja maksettuihin kustannuksiin</a:t>
            </a:r>
          </a:p>
          <a:p>
            <a:r>
              <a:rPr lang="fi-FI" dirty="0"/>
              <a:t>Maksatusjakso on yleensä kolme kalenterikuukautta</a:t>
            </a:r>
          </a:p>
          <a:p>
            <a:r>
              <a:rPr lang="fi-FI" dirty="0"/>
              <a:t>Maksatushakemus on toimitettava kahden kuukauden kuluessa sen maksatusjakson päättymisestä, jota hakemus koskee</a:t>
            </a:r>
          </a:p>
          <a:p>
            <a:r>
              <a:rPr lang="fi-FI" dirty="0"/>
              <a:t>Maksatushakemuksen lähettää henkilö, jolla on nimenkirjoitusoikeus/valtuutus</a:t>
            </a:r>
          </a:p>
          <a:p>
            <a:pPr marL="0" indent="0">
              <a:buNone/>
            </a:pPr>
            <a:r>
              <a:rPr lang="fi-FI" dirty="0"/>
              <a:t>     HUOM! Ei henkilö, jonka palkkauskustannuksiin avustusta haetaan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DBCBBAE-B9D5-43FD-A0CA-9334647869B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088ACCB-DC21-4B39-AA29-90902608F16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438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384EFA-06B9-41C9-97F4-417E6093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Korvattavia kustannuksia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5B58CE-8009-424D-B691-9F792EC905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Avustusta voidaan myöntää pääsääntöisesti seuraaviin, tuettavasta toiminnasta aiheutuviin, kohtuullisiin kustannuksiin</a:t>
            </a:r>
          </a:p>
          <a:p>
            <a:pPr lvl="1"/>
            <a:r>
              <a:rPr lang="fi-FI" dirty="0"/>
              <a:t>Palkkakustannukset, ml. lakisääteiset sivukulut ja lomarahat</a:t>
            </a:r>
          </a:p>
          <a:p>
            <a:pPr lvl="1"/>
            <a:r>
              <a:rPr lang="fi-FI" dirty="0"/>
              <a:t>Työterveys</a:t>
            </a:r>
          </a:p>
          <a:p>
            <a:pPr lvl="1"/>
            <a:r>
              <a:rPr lang="fi-FI" dirty="0"/>
              <a:t>Matkakulut </a:t>
            </a:r>
          </a:p>
          <a:p>
            <a:pPr lvl="1"/>
            <a:r>
              <a:rPr lang="fi-FI" dirty="0"/>
              <a:t>Puhelin-, posti- ja kopiointikulut ja sähköisen viestinnän kulut</a:t>
            </a:r>
          </a:p>
          <a:p>
            <a:pPr lvl="1"/>
            <a:r>
              <a:rPr lang="fi-FI" dirty="0"/>
              <a:t>Kehittämistuloksista ja uusista toimintamalleista tiedottaminen </a:t>
            </a:r>
          </a:p>
          <a:p>
            <a:pPr lvl="1"/>
            <a:r>
              <a:rPr lang="fi-FI" dirty="0"/>
              <a:t>Kirjanpito, palkanlaskenta ja hankkeen tilintarkastus</a:t>
            </a:r>
          </a:p>
          <a:p>
            <a:pPr lvl="1"/>
            <a:r>
              <a:rPr lang="fi-FI" dirty="0"/>
              <a:t>Ohjausryhmän kokouspalkkiot, kahvitus- ja matkakulut</a:t>
            </a:r>
          </a:p>
          <a:p>
            <a:pPr lvl="1"/>
            <a:r>
              <a:rPr lang="fi-FI" dirty="0"/>
              <a:t>Avustuksen saajan tuella palkatuille ja työkokeilussa oleville ostopalveluna hankkimat työllistymistä tukevat palvelut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A2012CC-28A5-4377-98A8-5DDEEAE6D99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8835434-3CE2-44AE-BF2E-52E5E79054A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9234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F07775-EAEA-4A0A-9C36-42A7C0CFD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Huomioitavaa kustannusten korvaamisessa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E6F0D3-BFD4-4441-A334-957D34246C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16205" y="1583473"/>
            <a:ext cx="10440435" cy="4437815"/>
          </a:xfrm>
        </p:spPr>
        <p:txBody>
          <a:bodyPr>
            <a:normAutofit fontScale="85000" lnSpcReduction="10000"/>
          </a:bodyPr>
          <a:lstStyle/>
          <a:p>
            <a:r>
              <a:rPr lang="fi-FI" sz="2400" dirty="0"/>
              <a:t>Työterveysmaksuista hyväksytään 50 %</a:t>
            </a:r>
          </a:p>
          <a:p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Matkakulut hyväksytään valtion matkustussäännön mukaisesti, halvinta kulkutapaa käyttäen.</a:t>
            </a:r>
          </a:p>
          <a:p>
            <a:r>
              <a:rPr lang="fi-FI" sz="2400" dirty="0"/>
              <a:t>Puhelinliittymien kuukausimaksut ja käyttömaksut hyväksytään, myös liittymiin sisältyvät turvapaketit. Puhelinlaitteiden kuukausimaksuja ei hyväksytä.</a:t>
            </a:r>
          </a:p>
          <a:p>
            <a:r>
              <a:rPr lang="fi-FI" sz="2400" dirty="0"/>
              <a:t>Nettiliittymiin liittyvät kuukausimaksut palveluineen hyväksytään, laitteiden kuukausimaksuja ei </a:t>
            </a:r>
          </a:p>
          <a:p>
            <a:r>
              <a:rPr lang="fi-FI" sz="2400" dirty="0"/>
              <a:t>Kopiokoneiden leasingmaksuja ja huoltokustannuksia ei hyväksytä. Huoltosopimuksiin sisältyvät kopioveloitukset hyväksytään. Jos hakijalla on oma kopiokone, hyväksytään värikasetit ja paperit.</a:t>
            </a:r>
          </a:p>
          <a:p>
            <a:r>
              <a:rPr lang="fi-FI" sz="2400" dirty="0"/>
              <a:t>Käyntikortit ja hanke-esitteet eivät ole korvattavia kustannuksia</a:t>
            </a:r>
          </a:p>
          <a:p>
            <a:r>
              <a:rPr lang="fi-FI" sz="2400" dirty="0"/>
              <a:t>Lyhytkestoiset koulutukset hyväksytään, tutkintomaksuja ei </a:t>
            </a:r>
          </a:p>
          <a:p>
            <a:r>
              <a:rPr lang="fi-FI" sz="2400" dirty="0"/>
              <a:t>Yhdistyksen vuositilintarkastuksen kustannuksia ei hyväksytä, ainoastaan hankkeesta tehdyn tilintarkastajan lausunnon kustannukset hyväksytään</a:t>
            </a:r>
          </a:p>
          <a:p>
            <a:r>
              <a:rPr lang="fi-FI" sz="2400" dirty="0"/>
              <a:t>Tulkinnanvaraisissa tilanteissa keskustellaan rahoittajan kanssa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FD3036B-AB82-4D09-81F5-497E10157A3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006E175-CB9E-4CA5-BDCC-68C5837BCF2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52009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87F27D-E673-42CD-8851-BAF962665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Maksatushakemuksen liitteet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8CEBEB5-5B4C-493E-BB7E-C43CD6147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71601" y="1471961"/>
            <a:ext cx="10485040" cy="4549327"/>
          </a:xfrm>
        </p:spPr>
        <p:txBody>
          <a:bodyPr>
            <a:normAutofit/>
          </a:bodyPr>
          <a:lstStyle/>
          <a:p>
            <a:pPr lvl="2"/>
            <a:r>
              <a:rPr lang="fi-FI" sz="1800" dirty="0"/>
              <a:t>Kopio rahoitettavan toiminnan kirjanpidosta (ote pääkirjasta), jossa menot ja tulot näkyvät kustannuslajeittain ja tositteittain  </a:t>
            </a:r>
          </a:p>
          <a:p>
            <a:pPr lvl="2"/>
            <a:r>
              <a:rPr lang="fi-FI" sz="1800" dirty="0"/>
              <a:t>Vuoden ensimmäiseen maksatushakemukseen mukaan avustuksella palkattavien henkilöiden työsopimukset</a:t>
            </a:r>
          </a:p>
          <a:p>
            <a:pPr lvl="2"/>
            <a:r>
              <a:rPr lang="fi-FI" sz="1800" dirty="0"/>
              <a:t>Työaikakirjanpito</a:t>
            </a:r>
          </a:p>
          <a:p>
            <a:pPr lvl="2"/>
            <a:r>
              <a:rPr lang="fi-FI" sz="1800" dirty="0"/>
              <a:t>Matkalaskut/ajopäiväkirjat</a:t>
            </a:r>
          </a:p>
          <a:p>
            <a:pPr lvl="2"/>
            <a:r>
              <a:rPr lang="fi-FI" sz="1800" dirty="0"/>
              <a:t>Kopiot maksatusjakson aikana pidettyjen ohjausryhmän kokousten pöytäkirjoista</a:t>
            </a:r>
          </a:p>
          <a:p>
            <a:pPr lvl="2"/>
            <a:r>
              <a:rPr lang="fi-FI" sz="1800" dirty="0"/>
              <a:t>Ostopalveluiden kilpailuttamista koskevat asiakirjat</a:t>
            </a:r>
          </a:p>
          <a:p>
            <a:pPr lvl="2"/>
            <a:r>
              <a:rPr lang="fi-FI" sz="1800" dirty="0"/>
              <a:t>Nimilista koulutukseen osallistuneista henkilöistä</a:t>
            </a:r>
          </a:p>
          <a:p>
            <a:pPr lvl="2"/>
            <a:r>
              <a:rPr lang="fi-FI" sz="1800" dirty="0"/>
              <a:t>Luettelo avustettavan toiminnan kohderyhmänä olevista henkilöistä</a:t>
            </a:r>
          </a:p>
          <a:p>
            <a:pPr lvl="2"/>
            <a:r>
              <a:rPr lang="fi-FI" sz="1800" dirty="0"/>
              <a:t>Vuoden viimeisen maksatushakemuksen yhteydessä koko vuotta koskeva tilintarkastajan lausunto sekä todistukset lakisääteisten vakuutusten ja verojen maksamisesta sekä väli- tai loppuraportti</a:t>
            </a:r>
          </a:p>
          <a:p>
            <a:pPr lvl="2"/>
            <a:r>
              <a:rPr lang="fi-FI" sz="1800" dirty="0"/>
              <a:t>Muut hankkeen avustuspäätöksessä mainitut liitteet 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88FED3F-7F8E-4D76-8963-D6FBF8FA65C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Huttunen Soile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78DB291-4FCE-43DC-AAF8-E519217E2A2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4.1.2022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7352253"/>
      </p:ext>
    </p:extLst>
  </p:cSld>
  <p:clrMapOvr>
    <a:masterClrMapping/>
  </p:clrMapOvr>
</p:sld>
</file>

<file path=ppt/theme/theme1.xml><?xml version="1.0" encoding="utf-8"?>
<a:theme xmlns:a="http://schemas.openxmlformats.org/drawingml/2006/main" name="KEHA">
  <a:themeElements>
    <a:clrScheme name="ELY sininen">
      <a:dk1>
        <a:sysClr val="windowText" lastClr="000000"/>
      </a:dk1>
      <a:lt1>
        <a:srgbClr val="FFFFFF"/>
      </a:lt1>
      <a:dk2>
        <a:srgbClr val="58585A"/>
      </a:dk2>
      <a:lt2>
        <a:srgbClr val="D8D8D8"/>
      </a:lt2>
      <a:accent1>
        <a:srgbClr val="003883"/>
      </a:accent1>
      <a:accent2>
        <a:srgbClr val="779346"/>
      </a:accent2>
      <a:accent3>
        <a:srgbClr val="D9640C"/>
      </a:accent3>
      <a:accent4>
        <a:srgbClr val="4460A5"/>
      </a:accent4>
      <a:accent5>
        <a:srgbClr val="58585A"/>
      </a:accent5>
      <a:accent6>
        <a:srgbClr val="FDD078"/>
      </a:accent6>
      <a:hlink>
        <a:srgbClr val="D9640C"/>
      </a:hlink>
      <a:folHlink>
        <a:srgbClr val="D9640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58585A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noProof="0" dirty="0" err="1" smtClean="0">
            <a:latin typeface="+mn-lt"/>
          </a:defRPr>
        </a:defPPr>
      </a:lstStyle>
    </a:txDef>
  </a:objectDefaults>
  <a:extraClrSchemeLst>
    <a:extraClrScheme>
      <a:clrScheme name="Office-teem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EHAlaaja.potx" id="{5BCD4F90-C127-4069-B1AD-F6F5AD40F971}" vid="{19AF4D13-A1CD-44F0-951B-A54D5BA7E4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xml_kameleon>
  <kieli>Suomi</kieli>
  <kehalaatija>Huttunen Soile</kehalaatija>
  <dokumentin_x0020_tila/>
  <päiväys>4.01.2022</päiväys>
  <dokumenttityyppi>Esitys</dokumenttityyppi>
  <laatijaorganisaatio>KEHA-keskus|2bb061a1-1e15-4ab0-b7dd-5e3bb04dfaea</laatijaorganisaatio>
</xml_kameleon>
</file>

<file path=customXml/itemProps1.xml><?xml version="1.0" encoding="utf-8"?>
<ds:datastoreItem xmlns:ds="http://schemas.openxmlformats.org/officeDocument/2006/customXml" ds:itemID="{F8D482F4-AB6A-4FE6-B811-5995B36ECFB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kehalaaja</Template>
  <TotalTime>783</TotalTime>
  <Words>691</Words>
  <Application>Microsoft Office PowerPoint</Application>
  <PresentationFormat>Laajakuva</PresentationFormat>
  <Paragraphs>108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7" baseType="lpstr">
      <vt:lpstr>Arial</vt:lpstr>
      <vt:lpstr>Calibri</vt:lpstr>
      <vt:lpstr>Verdana</vt:lpstr>
      <vt:lpstr>Wingdings</vt:lpstr>
      <vt:lpstr>KEHA</vt:lpstr>
      <vt:lpstr>Työkokous Uudenmaan TE-toimisto 10.1.2022</vt:lpstr>
      <vt:lpstr>Maksatukset KEHA-keskuksessa</vt:lpstr>
      <vt:lpstr>Työllisyyspoliittisen avustuksen maksatuksen hakeminen</vt:lpstr>
      <vt:lpstr>Maksatushakemus</vt:lpstr>
      <vt:lpstr>Täydennys- ja lisätietopyynnöt </vt:lpstr>
      <vt:lpstr>Työllisyyspoliittisen avustuksen hakeminen ja maksaminen</vt:lpstr>
      <vt:lpstr>Korvattavia kustannuksia</vt:lpstr>
      <vt:lpstr>Huomioitavaa kustannusten korvaamisessa</vt:lpstr>
      <vt:lpstr>Maksatushakemuksen liitteet</vt:lpstr>
      <vt:lpstr>Ennakon hakeminen</vt:lpstr>
      <vt:lpstr>Muutoksenhaku maksatuspäätökseen</vt:lpstr>
      <vt:lpstr>Lopuksi</vt:lpstr>
    </vt:vector>
  </TitlesOfParts>
  <Company>KEHA-keskus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Työkokous Uudenmaan TE-toimisto 10.1.2022</dc:title>
  <dc:creator>Huttunen Soile</dc:creator>
  <cp:keywords/>
  <cp:lastModifiedBy>Lappalainen Eija (TET)</cp:lastModifiedBy>
  <cp:revision>23</cp:revision>
  <dcterms:created xsi:type="dcterms:W3CDTF">2022-01-04T08:25:33Z</dcterms:created>
  <dcterms:modified xsi:type="dcterms:W3CDTF">2022-01-10T13:40:03Z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460.84.02.010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kehalaaja.potx</vt:lpwstr>
  </property>
  <property fmtid="{D5CDD505-2E9C-101B-9397-08002B2CF9AE}" pid="6" name="dvDefinition">
    <vt:lpwstr>1003 (dd_default.xml)</vt:lpwstr>
  </property>
  <property fmtid="{D5CDD505-2E9C-101B-9397-08002B2CF9AE}" pid="7" name="dvDefinitionID">
    <vt:lpwstr>1003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460.90.02.253</vt:lpwstr>
  </property>
  <property fmtid="{D5CDD505-2E9C-101B-9397-08002B2CF9AE}" pid="10" name="dvDefinitionVersion">
    <vt:lpwstr>02.010 / 10.3.2021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KEHA</vt:lpwstr>
  </property>
  <property fmtid="{D5CDD505-2E9C-101B-9397-08002B2CF9AE}" pid="21" name="dvSite">
    <vt:lpwstr>Mikkeli</vt:lpwstr>
  </property>
  <property fmtid="{D5CDD505-2E9C-101B-9397-08002B2CF9AE}" pid="22" name="dvSite_short">
    <vt:lpwstr/>
  </property>
  <property fmtid="{D5CDD505-2E9C-101B-9397-08002B2CF9AE}" pid="23" name="dvNumbering">
    <vt:lpwstr>0</vt:lpwstr>
  </property>
  <property fmtid="{D5CDD505-2E9C-101B-9397-08002B2CF9AE}" pid="24" name="dvDUname">
    <vt:lpwstr>Huttunen Soile</vt:lpwstr>
  </property>
  <property fmtid="{D5CDD505-2E9C-101B-9397-08002B2CF9AE}" pid="25" name="dvdufname">
    <vt:lpwstr>Soile</vt:lpwstr>
  </property>
  <property fmtid="{D5CDD505-2E9C-101B-9397-08002B2CF9AE}" pid="26" name="dvdulname">
    <vt:lpwstr>Huttunen</vt:lpwstr>
  </property>
  <property fmtid="{D5CDD505-2E9C-101B-9397-08002B2CF9AE}" pid="27" name="dvDUdepartment">
    <vt:lpwstr/>
  </property>
  <property fmtid="{D5CDD505-2E9C-101B-9397-08002B2CF9AE}" pid="28" name="dvLogoExist">
    <vt:lpwstr>0</vt:lpwstr>
  </property>
  <property fmtid="{D5CDD505-2E9C-101B-9397-08002B2CF9AE}" pid="29" name="dvCurrentlogo">
    <vt:lpwstr/>
  </property>
  <property fmtid="{D5CDD505-2E9C-101B-9397-08002B2CF9AE}" pid="30" name="Kieli">
    <vt:lpwstr>Suomi</vt:lpwstr>
  </property>
  <property fmtid="{D5CDD505-2E9C-101B-9397-08002B2CF9AE}" pid="31" name="KEHALaatija">
    <vt:lpwstr>Huttunen Soile</vt:lpwstr>
  </property>
  <property fmtid="{D5CDD505-2E9C-101B-9397-08002B2CF9AE}" pid="32" name="Dokumentin_x0020_tila">
    <vt:lpwstr/>
  </property>
  <property fmtid="{D5CDD505-2E9C-101B-9397-08002B2CF9AE}" pid="33" name="Päiväys">
    <vt:filetime>2022-01-03T22:00:00Z</vt:filetime>
  </property>
  <property fmtid="{D5CDD505-2E9C-101B-9397-08002B2CF9AE}" pid="34" name="Asiakirjan tyyppi">
    <vt:lpwstr>Esitys</vt:lpwstr>
  </property>
  <property fmtid="{D5CDD505-2E9C-101B-9397-08002B2CF9AE}" pid="35" name="Dokumenttityyppi">
    <vt:lpwstr>Esitys</vt:lpwstr>
  </property>
  <property fmtid="{D5CDD505-2E9C-101B-9397-08002B2CF9AE}" pid="36" name="Laatijaorganisaatio">
    <vt:lpwstr>KEHA-keskus</vt:lpwstr>
  </property>
</Properties>
</file>