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5"/>
  </p:sldMasterIdLst>
  <p:notesMasterIdLst>
    <p:notesMasterId r:id="rId15"/>
  </p:notesMasterIdLst>
  <p:handoutMasterIdLst>
    <p:handoutMasterId r:id="rId16"/>
  </p:handoutMasterIdLst>
  <p:sldIdLst>
    <p:sldId id="256" r:id="rId6"/>
    <p:sldId id="261" r:id="rId7"/>
    <p:sldId id="265" r:id="rId8"/>
    <p:sldId id="262" r:id="rId9"/>
    <p:sldId id="266" r:id="rId10"/>
    <p:sldId id="267" r:id="rId11"/>
    <p:sldId id="268" r:id="rId12"/>
    <p:sldId id="269" r:id="rId13"/>
    <p:sldId id="263" r:id="rId14"/>
  </p:sldIdLst>
  <p:sldSz cx="12192000" cy="6858000"/>
  <p:notesSz cx="6858000" cy="9144000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Lehikoinen Heli (TET)" initials="LH(" lastIdx="2" clrIdx="0">
    <p:extLst>
      <p:ext uri="{19B8F6BF-5375-455C-9EA6-DF929625EA0E}">
        <p15:presenceInfo xmlns:p15="http://schemas.microsoft.com/office/powerpoint/2012/main" userId="S::heli.lehikoinen@te-toimisto.fi::86730737-4ded-4146-9c25-ff4853483633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22" d="100"/>
          <a:sy n="122" d="100"/>
        </p:scale>
        <p:origin x="114" y="12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6" d="100"/>
          <a:sy n="66" d="100"/>
        </p:scale>
        <p:origin x="0" y="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commentAuthors" Target="commentAuthors.xml"/><Relationship Id="rId2" Type="http://schemas.openxmlformats.org/officeDocument/2006/relationships/customXml" Target="../customXml/item2.xml"/><Relationship Id="rId16" Type="http://schemas.openxmlformats.org/officeDocument/2006/relationships/handoutMaster" Target="handoutMasters/handoutMaster1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1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5.xml"/><Relationship Id="rId19" Type="http://schemas.openxmlformats.org/officeDocument/2006/relationships/viewProps" Target="viewProps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slide" Target="slides/slide9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238678B-1B4D-4652-BA39-60FAA2406C67}" type="datetimeFigureOut">
              <a:rPr lang="fi-FI" smtClean="0"/>
              <a:pPr/>
              <a:t>10.1.2022</a:t>
            </a:fld>
            <a:endParaRPr lang="fi-FI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55C1D27-33AE-48B6-8533-0AD83FE590F6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5616851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C5D6633-A21D-41F6-9DCA-55C2031F52E3}" type="datetimeFigureOut">
              <a:rPr lang="fi-FI" smtClean="0"/>
              <a:pPr/>
              <a:t>10.1.2022</a:t>
            </a:fld>
            <a:endParaRPr lang="fi-FI"/>
          </a:p>
        </p:txBody>
      </p:sp>
      <p:sp>
        <p:nvSpPr>
          <p:cNvPr id="4" name="Dian kuvan paikkamerkki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i-FI"/>
          </a:p>
        </p:txBody>
      </p:sp>
      <p:sp>
        <p:nvSpPr>
          <p:cNvPr id="5" name="Huomautusten paikkamerkki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3E1084E-A856-495C-B990-28A3E30098E6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4290611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8.jpe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e_title_slide">
    <p:bg>
      <p:bgPr>
        <a:blipFill dpi="0" rotWithShape="1">
          <a:blip r:embed="rId2">
            <a:lum/>
          </a:blip>
          <a:srcRect/>
          <a:stretch>
            <a:fillRect l="38000" t="10000" r="31000" b="6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Kuva 10" descr="Logo, TE-palvelut, tjänster i services">
            <a:extLs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582" y="668181"/>
            <a:ext cx="4468589" cy="1608691"/>
          </a:xfrm>
          <a:prstGeom prst="rect">
            <a:avLst/>
          </a:prstGeom>
        </p:spPr>
      </p:pic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1274507" y="2708920"/>
            <a:ext cx="7701813" cy="1533018"/>
          </a:xfrm>
        </p:spPr>
        <p:txBody>
          <a:bodyPr>
            <a:noAutofit/>
          </a:bodyPr>
          <a:lstStyle>
            <a:lvl1pPr algn="l">
              <a:lnSpc>
                <a:spcPct val="100000"/>
              </a:lnSpc>
              <a:defRPr sz="3600" b="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1274507" y="4365104"/>
            <a:ext cx="7701813" cy="720080"/>
          </a:xfrm>
        </p:spPr>
        <p:txBody>
          <a:bodyPr>
            <a:noAutofit/>
          </a:bodyPr>
          <a:lstStyle>
            <a:lvl1pPr marL="0" indent="0" algn="l">
              <a:buNone/>
              <a:defRPr sz="1400">
                <a:solidFill>
                  <a:srgbClr val="000000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Muokkaa alaotsikon perustyyliä napsautt.</a:t>
            </a:r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912E3B-9838-4611-AED2-1868E41D44C1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/>
              <a:t>10.1.2022</a:t>
            </a:r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>
          <a:xfrm>
            <a:off x="2619243" y="6545238"/>
            <a:ext cx="5636998" cy="196131"/>
          </a:xfrm>
        </p:spPr>
        <p:txBody>
          <a:bodyPr/>
          <a:lstStyle/>
          <a:p>
            <a:r>
              <a:rPr lang="fi-FI"/>
              <a:t>Piironen Mira</a:t>
            </a:r>
          </a:p>
        </p:txBody>
      </p:sp>
      <p:pic>
        <p:nvPicPr>
          <p:cNvPr id="10" name="Kuva 9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4113" y="566"/>
            <a:ext cx="4077887" cy="68574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2618174"/>
      </p:ext>
    </p:extLst>
  </p:cSld>
  <p:clrMapOvr>
    <a:masterClrMapping/>
  </p:clrMapOvr>
  <p:hf hdr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e_title_slide_eu-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Kuva 1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65008" y="-5626"/>
            <a:ext cx="4126992" cy="6858000"/>
          </a:xfrm>
          <a:prstGeom prst="rect">
            <a:avLst/>
          </a:prstGeom>
        </p:spPr>
      </p:pic>
      <p:pic>
        <p:nvPicPr>
          <p:cNvPr id="10" name="Kuva 9" descr="Logo, TE-palvelut, tjänster i services">
            <a:extLst>
              <a:ext uri="{FF2B5EF4-FFF2-40B4-BE49-F238E27FC236}">
                <a16:creationId xmlns:a16="http://schemas.microsoft.com/office/drawing/2014/main" id="{7EB9E96E-D800-431E-8BBC-28DE8C1CD407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582" y="668181"/>
            <a:ext cx="4468589" cy="1608691"/>
          </a:xfrm>
          <a:prstGeom prst="rect">
            <a:avLst/>
          </a:prstGeom>
        </p:spPr>
      </p:pic>
      <p:sp>
        <p:nvSpPr>
          <p:cNvPr id="14" name="Otsikko 1"/>
          <p:cNvSpPr>
            <a:spLocks noGrp="1"/>
          </p:cNvSpPr>
          <p:nvPr>
            <p:ph type="ctrTitle"/>
          </p:nvPr>
        </p:nvSpPr>
        <p:spPr>
          <a:xfrm>
            <a:off x="1274507" y="2708920"/>
            <a:ext cx="7701813" cy="1533018"/>
          </a:xfrm>
        </p:spPr>
        <p:txBody>
          <a:bodyPr>
            <a:noAutofit/>
          </a:bodyPr>
          <a:lstStyle>
            <a:lvl1pPr algn="l">
              <a:lnSpc>
                <a:spcPct val="100000"/>
              </a:lnSpc>
              <a:defRPr sz="3600" b="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15" name="Alaotsikko 2"/>
          <p:cNvSpPr>
            <a:spLocks noGrp="1"/>
          </p:cNvSpPr>
          <p:nvPr>
            <p:ph type="subTitle" idx="1"/>
          </p:nvPr>
        </p:nvSpPr>
        <p:spPr>
          <a:xfrm>
            <a:off x="1274507" y="4365104"/>
            <a:ext cx="7701813" cy="720080"/>
          </a:xfrm>
        </p:spPr>
        <p:txBody>
          <a:bodyPr>
            <a:noAutofit/>
          </a:bodyPr>
          <a:lstStyle>
            <a:lvl1pPr marL="0" indent="0" algn="l">
              <a:buNone/>
              <a:defRPr sz="1400">
                <a:solidFill>
                  <a:srgbClr val="000000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Muokkaa alaotsikon perustyyliä napsautt.</a:t>
            </a:r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912E3B-9838-4611-AED2-1868E41D44C1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/>
              <a:t>10.1.2022</a:t>
            </a:r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Piironen Mira</a:t>
            </a:r>
          </a:p>
        </p:txBody>
      </p:sp>
      <p:pic>
        <p:nvPicPr>
          <p:cNvPr id="11" name="Kuvan paikkamerkki 1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137" b="-8"/>
          <a:stretch/>
        </p:blipFill>
        <p:spPr>
          <a:xfrm>
            <a:off x="9552384" y="5013176"/>
            <a:ext cx="1151952" cy="1361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4508414"/>
      </p:ext>
    </p:extLst>
  </p:cSld>
  <p:clrMapOvr>
    <a:masterClrMapping/>
  </p:clrMapOvr>
  <p:hf hdr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_title_and_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lnSpc>
                <a:spcPct val="100000"/>
              </a:lnSpc>
              <a:defRPr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>
            <a:lvl2pPr>
              <a:lnSpc>
                <a:spcPct val="100000"/>
              </a:lnSpc>
              <a:defRPr/>
            </a:lvl2pPr>
            <a:lvl3pPr>
              <a:lnSpc>
                <a:spcPct val="100000"/>
              </a:lnSpc>
              <a:defRPr/>
            </a:lvl3pPr>
            <a:lvl4pPr>
              <a:lnSpc>
                <a:spcPct val="100000"/>
              </a:lnSpc>
              <a:defRPr/>
            </a:lvl4pPr>
            <a:lvl5pPr>
              <a:lnSpc>
                <a:spcPct val="100000"/>
              </a:lnSpc>
              <a:defRPr/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912E3B-9838-4611-AED2-1868E41D44C1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/>
              <a:t>10.1.2022</a:t>
            </a:r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>
          <a:xfrm>
            <a:off x="2616200" y="6545238"/>
            <a:ext cx="6357077" cy="196131"/>
          </a:xfrm>
        </p:spPr>
        <p:txBody>
          <a:bodyPr/>
          <a:lstStyle/>
          <a:p>
            <a:r>
              <a:rPr lang="fi-FI"/>
              <a:t>Piironen Mira</a:t>
            </a:r>
          </a:p>
        </p:txBody>
      </p:sp>
    </p:spTree>
    <p:extLst>
      <p:ext uri="{BB962C8B-B14F-4D97-AF65-F5344CB8AC3E}">
        <p14:creationId xmlns:p14="http://schemas.microsoft.com/office/powerpoint/2010/main" val="3984191605"/>
      </p:ext>
    </p:extLst>
  </p:cSld>
  <p:clrMapOvr>
    <a:masterClrMapping/>
  </p:clrMapOvr>
  <p:hf hdr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e_two_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1084123" y="498462"/>
            <a:ext cx="10196453" cy="1113543"/>
          </a:xfrm>
        </p:spPr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1089653" y="1844825"/>
            <a:ext cx="4992555" cy="4281339"/>
          </a:xfrm>
        </p:spPr>
        <p:txBody>
          <a:bodyPr/>
          <a:lstStyle>
            <a:lvl1pPr>
              <a:defRPr sz="2200"/>
            </a:lvl1pPr>
            <a:lvl2pPr>
              <a:lnSpc>
                <a:spcPct val="100000"/>
              </a:lnSpc>
              <a:defRPr sz="1800"/>
            </a:lvl2pPr>
            <a:lvl3pPr>
              <a:lnSpc>
                <a:spcPct val="100000"/>
              </a:lnSpc>
              <a:defRPr sz="1800"/>
            </a:lvl3pPr>
            <a:lvl4pPr>
              <a:lnSpc>
                <a:spcPct val="100000"/>
              </a:lnSpc>
              <a:defRPr sz="1800"/>
            </a:lvl4pPr>
            <a:lvl5pPr>
              <a:lnSpc>
                <a:spcPct val="100000"/>
              </a:lnSpc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6274229" y="1844825"/>
            <a:ext cx="5006347" cy="4281339"/>
          </a:xfrm>
        </p:spPr>
        <p:txBody>
          <a:bodyPr/>
          <a:lstStyle>
            <a:lvl1pPr>
              <a:defRPr sz="2200"/>
            </a:lvl1pPr>
            <a:lvl2pPr>
              <a:lnSpc>
                <a:spcPct val="100000"/>
              </a:lnSpc>
              <a:defRPr sz="1800"/>
            </a:lvl2pPr>
            <a:lvl3pPr>
              <a:lnSpc>
                <a:spcPct val="100000"/>
              </a:lnSpc>
              <a:defRPr sz="1800"/>
            </a:lvl3pPr>
            <a:lvl4pPr>
              <a:lnSpc>
                <a:spcPct val="100000"/>
              </a:lnSpc>
              <a:defRPr sz="1800"/>
            </a:lvl4pPr>
            <a:lvl5pPr>
              <a:lnSpc>
                <a:spcPct val="100000"/>
              </a:lnSpc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912E3B-9838-4611-AED2-1868E41D44C1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/>
              <a:t>10.1.2022</a:t>
            </a:r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Piironen Mira</a:t>
            </a:r>
          </a:p>
        </p:txBody>
      </p:sp>
    </p:spTree>
    <p:extLst>
      <p:ext uri="{BB962C8B-B14F-4D97-AF65-F5344CB8AC3E}">
        <p14:creationId xmlns:p14="http://schemas.microsoft.com/office/powerpoint/2010/main" val="1912263754"/>
      </p:ext>
    </p:extLst>
  </p:cSld>
  <p:clrMapOvr>
    <a:masterClrMapping/>
  </p:clrMapOvr>
  <p:hf hdr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e_only_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lnSpc>
                <a:spcPct val="100000"/>
              </a:lnSpc>
              <a:defRPr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912E3B-9838-4611-AED2-1868E41D44C1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/>
              <a:t>10.1.2022</a:t>
            </a:r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Piironen Mira</a:t>
            </a:r>
          </a:p>
        </p:txBody>
      </p:sp>
    </p:spTree>
    <p:extLst>
      <p:ext uri="{BB962C8B-B14F-4D97-AF65-F5344CB8AC3E}">
        <p14:creationId xmlns:p14="http://schemas.microsoft.com/office/powerpoint/2010/main" val="982026813"/>
      </p:ext>
    </p:extLst>
  </p:cSld>
  <p:clrMapOvr>
    <a:masterClrMapping/>
  </p:clrMapOvr>
  <p:hf hdr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e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ian numeron paikkamerkki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912E3B-9838-4611-AED2-1868E41D44C1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2" name="Päivämäärän paikkamerkki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/>
              <a:t>10.1.2022</a:t>
            </a:r>
          </a:p>
        </p:txBody>
      </p:sp>
      <p:sp>
        <p:nvSpPr>
          <p:cNvPr id="3" name="Alatunnisteen paikkamerk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Piironen Mira</a:t>
            </a:r>
          </a:p>
        </p:txBody>
      </p:sp>
    </p:spTree>
    <p:extLst>
      <p:ext uri="{BB962C8B-B14F-4D97-AF65-F5344CB8AC3E}">
        <p14:creationId xmlns:p14="http://schemas.microsoft.com/office/powerpoint/2010/main" val="1259832160"/>
      </p:ext>
    </p:extLst>
  </p:cSld>
  <p:clrMapOvr>
    <a:masterClrMapping/>
  </p:clrMapOvr>
  <p:hf hdr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8">
            <a:alphaModFix amt="50000"/>
            <a:lum/>
          </a:blip>
          <a:srcRect/>
          <a:stretch>
            <a:fillRect l="75000" t="5000" r="13000" b="7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/>
          <p:cNvSpPr>
            <a:spLocks noGrp="1"/>
          </p:cNvSpPr>
          <p:nvPr>
            <p:ph type="title"/>
          </p:nvPr>
        </p:nvSpPr>
        <p:spPr>
          <a:xfrm>
            <a:off x="1084124" y="498462"/>
            <a:ext cx="9332357" cy="1113543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fi-FI"/>
              <a:t>Muokkaa </a:t>
            </a:r>
            <a:r>
              <a:rPr lang="fi-FI" err="1"/>
              <a:t>perustyyl</a:t>
            </a:r>
            <a:r>
              <a:rPr lang="fi-FI"/>
              <a:t>.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1055441" y="1772816"/>
            <a:ext cx="9361040" cy="43046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1007435" y="6545238"/>
            <a:ext cx="487991" cy="196131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800">
                <a:solidFill>
                  <a:srgbClr val="000000"/>
                </a:solidFill>
              </a:defRPr>
            </a:lvl1pPr>
          </a:lstStyle>
          <a:p>
            <a:fld id="{90912E3B-9838-4611-AED2-1868E41D44C1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2"/>
          </p:nvPr>
        </p:nvSpPr>
        <p:spPr>
          <a:xfrm>
            <a:off x="1498600" y="6545238"/>
            <a:ext cx="1117600" cy="196131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ctr">
              <a:defRPr sz="800">
                <a:solidFill>
                  <a:srgbClr val="000000"/>
                </a:solidFill>
              </a:defRPr>
            </a:lvl1pPr>
          </a:lstStyle>
          <a:p>
            <a:r>
              <a:rPr lang="fi-FI"/>
              <a:t>10.1.2022</a:t>
            </a:r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2619242" y="6545238"/>
            <a:ext cx="6307371" cy="196131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ctr">
              <a:defRPr sz="800">
                <a:solidFill>
                  <a:srgbClr val="000000"/>
                </a:solidFill>
              </a:defRPr>
            </a:lvl1pPr>
          </a:lstStyle>
          <a:p>
            <a:r>
              <a:rPr lang="fi-FI"/>
              <a:t>Piironen Mira</a:t>
            </a:r>
          </a:p>
        </p:txBody>
      </p:sp>
      <p:grpSp>
        <p:nvGrpSpPr>
          <p:cNvPr id="10" name="Ryhmä 9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7365855" y="4797722"/>
            <a:ext cx="4827633" cy="2060278"/>
            <a:chOff x="4320000" y="4802400"/>
            <a:chExt cx="4827633" cy="2060278"/>
          </a:xfrm>
        </p:grpSpPr>
        <p:pic>
          <p:nvPicPr>
            <p:cNvPr id="12" name="Kuva 11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20000" y="4802400"/>
              <a:ext cx="4827633" cy="2060278"/>
            </a:xfrm>
            <a:prstGeom prst="rect">
              <a:avLst/>
            </a:prstGeom>
          </p:spPr>
        </p:pic>
        <p:pic>
          <p:nvPicPr>
            <p:cNvPr id="13" name="Kuva 12" descr="TE__LA21_te2logo___B3__NEGA.png"/>
            <p:cNvPicPr>
              <a:picLocks noChangeAspect="1"/>
            </p:cNvPicPr>
            <p:nvPr userDrawn="1"/>
          </p:nvPicPr>
          <p:blipFill>
            <a:blip r:embed="rId10" cstate="print"/>
            <a:stretch>
              <a:fillRect/>
            </a:stretch>
          </p:blipFill>
          <p:spPr>
            <a:xfrm>
              <a:off x="7884368" y="5949280"/>
              <a:ext cx="1020000" cy="7200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2454843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50" r:id="rId3"/>
    <p:sldLayoutId id="2147483652" r:id="rId4"/>
    <p:sldLayoutId id="2147483654" r:id="rId5"/>
    <p:sldLayoutId id="2147483655" r:id="rId6"/>
  </p:sldLayoutIdLst>
  <p:hf hdr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3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55600" indent="-355600" algn="l" defTabSz="914400" rtl="0" eaLnBrk="1" latinLnBrk="0" hangingPunct="1">
        <a:lnSpc>
          <a:spcPct val="100000"/>
        </a:lnSpc>
        <a:spcBef>
          <a:spcPts val="600"/>
        </a:spcBef>
        <a:buClr>
          <a:srgbClr val="B6BF00"/>
        </a:buClr>
        <a:buFont typeface="Arial" pitchFamily="34" charset="0"/>
        <a:buChar char="•"/>
        <a:defRPr sz="22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19138" indent="-363538" algn="l" defTabSz="914400" rtl="0" eaLnBrk="1" latinLnBrk="0" hangingPunct="1">
        <a:lnSpc>
          <a:spcPct val="95000"/>
        </a:lnSpc>
        <a:spcBef>
          <a:spcPts val="600"/>
        </a:spcBef>
        <a:buClr>
          <a:srgbClr val="B6BF00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74738" indent="-355600" algn="l" defTabSz="914400" rtl="0" eaLnBrk="1" latinLnBrk="0" hangingPunct="1">
        <a:lnSpc>
          <a:spcPct val="95000"/>
        </a:lnSpc>
        <a:spcBef>
          <a:spcPts val="600"/>
        </a:spcBef>
        <a:buClr>
          <a:srgbClr val="B6BF00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436688" indent="-361950" algn="l" defTabSz="914400" rtl="0" eaLnBrk="1" latinLnBrk="0" hangingPunct="1">
        <a:lnSpc>
          <a:spcPct val="95000"/>
        </a:lnSpc>
        <a:spcBef>
          <a:spcPts val="600"/>
        </a:spcBef>
        <a:buClr>
          <a:srgbClr val="B6BF00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792288" indent="-355600" algn="l" defTabSz="914400" rtl="0" eaLnBrk="1" latinLnBrk="0" hangingPunct="1">
        <a:lnSpc>
          <a:spcPct val="95000"/>
        </a:lnSpc>
        <a:spcBef>
          <a:spcPts val="600"/>
        </a:spcBef>
        <a:buClr>
          <a:srgbClr val="B6BF00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hyperlink" Target="https://www.eduskunta.fi/FI/vaski/KasittelytiedotValtiopaivaasia/Sivut/HE_167+2021.aspx" TargetMode="External"/><Relationship Id="rId2" Type="http://schemas.openxmlformats.org/officeDocument/2006/relationships/hyperlink" Target="https://tem.fi/-/tyonhakijalle-lisaa-yksilollista-tukea-esitysluonnos-pohjoismaisesta-tyovoimapalvelumallista-lausuntokierrokselle" TargetMode="External"/><Relationship Id="rId1" Type="http://schemas.openxmlformats.org/officeDocument/2006/relationships/slideLayout" Target="../slideLayouts/slideLayout3.xml"/><Relationship Id="rId6" Type="http://schemas.openxmlformats.org/officeDocument/2006/relationships/hyperlink" Target="https://tem.fi/paatos?decisionId=0900908f8075d20d" TargetMode="External"/><Relationship Id="rId5" Type="http://schemas.microsoft.com/office/2007/relationships/hdphoto" Target="../media/hdphoto1.wdp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1251430" y="2996952"/>
            <a:ext cx="9885130" cy="1656184"/>
          </a:xfrm>
        </p:spPr>
        <p:txBody>
          <a:bodyPr/>
          <a:lstStyle/>
          <a:p>
            <a:r>
              <a:rPr lang="fi-FI" sz="2800" b="1" dirty="0" err="1">
                <a:cs typeface="Arial"/>
              </a:rPr>
              <a:t>Typo</a:t>
            </a:r>
            <a:r>
              <a:rPr lang="fi-FI" sz="2800" b="1" dirty="0">
                <a:cs typeface="Arial"/>
              </a:rPr>
              <a:t>-hankkeet ja uusi työvoimapalvelumalli</a:t>
            </a:r>
            <a:br>
              <a:rPr lang="fi-FI" sz="2800" b="1" dirty="0">
                <a:cs typeface="Arial"/>
              </a:rPr>
            </a:br>
            <a:br>
              <a:rPr lang="fi-FI" sz="2800" b="1" dirty="0">
                <a:cs typeface="Arial"/>
              </a:rPr>
            </a:br>
            <a:r>
              <a:rPr lang="fi-FI" sz="1100" dirty="0">
                <a:cs typeface="Arial"/>
              </a:rPr>
              <a:t>Mira Piironen, johtava asiantuntija, jatkuva oppiminen</a:t>
            </a:r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06BCA9A3-1A4F-4C80-91CA-22FF1BB932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/>
              <a:t>10.1.2022</a:t>
            </a:r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A3CDDD55-7E07-4C76-84ED-AB0742CB9B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979282" y="6545237"/>
            <a:ext cx="5636998" cy="196131"/>
          </a:xfrm>
        </p:spPr>
        <p:txBody>
          <a:bodyPr/>
          <a:lstStyle/>
          <a:p>
            <a:r>
              <a:rPr lang="fi-FI"/>
              <a:t>Piironen Mira</a:t>
            </a:r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66C421F9-0FFB-41DA-A727-E791337B2E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912E3B-9838-4611-AED2-1868E41D44C1}" type="slidenum">
              <a:rPr lang="fi-FI" smtClean="0"/>
              <a:pPr/>
              <a:t>1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9492309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EBD97DBF-2520-4C80-AF15-D4C1368CC2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8233" y="737048"/>
            <a:ext cx="9332357" cy="1113543"/>
          </a:xfrm>
        </p:spPr>
        <p:txBody>
          <a:bodyPr/>
          <a:lstStyle/>
          <a:p>
            <a:r>
              <a:rPr lang="fi-FI" b="1"/>
              <a:t>Sisältö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4C116F78-AD64-44B5-A58E-0F3A79BC0F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/>
              <a:t>10.1.2022</a:t>
            </a:r>
          </a:p>
        </p:txBody>
      </p:sp>
      <p:sp>
        <p:nvSpPr>
          <p:cNvPr id="7" name="Sisällön paikkamerkki 6">
            <a:extLst>
              <a:ext uri="{FF2B5EF4-FFF2-40B4-BE49-F238E27FC236}">
                <a16:creationId xmlns:a16="http://schemas.microsoft.com/office/drawing/2014/main" id="{D14D00C8-C1C4-4C2D-BF07-F67B3A5291A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3891" y="1611174"/>
            <a:ext cx="9361040" cy="4622478"/>
          </a:xfrm>
        </p:spPr>
        <p:txBody>
          <a:bodyPr/>
          <a:lstStyle/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fi-FI" sz="1800" dirty="0"/>
              <a:t>Uudenmaan TE-toimistossa projektiryhmä &amp; alatyöryhmät</a:t>
            </a: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fi-FI" sz="1800" dirty="0"/>
              <a:t>Valmistelu ja voimaantulo</a:t>
            </a: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fi-FI" sz="1800" dirty="0"/>
              <a:t>Mikä muuttuu? </a:t>
            </a: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fi-FI" sz="1800" dirty="0"/>
              <a:t>Tiiviit palvelut tukevat omatoimista työnhakua</a:t>
            </a:r>
          </a:p>
          <a:p>
            <a:pPr marL="0" indent="0">
              <a:lnSpc>
                <a:spcPct val="150000"/>
              </a:lnSpc>
              <a:buNone/>
            </a:pPr>
            <a:endParaRPr lang="fi-FI" sz="1800" dirty="0"/>
          </a:p>
        </p:txBody>
      </p:sp>
      <p:sp>
        <p:nvSpPr>
          <p:cNvPr id="8" name="Dian numeron paikkamerkki 7">
            <a:extLst>
              <a:ext uri="{FF2B5EF4-FFF2-40B4-BE49-F238E27FC236}">
                <a16:creationId xmlns:a16="http://schemas.microsoft.com/office/drawing/2014/main" id="{F42FAF87-8C71-4514-B809-19FF2FDB1E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912E3B-9838-4611-AED2-1868E41D44C1}" type="slidenum">
              <a:rPr lang="fi-FI" smtClean="0"/>
              <a:pPr/>
              <a:t>2</a:t>
            </a:fld>
            <a:endParaRPr lang="fi-FI"/>
          </a:p>
        </p:txBody>
      </p:sp>
      <p:sp>
        <p:nvSpPr>
          <p:cNvPr id="3" name="Alatunnisteen paikkamerkki 2">
            <a:extLst>
              <a:ext uri="{FF2B5EF4-FFF2-40B4-BE49-F238E27FC236}">
                <a16:creationId xmlns:a16="http://schemas.microsoft.com/office/drawing/2014/main" id="{D43B8015-9437-45E9-ACA3-76D58242D4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619243" y="6545238"/>
            <a:ext cx="6357077" cy="196131"/>
          </a:xfrm>
        </p:spPr>
        <p:txBody>
          <a:bodyPr/>
          <a:lstStyle/>
          <a:p>
            <a:r>
              <a:rPr lang="fi-FI"/>
              <a:t>Piironen Mira</a:t>
            </a:r>
          </a:p>
        </p:txBody>
      </p:sp>
    </p:spTree>
    <p:extLst>
      <p:ext uri="{BB962C8B-B14F-4D97-AF65-F5344CB8AC3E}">
        <p14:creationId xmlns:p14="http://schemas.microsoft.com/office/powerpoint/2010/main" val="376894016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EBD97DBF-2520-4C80-AF15-D4C1368CC2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8401" y="610974"/>
            <a:ext cx="9332357" cy="1113543"/>
          </a:xfrm>
        </p:spPr>
        <p:txBody>
          <a:bodyPr/>
          <a:lstStyle/>
          <a:p>
            <a:r>
              <a:rPr lang="fi-FI" b="1"/>
              <a:t>Valmistelu ja voimaantulo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4C116F78-AD64-44B5-A58E-0F3A79BC0F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/>
              <a:t>10.1.2022</a:t>
            </a:r>
          </a:p>
        </p:txBody>
      </p:sp>
      <p:sp>
        <p:nvSpPr>
          <p:cNvPr id="9" name="Tekstiruutu 8">
            <a:extLst>
              <a:ext uri="{FF2B5EF4-FFF2-40B4-BE49-F238E27FC236}">
                <a16:creationId xmlns:a16="http://schemas.microsoft.com/office/drawing/2014/main" id="{44F9AF2D-926C-4D30-8B3D-7F999AFCF5DB}"/>
              </a:ext>
            </a:extLst>
          </p:cNvPr>
          <p:cNvSpPr txBox="1"/>
          <p:nvPr/>
        </p:nvSpPr>
        <p:spPr>
          <a:xfrm>
            <a:off x="875382" y="5563850"/>
            <a:ext cx="3090718" cy="276999"/>
          </a:xfrm>
          <a:prstGeom prst="rect">
            <a:avLst/>
          </a:prstGeom>
          <a:noFill/>
        </p:spPr>
        <p:txBody>
          <a:bodyPr wrap="none" lIns="91440" tIns="45720" rIns="91440" bIns="45720" rtlCol="0" anchor="t">
            <a:spAutoFit/>
          </a:bodyPr>
          <a:lstStyle/>
          <a:p>
            <a:r>
              <a:rPr lang="fi-FI" sz="1200" b="1" i="1" dirty="0"/>
              <a:t>Lähde</a:t>
            </a:r>
            <a:r>
              <a:rPr lang="fi-FI" sz="1200" i="1" dirty="0"/>
              <a:t>: Työ- ja elinkainoministeriön </a:t>
            </a:r>
            <a:r>
              <a:rPr lang="fi-FI" sz="1200" i="1" dirty="0">
                <a:hlinkClick r:id="rId2"/>
              </a:rPr>
              <a:t>sivusto</a:t>
            </a:r>
            <a:endParaRPr lang="fi-FI" sz="1200" i="1" dirty="0"/>
          </a:p>
        </p:txBody>
      </p:sp>
      <p:sp>
        <p:nvSpPr>
          <p:cNvPr id="8" name="Dian numeron paikkamerkki 7">
            <a:extLst>
              <a:ext uri="{FF2B5EF4-FFF2-40B4-BE49-F238E27FC236}">
                <a16:creationId xmlns:a16="http://schemas.microsoft.com/office/drawing/2014/main" id="{F40472B6-FBD5-4D56-9B6C-1210098CD6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912E3B-9838-4611-AED2-1868E41D44C1}" type="slidenum">
              <a:rPr lang="fi-FI" smtClean="0"/>
              <a:pPr/>
              <a:t>3</a:t>
            </a:fld>
            <a:endParaRPr lang="fi-FI"/>
          </a:p>
        </p:txBody>
      </p:sp>
      <p:sp>
        <p:nvSpPr>
          <p:cNvPr id="3" name="Alatunnisteen paikkamerkki 2">
            <a:extLst>
              <a:ext uri="{FF2B5EF4-FFF2-40B4-BE49-F238E27FC236}">
                <a16:creationId xmlns:a16="http://schemas.microsoft.com/office/drawing/2014/main" id="{BA05202C-5C6E-4117-9A65-1877987F19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619243" y="6545238"/>
            <a:ext cx="6357077" cy="196131"/>
          </a:xfrm>
        </p:spPr>
        <p:txBody>
          <a:bodyPr/>
          <a:lstStyle/>
          <a:p>
            <a:r>
              <a:rPr lang="fi-FI"/>
              <a:t>Piironen Mira</a:t>
            </a:r>
          </a:p>
        </p:txBody>
      </p:sp>
      <p:pic>
        <p:nvPicPr>
          <p:cNvPr id="12" name="Kuva 11">
            <a:extLst>
              <a:ext uri="{FF2B5EF4-FFF2-40B4-BE49-F238E27FC236}">
                <a16:creationId xmlns:a16="http://schemas.microsoft.com/office/drawing/2014/main" id="{971BE6BA-D272-49C4-8EBD-731FAE281E7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7525" t="49660" r="9706" b="15980"/>
          <a:stretch/>
        </p:blipFill>
        <p:spPr>
          <a:xfrm>
            <a:off x="675908" y="2856294"/>
            <a:ext cx="8671292" cy="2557166"/>
          </a:xfrm>
          <a:prstGeom prst="rect">
            <a:avLst/>
          </a:prstGeom>
        </p:spPr>
      </p:pic>
      <p:pic>
        <p:nvPicPr>
          <p:cNvPr id="11" name="Kuva 10">
            <a:extLst>
              <a:ext uri="{FF2B5EF4-FFF2-40B4-BE49-F238E27FC236}">
                <a16:creationId xmlns:a16="http://schemas.microsoft.com/office/drawing/2014/main" id="{CF274CC2-6E9B-404D-96FD-B696FED92F32}"/>
              </a:ext>
            </a:extLst>
          </p:cNvPr>
          <p:cNvPicPr/>
          <p:nvPr/>
        </p:nvPicPr>
        <p:blipFill rotWithShape="1">
          <a:blip r:embed="rId4">
            <a:duotone>
              <a:schemeClr val="accent2">
                <a:shade val="45000"/>
                <a:satMod val="135000"/>
              </a:schemeClr>
              <a:prstClr val="white"/>
            </a:duotone>
            <a:alphaModFix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rcRect l="84446" t="26693" r="12381" b="60824"/>
          <a:stretch/>
        </p:blipFill>
        <p:spPr bwMode="auto">
          <a:xfrm>
            <a:off x="8902662" y="2637315"/>
            <a:ext cx="1984165" cy="1925039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4" name="Tekstiruutu 3">
            <a:extLst>
              <a:ext uri="{FF2B5EF4-FFF2-40B4-BE49-F238E27FC236}">
                <a16:creationId xmlns:a16="http://schemas.microsoft.com/office/drawing/2014/main" id="{78C2415F-8FD0-4F0C-A566-9D1295413ACB}"/>
              </a:ext>
            </a:extLst>
          </p:cNvPr>
          <p:cNvSpPr txBox="1"/>
          <p:nvPr/>
        </p:nvSpPr>
        <p:spPr>
          <a:xfrm>
            <a:off x="729113" y="1706611"/>
            <a:ext cx="1076448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0" lang="fi-FI" sz="1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/>
                <a:ea typeface="+mn-lt"/>
                <a:cs typeface="Arial"/>
              </a:rPr>
              <a:t>HE eduskunnalle </a:t>
            </a:r>
            <a:r>
              <a:rPr kumimoji="0" lang="fi-FI" sz="1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/>
                <a:ea typeface="+mn-lt"/>
                <a:cs typeface="Arial"/>
                <a:hlinkClick r:id="rId6"/>
              </a:rPr>
              <a:t>TEM/2021/163</a:t>
            </a:r>
            <a:r>
              <a:rPr kumimoji="0" lang="fi-FI" sz="1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/>
                <a:ea typeface="+mn-lt"/>
                <a:cs typeface="Arial"/>
              </a:rPr>
              <a:t>, toinen käsittely päättynyt 8.12.2021 </a:t>
            </a:r>
            <a:r>
              <a:rPr kumimoji="0" lang="fi-FI" sz="1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/>
                <a:ea typeface="+mn-lt"/>
                <a:cs typeface="Arial"/>
                <a:hlinkClick r:id="rId7"/>
              </a:rPr>
              <a:t>Käsittely</a:t>
            </a:r>
            <a:r>
              <a:rPr kumimoji="0" lang="fi-FI" sz="1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/>
                <a:ea typeface="+mn-lt"/>
                <a:cs typeface="Arial"/>
              </a:rPr>
              <a:t>.</a:t>
            </a:r>
            <a:r>
              <a:rPr lang="fi-FI" sz="1800" dirty="0">
                <a:latin typeface="Arial"/>
                <a:ea typeface="+mn-lt"/>
                <a:cs typeface="Arial"/>
              </a:rPr>
              <a:t> </a:t>
            </a:r>
          </a:p>
          <a:p>
            <a:r>
              <a:rPr lang="fi-FI" sz="1800" dirty="0">
                <a:latin typeface="Arial"/>
                <a:ea typeface="+mn-lt"/>
                <a:cs typeface="Arial"/>
              </a:rPr>
              <a:t>Tasavallan presidentti vahvistanut lain 30.12.2021. Muutokset tulevat voimaan 2.5.2022.</a:t>
            </a:r>
            <a:endParaRPr kumimoji="0" lang="fi-FI" sz="18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rial"/>
              <a:ea typeface="+mn-lt"/>
              <a:cs typeface="Arial"/>
            </a:endParaRPr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01228007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EBD97DBF-2520-4C80-AF15-D4C1368CC2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8401" y="382241"/>
            <a:ext cx="9332357" cy="1113543"/>
          </a:xfrm>
        </p:spPr>
        <p:txBody>
          <a:bodyPr/>
          <a:lstStyle/>
          <a:p>
            <a:r>
              <a:rPr lang="fi-FI" b="1"/>
              <a:t>Mikä muuttuu?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4C116F78-AD64-44B5-A58E-0F3A79BC0F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/>
              <a:t>10.1.2022</a:t>
            </a:r>
          </a:p>
        </p:txBody>
      </p:sp>
      <p:sp>
        <p:nvSpPr>
          <p:cNvPr id="9" name="Tekstiruutu 8">
            <a:extLst>
              <a:ext uri="{FF2B5EF4-FFF2-40B4-BE49-F238E27FC236}">
                <a16:creationId xmlns:a16="http://schemas.microsoft.com/office/drawing/2014/main" id="{44F9AF2D-926C-4D30-8B3D-7F999AFCF5DB}"/>
              </a:ext>
            </a:extLst>
          </p:cNvPr>
          <p:cNvSpPr txBox="1"/>
          <p:nvPr/>
        </p:nvSpPr>
        <p:spPr>
          <a:xfrm>
            <a:off x="698401" y="5709521"/>
            <a:ext cx="7951023" cy="276999"/>
          </a:xfrm>
          <a:prstGeom prst="rect">
            <a:avLst/>
          </a:prstGeom>
          <a:noFill/>
        </p:spPr>
        <p:txBody>
          <a:bodyPr wrap="none" lIns="91440" tIns="45720" rIns="91440" bIns="45720" rtlCol="0" anchor="t">
            <a:spAutoFit/>
          </a:bodyPr>
          <a:lstStyle/>
          <a:p>
            <a:r>
              <a:rPr lang="fi-FI" sz="1200" b="1" i="1" dirty="0"/>
              <a:t>Lähde</a:t>
            </a:r>
            <a:r>
              <a:rPr lang="fi-FI" sz="1200" i="1" dirty="0"/>
              <a:t>: Pohjoismainen työvoimapalvelumallin tilannekatsaus 15.6.2021: Santtu Sundvall Työ- ja elinkeinoministeriö</a:t>
            </a:r>
          </a:p>
        </p:txBody>
      </p:sp>
      <p:sp>
        <p:nvSpPr>
          <p:cNvPr id="7" name="Sisällön paikkamerkki 6">
            <a:extLst>
              <a:ext uri="{FF2B5EF4-FFF2-40B4-BE49-F238E27FC236}">
                <a16:creationId xmlns:a16="http://schemas.microsoft.com/office/drawing/2014/main" id="{D14D00C8-C1C4-4C2D-BF07-F67B3A5291A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8401" y="1544630"/>
            <a:ext cx="11158239" cy="4641456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fi-FI" sz="1800" b="1" dirty="0"/>
              <a:t>Työnhaun käynnistäminen nopeammaksi</a:t>
            </a:r>
          </a:p>
          <a:p>
            <a:pPr marL="457200" indent="-457200">
              <a:buFont typeface="+mj-lt"/>
              <a:buAutoNum type="arabicPeriod"/>
            </a:pPr>
            <a:r>
              <a:rPr lang="fi-FI" sz="1800" b="1" dirty="0"/>
              <a:t>Kontakti asiakkaaseen saadaan heti ja palvelutarve näkyväksi</a:t>
            </a:r>
            <a:endParaRPr lang="fi-FI" sz="1800" b="1" dirty="0">
              <a:cs typeface="Arial"/>
            </a:endParaRPr>
          </a:p>
          <a:p>
            <a:pPr marL="820420" lvl="1" indent="-457200"/>
            <a:r>
              <a:rPr lang="fi-FI" sz="1600" dirty="0"/>
              <a:t>Työnhakijan ensimmäinen alkuhaastattelu aikaisemmin ja kasvokkain</a:t>
            </a:r>
            <a:endParaRPr lang="fi-FI" sz="1600" dirty="0">
              <a:cs typeface="Arial"/>
            </a:endParaRPr>
          </a:p>
          <a:p>
            <a:pPr marL="820420" lvl="1" indent="-457200"/>
            <a:r>
              <a:rPr lang="fi-FI" sz="1600" dirty="0"/>
              <a:t>Parannetaan palveluprosessin laatua tehostamalla alkuhaastattelussa työnhakijan yksilöllisen palvelutarpeen arviointia</a:t>
            </a:r>
            <a:endParaRPr lang="fi-FI" sz="1600" dirty="0">
              <a:cs typeface="Arial"/>
            </a:endParaRPr>
          </a:p>
          <a:p>
            <a:pPr marL="457200" indent="-457200">
              <a:buFont typeface="+mj-lt"/>
              <a:buAutoNum type="arabicPeriod"/>
            </a:pPr>
            <a:r>
              <a:rPr lang="fi-FI" sz="1800" b="1" dirty="0"/>
              <a:t>Lisätään yksilöllisen tuen määrää työnhaun alussa kuin sen jatkuessa</a:t>
            </a:r>
          </a:p>
          <a:p>
            <a:pPr marL="820420" lvl="1" indent="-457200"/>
            <a:r>
              <a:rPr lang="fi-FI" sz="1600" dirty="0"/>
              <a:t>Työnhaun alkuun 3kk intensiivisen tuen palvelujakso, lyhyempi jakso toistuu 6kk välein</a:t>
            </a:r>
            <a:endParaRPr lang="fi-FI" sz="1600" dirty="0">
              <a:cs typeface="Arial"/>
            </a:endParaRPr>
          </a:p>
          <a:p>
            <a:pPr marL="820420" lvl="1" indent="-457200"/>
            <a:r>
              <a:rPr lang="fi-FI" sz="1600" dirty="0"/>
              <a:t>Intensiivijaksojen sisältö työnhakijan yksilöllisen lähtökohdan mukaan</a:t>
            </a:r>
            <a:endParaRPr lang="fi-FI" sz="1600" dirty="0">
              <a:cs typeface="Arial"/>
            </a:endParaRPr>
          </a:p>
          <a:p>
            <a:pPr marL="457200" indent="-457200">
              <a:buFont typeface="+mj-lt"/>
              <a:buAutoNum type="arabicPeriod"/>
            </a:pPr>
            <a:r>
              <a:rPr lang="fi-FI" sz="1800" b="1" dirty="0"/>
              <a:t>Tuetaan nopeaa työllistymistä omatoimisen työnhaun avulla</a:t>
            </a:r>
          </a:p>
          <a:p>
            <a:pPr marL="820420" lvl="1" indent="-457200"/>
            <a:r>
              <a:rPr lang="fi-FI" sz="1600" dirty="0"/>
              <a:t>Asetetaan työnhakijalle yksilöllinen työnhakuvelvoite 1 kk tarkastelujaksoissa</a:t>
            </a:r>
            <a:endParaRPr lang="fi-FI" sz="1600" dirty="0">
              <a:cs typeface="Arial"/>
            </a:endParaRPr>
          </a:p>
          <a:p>
            <a:pPr marL="457200" indent="-457200">
              <a:buFont typeface="+mj-lt"/>
              <a:buAutoNum type="arabicPeriod"/>
            </a:pPr>
            <a:r>
              <a:rPr lang="fi-FI" sz="1800" b="1" dirty="0"/>
              <a:t>Uudistetaan ja kohtuullistetaan työttömyysturvajärjestelmää </a:t>
            </a:r>
            <a:endParaRPr lang="fi-FI" sz="1800" b="1" dirty="0">
              <a:cs typeface="Arial"/>
            </a:endParaRPr>
          </a:p>
        </p:txBody>
      </p:sp>
      <p:sp>
        <p:nvSpPr>
          <p:cNvPr id="8" name="Dian numeron paikkamerkki 7">
            <a:extLst>
              <a:ext uri="{FF2B5EF4-FFF2-40B4-BE49-F238E27FC236}">
                <a16:creationId xmlns:a16="http://schemas.microsoft.com/office/drawing/2014/main" id="{F40472B6-FBD5-4D56-9B6C-1210098CD6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912E3B-9838-4611-AED2-1868E41D44C1}" type="slidenum">
              <a:rPr lang="fi-FI" smtClean="0"/>
              <a:pPr/>
              <a:t>4</a:t>
            </a:fld>
            <a:endParaRPr lang="fi-FI"/>
          </a:p>
        </p:txBody>
      </p:sp>
      <p:sp>
        <p:nvSpPr>
          <p:cNvPr id="3" name="Alatunnisteen paikkamerkki 2">
            <a:extLst>
              <a:ext uri="{FF2B5EF4-FFF2-40B4-BE49-F238E27FC236}">
                <a16:creationId xmlns:a16="http://schemas.microsoft.com/office/drawing/2014/main" id="{BA05202C-5C6E-4117-9A65-1877987F19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619243" y="6545238"/>
            <a:ext cx="6357077" cy="196131"/>
          </a:xfrm>
        </p:spPr>
        <p:txBody>
          <a:bodyPr/>
          <a:lstStyle/>
          <a:p>
            <a:r>
              <a:rPr lang="fi-FI"/>
              <a:t>Piironen Mira</a:t>
            </a:r>
          </a:p>
        </p:txBody>
      </p:sp>
    </p:spTree>
    <p:extLst>
      <p:ext uri="{BB962C8B-B14F-4D97-AF65-F5344CB8AC3E}">
        <p14:creationId xmlns:p14="http://schemas.microsoft.com/office/powerpoint/2010/main" val="50857882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EBD97DBF-2520-4C80-AF15-D4C1368CC2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2259" y="709296"/>
            <a:ext cx="9332357" cy="1113543"/>
          </a:xfrm>
        </p:spPr>
        <p:txBody>
          <a:bodyPr/>
          <a:lstStyle/>
          <a:p>
            <a:r>
              <a:rPr lang="fi-FI" b="1">
                <a:cs typeface="Arial"/>
              </a:rPr>
              <a:t>Tiiviit palvelut tukevat omatoimista työnhakua</a:t>
            </a:r>
            <a:endParaRPr lang="fi-FI" b="1"/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4C116F78-AD64-44B5-A58E-0F3A79BC0F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/>
              <a:t>10.1.2022</a:t>
            </a:r>
          </a:p>
        </p:txBody>
      </p:sp>
      <p:sp>
        <p:nvSpPr>
          <p:cNvPr id="9" name="Tekstiruutu 8">
            <a:extLst>
              <a:ext uri="{FF2B5EF4-FFF2-40B4-BE49-F238E27FC236}">
                <a16:creationId xmlns:a16="http://schemas.microsoft.com/office/drawing/2014/main" id="{44F9AF2D-926C-4D30-8B3D-7F999AFCF5DB}"/>
              </a:ext>
            </a:extLst>
          </p:cNvPr>
          <p:cNvSpPr txBox="1"/>
          <p:nvPr/>
        </p:nvSpPr>
        <p:spPr>
          <a:xfrm>
            <a:off x="483014" y="5913784"/>
            <a:ext cx="4376134" cy="276999"/>
          </a:xfrm>
          <a:prstGeom prst="rect">
            <a:avLst/>
          </a:prstGeom>
          <a:noFill/>
        </p:spPr>
        <p:txBody>
          <a:bodyPr wrap="none" lIns="91440" tIns="45720" rIns="91440" bIns="45720" rtlCol="0" anchor="t">
            <a:spAutoFit/>
          </a:bodyPr>
          <a:lstStyle/>
          <a:p>
            <a:r>
              <a:rPr lang="fi-FI" sz="1200" b="1" i="1" dirty="0"/>
              <a:t>Lähde</a:t>
            </a:r>
            <a:r>
              <a:rPr lang="fi-FI" sz="1200" i="1" dirty="0"/>
              <a:t>: Työministeri Tuula Haataisen tiedotustilaisuus 7.10.21</a:t>
            </a:r>
          </a:p>
        </p:txBody>
      </p:sp>
      <p:sp>
        <p:nvSpPr>
          <p:cNvPr id="8" name="Dian numeron paikkamerkki 7">
            <a:extLst>
              <a:ext uri="{FF2B5EF4-FFF2-40B4-BE49-F238E27FC236}">
                <a16:creationId xmlns:a16="http://schemas.microsoft.com/office/drawing/2014/main" id="{F40472B6-FBD5-4D56-9B6C-1210098CD6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912E3B-9838-4611-AED2-1868E41D44C1}" type="slidenum">
              <a:rPr lang="fi-FI" smtClean="0"/>
              <a:pPr/>
              <a:t>5</a:t>
            </a:fld>
            <a:endParaRPr lang="fi-FI"/>
          </a:p>
        </p:txBody>
      </p:sp>
      <p:sp>
        <p:nvSpPr>
          <p:cNvPr id="3" name="Alatunnisteen paikkamerkki 2">
            <a:extLst>
              <a:ext uri="{FF2B5EF4-FFF2-40B4-BE49-F238E27FC236}">
                <a16:creationId xmlns:a16="http://schemas.microsoft.com/office/drawing/2014/main" id="{BA05202C-5C6E-4117-9A65-1877987F19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619243" y="6545238"/>
            <a:ext cx="6357077" cy="196131"/>
          </a:xfrm>
        </p:spPr>
        <p:txBody>
          <a:bodyPr/>
          <a:lstStyle/>
          <a:p>
            <a:r>
              <a:rPr lang="fi-FI"/>
              <a:t>Piironen Mira</a:t>
            </a:r>
          </a:p>
        </p:txBody>
      </p:sp>
      <p:pic>
        <p:nvPicPr>
          <p:cNvPr id="10" name="Kuva 10">
            <a:extLst>
              <a:ext uri="{FF2B5EF4-FFF2-40B4-BE49-F238E27FC236}">
                <a16:creationId xmlns:a16="http://schemas.microsoft.com/office/drawing/2014/main" id="{BB19D7B7-900F-4E8A-B87D-C2EDB9D2DB1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57524" t="37282" r="6650" b="14286"/>
          <a:stretch/>
        </p:blipFill>
        <p:spPr>
          <a:xfrm>
            <a:off x="331090" y="1675011"/>
            <a:ext cx="10933382" cy="4161319"/>
          </a:xfrm>
        </p:spPr>
      </p:pic>
    </p:spTree>
    <p:extLst>
      <p:ext uri="{BB962C8B-B14F-4D97-AF65-F5344CB8AC3E}">
        <p14:creationId xmlns:p14="http://schemas.microsoft.com/office/powerpoint/2010/main" val="148354654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00A65496-EEF7-47F7-AD40-7E9DCC2F4A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6899" y="396856"/>
            <a:ext cx="9332357" cy="1113543"/>
          </a:xfrm>
        </p:spPr>
        <p:txBody>
          <a:bodyPr/>
          <a:lstStyle/>
          <a:p>
            <a:r>
              <a:rPr lang="fi-FI" b="1" dirty="0"/>
              <a:t>Uuden asiakkaan </a:t>
            </a:r>
            <a:r>
              <a:rPr lang="fi-FI" dirty="0"/>
              <a:t>intensiivijakso työnhaun alussa</a:t>
            </a:r>
          </a:p>
        </p:txBody>
      </p:sp>
      <p:sp>
        <p:nvSpPr>
          <p:cNvPr id="3" name="Dian numeron paikkamerkki 2">
            <a:extLst>
              <a:ext uri="{FF2B5EF4-FFF2-40B4-BE49-F238E27FC236}">
                <a16:creationId xmlns:a16="http://schemas.microsoft.com/office/drawing/2014/main" id="{017F8508-BB23-497E-AAA4-0A1AE7FE60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912E3B-9838-4611-AED2-1868E41D44C1}" type="slidenum">
              <a:rPr lang="fi-FI" smtClean="0"/>
              <a:pPr/>
              <a:t>6</a:t>
            </a:fld>
            <a:endParaRPr lang="fi-FI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E2611BA2-6774-4CAF-A3C0-A98A820869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/>
              <a:t>10.1.2022</a:t>
            </a:r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4DBF6049-35EE-4FA3-99F1-82BB18240A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Piironen Mira</a:t>
            </a:r>
          </a:p>
        </p:txBody>
      </p:sp>
      <p:grpSp>
        <p:nvGrpSpPr>
          <p:cNvPr id="17" name="Ryhmä 16">
            <a:extLst>
              <a:ext uri="{FF2B5EF4-FFF2-40B4-BE49-F238E27FC236}">
                <a16:creationId xmlns:a16="http://schemas.microsoft.com/office/drawing/2014/main" id="{2A430BD3-4822-4B65-A10A-E395AC50376D}"/>
              </a:ext>
            </a:extLst>
          </p:cNvPr>
          <p:cNvGrpSpPr/>
          <p:nvPr/>
        </p:nvGrpSpPr>
        <p:grpSpPr>
          <a:xfrm>
            <a:off x="260292" y="1416038"/>
            <a:ext cx="2886031" cy="902135"/>
            <a:chOff x="1251430" y="2477729"/>
            <a:chExt cx="1479957" cy="727587"/>
          </a:xfrm>
        </p:grpSpPr>
        <p:sp>
          <p:nvSpPr>
            <p:cNvPr id="16" name="Suorakulmio: Pyöristetyt kulmat 15">
              <a:extLst>
                <a:ext uri="{FF2B5EF4-FFF2-40B4-BE49-F238E27FC236}">
                  <a16:creationId xmlns:a16="http://schemas.microsoft.com/office/drawing/2014/main" id="{7A41EA74-25EE-4EDA-9A7D-E1A310591FE2}"/>
                </a:ext>
              </a:extLst>
            </p:cNvPr>
            <p:cNvSpPr/>
            <p:nvPr/>
          </p:nvSpPr>
          <p:spPr>
            <a:xfrm>
              <a:off x="1251430" y="2477729"/>
              <a:ext cx="1479957" cy="727587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15" name="Tekstiruutu 14">
              <a:extLst>
                <a:ext uri="{FF2B5EF4-FFF2-40B4-BE49-F238E27FC236}">
                  <a16:creationId xmlns:a16="http://schemas.microsoft.com/office/drawing/2014/main" id="{E0671D40-70E5-495F-BE38-E17CED18BE0A}"/>
                </a:ext>
              </a:extLst>
            </p:cNvPr>
            <p:cNvSpPr txBox="1"/>
            <p:nvPr/>
          </p:nvSpPr>
          <p:spPr>
            <a:xfrm>
              <a:off x="1255629" y="2477729"/>
              <a:ext cx="1457893" cy="71985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i-FI" sz="1600" b="1" dirty="0"/>
                <a:t>Alkukartoitus </a:t>
              </a:r>
              <a:r>
                <a:rPr lang="fi-FI" sz="1600" dirty="0"/>
                <a:t>(tarvittaessa)</a:t>
              </a:r>
            </a:p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fi-FI" sz="1200" dirty="0"/>
                <a:t>huom. korvaa 1. Täydentävän työnhakukeskustelun.</a:t>
              </a:r>
            </a:p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fi-FI" sz="1200" dirty="0"/>
                <a:t>selvitystä vaativat asiat kuntoon</a:t>
              </a:r>
            </a:p>
          </p:txBody>
        </p:sp>
      </p:grpSp>
      <p:grpSp>
        <p:nvGrpSpPr>
          <p:cNvPr id="19" name="Ryhmä 18">
            <a:extLst>
              <a:ext uri="{FF2B5EF4-FFF2-40B4-BE49-F238E27FC236}">
                <a16:creationId xmlns:a16="http://schemas.microsoft.com/office/drawing/2014/main" id="{7DAE6B0D-FE7D-439A-B742-3F4D13A0B5B7}"/>
              </a:ext>
            </a:extLst>
          </p:cNvPr>
          <p:cNvGrpSpPr/>
          <p:nvPr/>
        </p:nvGrpSpPr>
        <p:grpSpPr>
          <a:xfrm>
            <a:off x="76420" y="2897344"/>
            <a:ext cx="1734105" cy="2877521"/>
            <a:chOff x="1219711" y="2367357"/>
            <a:chExt cx="1620136" cy="727587"/>
          </a:xfrm>
        </p:grpSpPr>
        <p:sp>
          <p:nvSpPr>
            <p:cNvPr id="20" name="Suorakulmio: Pyöristetyt kulmat 19">
              <a:extLst>
                <a:ext uri="{FF2B5EF4-FFF2-40B4-BE49-F238E27FC236}">
                  <a16:creationId xmlns:a16="http://schemas.microsoft.com/office/drawing/2014/main" id="{F9CA00E9-EFF5-41BF-A035-36DEE7CA722B}"/>
                </a:ext>
              </a:extLst>
            </p:cNvPr>
            <p:cNvSpPr/>
            <p:nvPr/>
          </p:nvSpPr>
          <p:spPr>
            <a:xfrm>
              <a:off x="1269497" y="2367357"/>
              <a:ext cx="1479957" cy="727587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21" name="Tekstiruutu 20">
              <a:extLst>
                <a:ext uri="{FF2B5EF4-FFF2-40B4-BE49-F238E27FC236}">
                  <a16:creationId xmlns:a16="http://schemas.microsoft.com/office/drawing/2014/main" id="{A628F0A7-7927-4AF3-AEC3-7DFBB4279729}"/>
                </a:ext>
              </a:extLst>
            </p:cNvPr>
            <p:cNvSpPr txBox="1"/>
            <p:nvPr/>
          </p:nvSpPr>
          <p:spPr>
            <a:xfrm>
              <a:off x="1219711" y="2393239"/>
              <a:ext cx="1620136" cy="34940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i-FI" sz="1600" b="1" dirty="0"/>
                <a:t>Alkuhaastattelu</a:t>
              </a:r>
            </a:p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fi-FI" sz="1200" dirty="0"/>
                <a:t>Kartoitetaan palveluntarve</a:t>
              </a:r>
            </a:p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fi-FI" sz="1200" dirty="0"/>
                <a:t>Suoraan työmarkkinoille?</a:t>
              </a:r>
            </a:p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fi-FI" sz="1200" dirty="0"/>
                <a:t>Koulutuksen tarve?</a:t>
              </a:r>
            </a:p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fi-FI" sz="1200" dirty="0"/>
                <a:t>Terveydentilan selvittely?</a:t>
              </a:r>
            </a:p>
          </p:txBody>
        </p:sp>
      </p:grpSp>
      <p:grpSp>
        <p:nvGrpSpPr>
          <p:cNvPr id="22" name="Ryhmä 21">
            <a:extLst>
              <a:ext uri="{FF2B5EF4-FFF2-40B4-BE49-F238E27FC236}">
                <a16:creationId xmlns:a16="http://schemas.microsoft.com/office/drawing/2014/main" id="{09C27621-B3B0-4E03-AD50-7F8D95CCD6DF}"/>
              </a:ext>
            </a:extLst>
          </p:cNvPr>
          <p:cNvGrpSpPr/>
          <p:nvPr/>
        </p:nvGrpSpPr>
        <p:grpSpPr>
          <a:xfrm>
            <a:off x="1759464" y="2889192"/>
            <a:ext cx="1386859" cy="2839763"/>
            <a:chOff x="1269497" y="2367357"/>
            <a:chExt cx="1479957" cy="727587"/>
          </a:xfrm>
          <a:solidFill>
            <a:schemeClr val="accent1">
              <a:lumMod val="75000"/>
            </a:schemeClr>
          </a:solidFill>
        </p:grpSpPr>
        <p:sp>
          <p:nvSpPr>
            <p:cNvPr id="23" name="Suorakulmio: Pyöristetyt kulmat 22">
              <a:extLst>
                <a:ext uri="{FF2B5EF4-FFF2-40B4-BE49-F238E27FC236}">
                  <a16:creationId xmlns:a16="http://schemas.microsoft.com/office/drawing/2014/main" id="{013699E5-8281-4098-9282-B6D4BD3D87B8}"/>
                </a:ext>
              </a:extLst>
            </p:cNvPr>
            <p:cNvSpPr/>
            <p:nvPr/>
          </p:nvSpPr>
          <p:spPr>
            <a:xfrm>
              <a:off x="1269497" y="2367357"/>
              <a:ext cx="1479957" cy="727587"/>
            </a:xfrm>
            <a:prstGeom prst="round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24" name="Tekstiruutu 23">
              <a:extLst>
                <a:ext uri="{FF2B5EF4-FFF2-40B4-BE49-F238E27FC236}">
                  <a16:creationId xmlns:a16="http://schemas.microsoft.com/office/drawing/2014/main" id="{1F26A998-548B-4B09-B83E-1967CF8792D3}"/>
                </a:ext>
              </a:extLst>
            </p:cNvPr>
            <p:cNvSpPr txBox="1"/>
            <p:nvPr/>
          </p:nvSpPr>
          <p:spPr>
            <a:xfrm>
              <a:off x="1395114" y="2395849"/>
              <a:ext cx="1237882" cy="461665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pPr algn="ctr"/>
              <a:r>
                <a:rPr lang="fi-FI" sz="1200" dirty="0"/>
                <a:t>1. Täydentävä </a:t>
              </a:r>
            </a:p>
            <a:p>
              <a:pPr algn="ctr"/>
              <a:r>
                <a:rPr lang="fi-FI" sz="1200" dirty="0"/>
                <a:t>työnhakukeskustelu</a:t>
              </a:r>
            </a:p>
          </p:txBody>
        </p:sp>
      </p:grpSp>
      <p:grpSp>
        <p:nvGrpSpPr>
          <p:cNvPr id="40" name="Ryhmä 39">
            <a:extLst>
              <a:ext uri="{FF2B5EF4-FFF2-40B4-BE49-F238E27FC236}">
                <a16:creationId xmlns:a16="http://schemas.microsoft.com/office/drawing/2014/main" id="{B37242C5-ED45-49EC-B982-F12B8A3EF7FD}"/>
              </a:ext>
            </a:extLst>
          </p:cNvPr>
          <p:cNvGrpSpPr/>
          <p:nvPr/>
        </p:nvGrpSpPr>
        <p:grpSpPr>
          <a:xfrm>
            <a:off x="3113953" y="2889192"/>
            <a:ext cx="1531188" cy="2839763"/>
            <a:chOff x="1177017" y="2367357"/>
            <a:chExt cx="1633975" cy="727587"/>
          </a:xfrm>
        </p:grpSpPr>
        <p:sp>
          <p:nvSpPr>
            <p:cNvPr id="41" name="Suorakulmio: Pyöristetyt kulmat 40">
              <a:extLst>
                <a:ext uri="{FF2B5EF4-FFF2-40B4-BE49-F238E27FC236}">
                  <a16:creationId xmlns:a16="http://schemas.microsoft.com/office/drawing/2014/main" id="{0E0C6D6A-E049-44AE-9BD0-FF868EE1F508}"/>
                </a:ext>
              </a:extLst>
            </p:cNvPr>
            <p:cNvSpPr/>
            <p:nvPr/>
          </p:nvSpPr>
          <p:spPr>
            <a:xfrm>
              <a:off x="1269497" y="2367357"/>
              <a:ext cx="1479957" cy="727587"/>
            </a:xfrm>
            <a:prstGeom prst="roundRect">
              <a:avLst/>
            </a:prstGeom>
            <a:solidFill>
              <a:schemeClr val="accent1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42" name="Tekstiruutu 41">
              <a:extLst>
                <a:ext uri="{FF2B5EF4-FFF2-40B4-BE49-F238E27FC236}">
                  <a16:creationId xmlns:a16="http://schemas.microsoft.com/office/drawing/2014/main" id="{F4FD6A21-343E-4E70-AE11-F3C7A8D21D78}"/>
                </a:ext>
              </a:extLst>
            </p:cNvPr>
            <p:cNvSpPr txBox="1"/>
            <p:nvPr/>
          </p:nvSpPr>
          <p:spPr>
            <a:xfrm>
              <a:off x="1177017" y="2399402"/>
              <a:ext cx="1633975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i-FI" sz="1200" dirty="0"/>
                <a:t>2. Täydentävä </a:t>
              </a:r>
            </a:p>
            <a:p>
              <a:pPr algn="ctr"/>
              <a:r>
                <a:rPr lang="fi-FI" sz="1200" dirty="0"/>
                <a:t>työnhakukeskustelu</a:t>
              </a:r>
            </a:p>
          </p:txBody>
        </p:sp>
      </p:grpSp>
      <p:grpSp>
        <p:nvGrpSpPr>
          <p:cNvPr id="43" name="Ryhmä 42">
            <a:extLst>
              <a:ext uri="{FF2B5EF4-FFF2-40B4-BE49-F238E27FC236}">
                <a16:creationId xmlns:a16="http://schemas.microsoft.com/office/drawing/2014/main" id="{D087A051-3A52-4035-8BE1-30CF443C13FA}"/>
              </a:ext>
            </a:extLst>
          </p:cNvPr>
          <p:cNvGrpSpPr/>
          <p:nvPr/>
        </p:nvGrpSpPr>
        <p:grpSpPr>
          <a:xfrm>
            <a:off x="4567484" y="2897344"/>
            <a:ext cx="1531188" cy="2831611"/>
            <a:chOff x="1186627" y="2367357"/>
            <a:chExt cx="1633975" cy="727587"/>
          </a:xfrm>
        </p:grpSpPr>
        <p:sp>
          <p:nvSpPr>
            <p:cNvPr id="44" name="Suorakulmio: Pyöristetyt kulmat 43">
              <a:extLst>
                <a:ext uri="{FF2B5EF4-FFF2-40B4-BE49-F238E27FC236}">
                  <a16:creationId xmlns:a16="http://schemas.microsoft.com/office/drawing/2014/main" id="{A35A0FF4-6D25-4CF4-A9C9-6A15AA9A9502}"/>
                </a:ext>
              </a:extLst>
            </p:cNvPr>
            <p:cNvSpPr/>
            <p:nvPr/>
          </p:nvSpPr>
          <p:spPr>
            <a:xfrm>
              <a:off x="1269497" y="2367357"/>
              <a:ext cx="1479957" cy="727587"/>
            </a:xfrm>
            <a:prstGeom prst="roundRect">
              <a:avLst/>
            </a:prstGeom>
            <a:solidFill>
              <a:schemeClr val="accent1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 dirty="0"/>
            </a:p>
          </p:txBody>
        </p:sp>
        <p:sp>
          <p:nvSpPr>
            <p:cNvPr id="45" name="Tekstiruutu 44">
              <a:extLst>
                <a:ext uri="{FF2B5EF4-FFF2-40B4-BE49-F238E27FC236}">
                  <a16:creationId xmlns:a16="http://schemas.microsoft.com/office/drawing/2014/main" id="{6A229288-0031-42F4-9AD0-FF6AD795BE28}"/>
                </a:ext>
              </a:extLst>
            </p:cNvPr>
            <p:cNvSpPr txBox="1"/>
            <p:nvPr/>
          </p:nvSpPr>
          <p:spPr>
            <a:xfrm>
              <a:off x="1186627" y="2395232"/>
              <a:ext cx="1633975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i-FI" sz="1200" dirty="0"/>
                <a:t>3. Täydentävä </a:t>
              </a:r>
            </a:p>
            <a:p>
              <a:pPr algn="ctr"/>
              <a:r>
                <a:rPr lang="fi-FI" sz="1200" dirty="0"/>
                <a:t>työnhakukeskustelu</a:t>
              </a:r>
            </a:p>
          </p:txBody>
        </p:sp>
      </p:grpSp>
      <p:grpSp>
        <p:nvGrpSpPr>
          <p:cNvPr id="46" name="Ryhmä 45">
            <a:extLst>
              <a:ext uri="{FF2B5EF4-FFF2-40B4-BE49-F238E27FC236}">
                <a16:creationId xmlns:a16="http://schemas.microsoft.com/office/drawing/2014/main" id="{71F9C411-0F5C-4123-B424-D51E5035B856}"/>
              </a:ext>
            </a:extLst>
          </p:cNvPr>
          <p:cNvGrpSpPr/>
          <p:nvPr/>
        </p:nvGrpSpPr>
        <p:grpSpPr>
          <a:xfrm>
            <a:off x="6016221" y="2889191"/>
            <a:ext cx="1531188" cy="2793855"/>
            <a:chOff x="1194288" y="2367357"/>
            <a:chExt cx="1633975" cy="727587"/>
          </a:xfrm>
        </p:grpSpPr>
        <p:sp>
          <p:nvSpPr>
            <p:cNvPr id="47" name="Suorakulmio: Pyöristetyt kulmat 46">
              <a:extLst>
                <a:ext uri="{FF2B5EF4-FFF2-40B4-BE49-F238E27FC236}">
                  <a16:creationId xmlns:a16="http://schemas.microsoft.com/office/drawing/2014/main" id="{722AE917-3499-4A34-A014-CABA6E63D54B}"/>
                </a:ext>
              </a:extLst>
            </p:cNvPr>
            <p:cNvSpPr/>
            <p:nvPr/>
          </p:nvSpPr>
          <p:spPr>
            <a:xfrm>
              <a:off x="1269497" y="2367357"/>
              <a:ext cx="1479957" cy="727587"/>
            </a:xfrm>
            <a:prstGeom prst="roundRect">
              <a:avLst/>
            </a:prstGeom>
            <a:solidFill>
              <a:schemeClr val="accent1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 dirty="0"/>
            </a:p>
          </p:txBody>
        </p:sp>
        <p:sp>
          <p:nvSpPr>
            <p:cNvPr id="48" name="Tekstiruutu 47">
              <a:extLst>
                <a:ext uri="{FF2B5EF4-FFF2-40B4-BE49-F238E27FC236}">
                  <a16:creationId xmlns:a16="http://schemas.microsoft.com/office/drawing/2014/main" id="{7D5A195B-4D5C-4415-BB3F-463759E54013}"/>
                </a:ext>
              </a:extLst>
            </p:cNvPr>
            <p:cNvSpPr txBox="1"/>
            <p:nvPr/>
          </p:nvSpPr>
          <p:spPr>
            <a:xfrm>
              <a:off x="1194288" y="2395232"/>
              <a:ext cx="1633975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i-FI" sz="1200" dirty="0"/>
                <a:t>4. Täydentävä </a:t>
              </a:r>
            </a:p>
            <a:p>
              <a:pPr algn="ctr"/>
              <a:r>
                <a:rPr lang="fi-FI" sz="1200" dirty="0"/>
                <a:t>työnhakukeskustelu</a:t>
              </a:r>
            </a:p>
          </p:txBody>
        </p:sp>
      </p:grpSp>
      <p:grpSp>
        <p:nvGrpSpPr>
          <p:cNvPr id="49" name="Ryhmä 48">
            <a:extLst>
              <a:ext uri="{FF2B5EF4-FFF2-40B4-BE49-F238E27FC236}">
                <a16:creationId xmlns:a16="http://schemas.microsoft.com/office/drawing/2014/main" id="{9B10194F-07BD-4AA7-BF48-FA9FD6A03420}"/>
              </a:ext>
            </a:extLst>
          </p:cNvPr>
          <p:cNvGrpSpPr/>
          <p:nvPr/>
        </p:nvGrpSpPr>
        <p:grpSpPr>
          <a:xfrm>
            <a:off x="7473558" y="2889191"/>
            <a:ext cx="1531188" cy="2793855"/>
            <a:chOff x="1207960" y="2367357"/>
            <a:chExt cx="1633975" cy="727587"/>
          </a:xfrm>
        </p:grpSpPr>
        <p:sp>
          <p:nvSpPr>
            <p:cNvPr id="50" name="Suorakulmio: Pyöristetyt kulmat 49">
              <a:extLst>
                <a:ext uri="{FF2B5EF4-FFF2-40B4-BE49-F238E27FC236}">
                  <a16:creationId xmlns:a16="http://schemas.microsoft.com/office/drawing/2014/main" id="{2F17D663-4195-4495-ACFE-A2BD217C4A8B}"/>
                </a:ext>
              </a:extLst>
            </p:cNvPr>
            <p:cNvSpPr/>
            <p:nvPr/>
          </p:nvSpPr>
          <p:spPr>
            <a:xfrm>
              <a:off x="1269497" y="2367357"/>
              <a:ext cx="1479957" cy="727587"/>
            </a:xfrm>
            <a:prstGeom prst="roundRect">
              <a:avLst/>
            </a:prstGeom>
            <a:solidFill>
              <a:schemeClr val="accent1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51" name="Tekstiruutu 50">
              <a:extLst>
                <a:ext uri="{FF2B5EF4-FFF2-40B4-BE49-F238E27FC236}">
                  <a16:creationId xmlns:a16="http://schemas.microsoft.com/office/drawing/2014/main" id="{40A98E65-64AB-47BA-980B-6FF2890E719F}"/>
                </a:ext>
              </a:extLst>
            </p:cNvPr>
            <p:cNvSpPr txBox="1"/>
            <p:nvPr/>
          </p:nvSpPr>
          <p:spPr>
            <a:xfrm>
              <a:off x="1207960" y="2395216"/>
              <a:ext cx="1633975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i-FI" sz="1200" dirty="0"/>
                <a:t>5. Täydentävä </a:t>
              </a:r>
            </a:p>
            <a:p>
              <a:pPr algn="ctr"/>
              <a:r>
                <a:rPr lang="fi-FI" sz="1200" dirty="0"/>
                <a:t>työnhakukeskustelu</a:t>
              </a:r>
            </a:p>
          </p:txBody>
        </p:sp>
      </p:grpSp>
      <p:grpSp>
        <p:nvGrpSpPr>
          <p:cNvPr id="52" name="Ryhmä 51">
            <a:extLst>
              <a:ext uri="{FF2B5EF4-FFF2-40B4-BE49-F238E27FC236}">
                <a16:creationId xmlns:a16="http://schemas.microsoft.com/office/drawing/2014/main" id="{34195BEE-981B-4098-9D8B-FF7493ED7980}"/>
              </a:ext>
            </a:extLst>
          </p:cNvPr>
          <p:cNvGrpSpPr/>
          <p:nvPr/>
        </p:nvGrpSpPr>
        <p:grpSpPr>
          <a:xfrm>
            <a:off x="8891223" y="2889191"/>
            <a:ext cx="1531188" cy="2793856"/>
            <a:chOff x="1192488" y="2367357"/>
            <a:chExt cx="1633975" cy="727587"/>
          </a:xfrm>
        </p:grpSpPr>
        <p:sp>
          <p:nvSpPr>
            <p:cNvPr id="53" name="Suorakulmio: Pyöristetyt kulmat 52">
              <a:extLst>
                <a:ext uri="{FF2B5EF4-FFF2-40B4-BE49-F238E27FC236}">
                  <a16:creationId xmlns:a16="http://schemas.microsoft.com/office/drawing/2014/main" id="{328D7EAB-D467-4E48-B70A-CEB9325C7EA6}"/>
                </a:ext>
              </a:extLst>
            </p:cNvPr>
            <p:cNvSpPr/>
            <p:nvPr/>
          </p:nvSpPr>
          <p:spPr>
            <a:xfrm>
              <a:off x="1269497" y="2367357"/>
              <a:ext cx="1479957" cy="727587"/>
            </a:xfrm>
            <a:prstGeom prst="roundRect">
              <a:avLst/>
            </a:prstGeom>
            <a:solidFill>
              <a:schemeClr val="accent1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 dirty="0"/>
            </a:p>
          </p:txBody>
        </p:sp>
        <p:sp>
          <p:nvSpPr>
            <p:cNvPr id="54" name="Tekstiruutu 53">
              <a:extLst>
                <a:ext uri="{FF2B5EF4-FFF2-40B4-BE49-F238E27FC236}">
                  <a16:creationId xmlns:a16="http://schemas.microsoft.com/office/drawing/2014/main" id="{2A970E71-FDB3-40DB-9204-0CED5669EAC1}"/>
                </a:ext>
              </a:extLst>
            </p:cNvPr>
            <p:cNvSpPr txBox="1"/>
            <p:nvPr/>
          </p:nvSpPr>
          <p:spPr>
            <a:xfrm>
              <a:off x="1192488" y="2393281"/>
              <a:ext cx="1633975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i-FI" sz="1200" dirty="0"/>
                <a:t>6. Täydentävä </a:t>
              </a:r>
            </a:p>
            <a:p>
              <a:pPr algn="ctr"/>
              <a:r>
                <a:rPr lang="fi-FI" sz="1200" dirty="0"/>
                <a:t>työnhakukeskustelu</a:t>
              </a:r>
            </a:p>
          </p:txBody>
        </p:sp>
      </p:grpSp>
      <p:grpSp>
        <p:nvGrpSpPr>
          <p:cNvPr id="55" name="Ryhmä 54">
            <a:extLst>
              <a:ext uri="{FF2B5EF4-FFF2-40B4-BE49-F238E27FC236}">
                <a16:creationId xmlns:a16="http://schemas.microsoft.com/office/drawing/2014/main" id="{6D030C2D-BD9C-4B91-8E19-FC08636BAAC2}"/>
              </a:ext>
            </a:extLst>
          </p:cNvPr>
          <p:cNvGrpSpPr/>
          <p:nvPr/>
        </p:nvGrpSpPr>
        <p:grpSpPr>
          <a:xfrm>
            <a:off x="10416900" y="2897344"/>
            <a:ext cx="1698680" cy="2785702"/>
            <a:chOff x="1269497" y="2367357"/>
            <a:chExt cx="1587040" cy="727587"/>
          </a:xfrm>
        </p:grpSpPr>
        <p:sp>
          <p:nvSpPr>
            <p:cNvPr id="56" name="Suorakulmio: Pyöristetyt kulmat 55">
              <a:extLst>
                <a:ext uri="{FF2B5EF4-FFF2-40B4-BE49-F238E27FC236}">
                  <a16:creationId xmlns:a16="http://schemas.microsoft.com/office/drawing/2014/main" id="{6CBDB4D0-A66C-4F4C-A970-24F8508EE741}"/>
                </a:ext>
              </a:extLst>
            </p:cNvPr>
            <p:cNvSpPr/>
            <p:nvPr/>
          </p:nvSpPr>
          <p:spPr>
            <a:xfrm>
              <a:off x="1269497" y="2367357"/>
              <a:ext cx="1479957" cy="727587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57" name="Tekstiruutu 56">
              <a:extLst>
                <a:ext uri="{FF2B5EF4-FFF2-40B4-BE49-F238E27FC236}">
                  <a16:creationId xmlns:a16="http://schemas.microsoft.com/office/drawing/2014/main" id="{ED289B1B-2B64-4F22-AE4F-86824736B5F6}"/>
                </a:ext>
              </a:extLst>
            </p:cNvPr>
            <p:cNvSpPr txBox="1"/>
            <p:nvPr/>
          </p:nvSpPr>
          <p:spPr>
            <a:xfrm>
              <a:off x="1306695" y="2381477"/>
              <a:ext cx="1549842" cy="345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i-FI" sz="1600" b="1" dirty="0"/>
                <a:t>Työnhaku-</a:t>
              </a:r>
            </a:p>
            <a:p>
              <a:r>
                <a:rPr lang="fi-FI" sz="1600" b="1" dirty="0"/>
                <a:t>keskustelu</a:t>
              </a:r>
            </a:p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fi-FI" sz="1200" dirty="0"/>
                <a:t>Päivitetään työllistymis-suunnitelma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endParaRPr lang="fi-FI" sz="1200" dirty="0"/>
            </a:p>
          </p:txBody>
        </p:sp>
      </p:grpSp>
      <p:sp>
        <p:nvSpPr>
          <p:cNvPr id="58" name="Tekstiruutu 57">
            <a:extLst>
              <a:ext uri="{FF2B5EF4-FFF2-40B4-BE49-F238E27FC236}">
                <a16:creationId xmlns:a16="http://schemas.microsoft.com/office/drawing/2014/main" id="{A16CD477-2868-4913-B5F9-BE0AED3123CD}"/>
              </a:ext>
            </a:extLst>
          </p:cNvPr>
          <p:cNvSpPr txBox="1"/>
          <p:nvPr/>
        </p:nvSpPr>
        <p:spPr>
          <a:xfrm>
            <a:off x="10875591" y="2528011"/>
            <a:ext cx="5693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b="1" dirty="0"/>
              <a:t>3kk</a:t>
            </a:r>
          </a:p>
        </p:txBody>
      </p:sp>
      <p:sp>
        <p:nvSpPr>
          <p:cNvPr id="59" name="Tekstiruutu 58">
            <a:extLst>
              <a:ext uri="{FF2B5EF4-FFF2-40B4-BE49-F238E27FC236}">
                <a16:creationId xmlns:a16="http://schemas.microsoft.com/office/drawing/2014/main" id="{09ED640A-0A74-4FA5-AC9B-5D99CA01F96C}"/>
              </a:ext>
            </a:extLst>
          </p:cNvPr>
          <p:cNvSpPr txBox="1"/>
          <p:nvPr/>
        </p:nvSpPr>
        <p:spPr>
          <a:xfrm>
            <a:off x="520910" y="2483210"/>
            <a:ext cx="6463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b="1" dirty="0"/>
              <a:t>5 pv</a:t>
            </a:r>
          </a:p>
        </p:txBody>
      </p:sp>
      <p:sp>
        <p:nvSpPr>
          <p:cNvPr id="60" name="Nuoli: Oikea 59">
            <a:extLst>
              <a:ext uri="{FF2B5EF4-FFF2-40B4-BE49-F238E27FC236}">
                <a16:creationId xmlns:a16="http://schemas.microsoft.com/office/drawing/2014/main" id="{54A23B03-6468-4E2A-992A-65B9A91B2689}"/>
              </a:ext>
            </a:extLst>
          </p:cNvPr>
          <p:cNvSpPr/>
          <p:nvPr/>
        </p:nvSpPr>
        <p:spPr>
          <a:xfrm>
            <a:off x="1106747" y="2570533"/>
            <a:ext cx="9736473" cy="27274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57838855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00A65496-EEF7-47F7-AD40-7E9DCC2F4A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6899" y="396856"/>
            <a:ext cx="9332357" cy="1113543"/>
          </a:xfrm>
        </p:spPr>
        <p:txBody>
          <a:bodyPr/>
          <a:lstStyle/>
          <a:p>
            <a:r>
              <a:rPr lang="fi-FI" b="1" dirty="0"/>
              <a:t>Uusi intensiivijakso työnhaun kestettyä 6kk</a:t>
            </a:r>
          </a:p>
        </p:txBody>
      </p:sp>
      <p:sp>
        <p:nvSpPr>
          <p:cNvPr id="3" name="Dian numeron paikkamerkki 2">
            <a:extLst>
              <a:ext uri="{FF2B5EF4-FFF2-40B4-BE49-F238E27FC236}">
                <a16:creationId xmlns:a16="http://schemas.microsoft.com/office/drawing/2014/main" id="{017F8508-BB23-497E-AAA4-0A1AE7FE60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912E3B-9838-4611-AED2-1868E41D44C1}" type="slidenum">
              <a:rPr lang="fi-FI" smtClean="0"/>
              <a:pPr/>
              <a:t>7</a:t>
            </a:fld>
            <a:endParaRPr lang="fi-FI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E2611BA2-6774-4CAF-A3C0-A98A820869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/>
              <a:t>10.1.2022</a:t>
            </a:r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4DBF6049-35EE-4FA3-99F1-82BB18240A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Piironen Mira</a:t>
            </a:r>
          </a:p>
        </p:txBody>
      </p:sp>
      <p:grpSp>
        <p:nvGrpSpPr>
          <p:cNvPr id="17" name="Ryhmä 16">
            <a:extLst>
              <a:ext uri="{FF2B5EF4-FFF2-40B4-BE49-F238E27FC236}">
                <a16:creationId xmlns:a16="http://schemas.microsoft.com/office/drawing/2014/main" id="{2A430BD3-4822-4B65-A10A-E395AC50376D}"/>
              </a:ext>
            </a:extLst>
          </p:cNvPr>
          <p:cNvGrpSpPr/>
          <p:nvPr/>
        </p:nvGrpSpPr>
        <p:grpSpPr>
          <a:xfrm>
            <a:off x="1007435" y="1948086"/>
            <a:ext cx="3643223" cy="369333"/>
            <a:chOff x="1251430" y="2477729"/>
            <a:chExt cx="1479957" cy="727587"/>
          </a:xfrm>
        </p:grpSpPr>
        <p:sp>
          <p:nvSpPr>
            <p:cNvPr id="16" name="Suorakulmio: Pyöristetyt kulmat 15">
              <a:extLst>
                <a:ext uri="{FF2B5EF4-FFF2-40B4-BE49-F238E27FC236}">
                  <a16:creationId xmlns:a16="http://schemas.microsoft.com/office/drawing/2014/main" id="{7A41EA74-25EE-4EDA-9A7D-E1A310591FE2}"/>
                </a:ext>
              </a:extLst>
            </p:cNvPr>
            <p:cNvSpPr/>
            <p:nvPr/>
          </p:nvSpPr>
          <p:spPr>
            <a:xfrm>
              <a:off x="1251430" y="2477729"/>
              <a:ext cx="1479957" cy="727587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15" name="Tekstiruutu 14">
              <a:extLst>
                <a:ext uri="{FF2B5EF4-FFF2-40B4-BE49-F238E27FC236}">
                  <a16:creationId xmlns:a16="http://schemas.microsoft.com/office/drawing/2014/main" id="{E0671D40-70E5-495F-BE38-E17CED18BE0A}"/>
                </a:ext>
              </a:extLst>
            </p:cNvPr>
            <p:cNvSpPr txBox="1"/>
            <p:nvPr/>
          </p:nvSpPr>
          <p:spPr>
            <a:xfrm>
              <a:off x="1255629" y="2477729"/>
              <a:ext cx="1457893" cy="66695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i-FI" sz="1600" b="1" dirty="0"/>
                <a:t>Omatoiminen työnhaku kestää 3kk</a:t>
              </a:r>
              <a:endParaRPr lang="fi-FI" sz="1200" dirty="0"/>
            </a:p>
          </p:txBody>
        </p:sp>
      </p:grpSp>
      <p:grpSp>
        <p:nvGrpSpPr>
          <p:cNvPr id="19" name="Ryhmä 18">
            <a:extLst>
              <a:ext uri="{FF2B5EF4-FFF2-40B4-BE49-F238E27FC236}">
                <a16:creationId xmlns:a16="http://schemas.microsoft.com/office/drawing/2014/main" id="{7DAE6B0D-FE7D-439A-B742-3F4D13A0B5B7}"/>
              </a:ext>
            </a:extLst>
          </p:cNvPr>
          <p:cNvGrpSpPr/>
          <p:nvPr/>
        </p:nvGrpSpPr>
        <p:grpSpPr>
          <a:xfrm>
            <a:off x="1904749" y="2916222"/>
            <a:ext cx="2277510" cy="2877521"/>
            <a:chOff x="1249596" y="2367357"/>
            <a:chExt cx="1620136" cy="727587"/>
          </a:xfrm>
        </p:grpSpPr>
        <p:sp>
          <p:nvSpPr>
            <p:cNvPr id="20" name="Suorakulmio: Pyöristetyt kulmat 19">
              <a:extLst>
                <a:ext uri="{FF2B5EF4-FFF2-40B4-BE49-F238E27FC236}">
                  <a16:creationId xmlns:a16="http://schemas.microsoft.com/office/drawing/2014/main" id="{F9CA00E9-EFF5-41BF-A035-36DEE7CA722B}"/>
                </a:ext>
              </a:extLst>
            </p:cNvPr>
            <p:cNvSpPr/>
            <p:nvPr/>
          </p:nvSpPr>
          <p:spPr>
            <a:xfrm>
              <a:off x="1269497" y="2367357"/>
              <a:ext cx="1479957" cy="727587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21" name="Tekstiruutu 20">
              <a:extLst>
                <a:ext uri="{FF2B5EF4-FFF2-40B4-BE49-F238E27FC236}">
                  <a16:creationId xmlns:a16="http://schemas.microsoft.com/office/drawing/2014/main" id="{A628F0A7-7927-4AF3-AEC3-7DFBB4279729}"/>
                </a:ext>
              </a:extLst>
            </p:cNvPr>
            <p:cNvSpPr txBox="1"/>
            <p:nvPr/>
          </p:nvSpPr>
          <p:spPr>
            <a:xfrm>
              <a:off x="1249596" y="2400844"/>
              <a:ext cx="1620136" cy="24124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i-FI" sz="1600" b="1" dirty="0"/>
                <a:t>Työnhakukeskustelu</a:t>
              </a:r>
            </a:p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fi-FI" sz="1200" dirty="0"/>
                <a:t>Päivitetään työllistymissuunnitelma</a:t>
              </a:r>
            </a:p>
          </p:txBody>
        </p:sp>
      </p:grpSp>
      <p:grpSp>
        <p:nvGrpSpPr>
          <p:cNvPr id="22" name="Ryhmä 21">
            <a:extLst>
              <a:ext uri="{FF2B5EF4-FFF2-40B4-BE49-F238E27FC236}">
                <a16:creationId xmlns:a16="http://schemas.microsoft.com/office/drawing/2014/main" id="{09C27621-B3B0-4E03-AD50-7F8D95CCD6DF}"/>
              </a:ext>
            </a:extLst>
          </p:cNvPr>
          <p:cNvGrpSpPr/>
          <p:nvPr/>
        </p:nvGrpSpPr>
        <p:grpSpPr>
          <a:xfrm>
            <a:off x="4157717" y="2897935"/>
            <a:ext cx="1531188" cy="2839763"/>
            <a:chOff x="1197068" y="2367357"/>
            <a:chExt cx="1633975" cy="727587"/>
          </a:xfrm>
        </p:grpSpPr>
        <p:sp>
          <p:nvSpPr>
            <p:cNvPr id="23" name="Suorakulmio: Pyöristetyt kulmat 22">
              <a:extLst>
                <a:ext uri="{FF2B5EF4-FFF2-40B4-BE49-F238E27FC236}">
                  <a16:creationId xmlns:a16="http://schemas.microsoft.com/office/drawing/2014/main" id="{013699E5-8281-4098-9282-B6D4BD3D87B8}"/>
                </a:ext>
              </a:extLst>
            </p:cNvPr>
            <p:cNvSpPr/>
            <p:nvPr/>
          </p:nvSpPr>
          <p:spPr>
            <a:xfrm>
              <a:off x="1269497" y="2367357"/>
              <a:ext cx="1479957" cy="727587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24" name="Tekstiruutu 23">
              <a:extLst>
                <a:ext uri="{FF2B5EF4-FFF2-40B4-BE49-F238E27FC236}">
                  <a16:creationId xmlns:a16="http://schemas.microsoft.com/office/drawing/2014/main" id="{1F26A998-548B-4B09-B83E-1967CF8792D3}"/>
                </a:ext>
              </a:extLst>
            </p:cNvPr>
            <p:cNvSpPr txBox="1"/>
            <p:nvPr/>
          </p:nvSpPr>
          <p:spPr>
            <a:xfrm>
              <a:off x="1197068" y="2395849"/>
              <a:ext cx="1633975" cy="11828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i-FI" sz="1200" dirty="0"/>
                <a:t>6. Täydentävä </a:t>
              </a:r>
            </a:p>
            <a:p>
              <a:pPr algn="ctr"/>
              <a:r>
                <a:rPr lang="fi-FI" sz="1200" dirty="0"/>
                <a:t>työnhakukeskustelu</a:t>
              </a:r>
            </a:p>
          </p:txBody>
        </p:sp>
      </p:grpSp>
      <p:grpSp>
        <p:nvGrpSpPr>
          <p:cNvPr id="40" name="Ryhmä 39">
            <a:extLst>
              <a:ext uri="{FF2B5EF4-FFF2-40B4-BE49-F238E27FC236}">
                <a16:creationId xmlns:a16="http://schemas.microsoft.com/office/drawing/2014/main" id="{B37242C5-ED45-49EC-B982-F12B8A3EF7FD}"/>
              </a:ext>
            </a:extLst>
          </p:cNvPr>
          <p:cNvGrpSpPr/>
          <p:nvPr/>
        </p:nvGrpSpPr>
        <p:grpSpPr>
          <a:xfrm>
            <a:off x="5772927" y="2916222"/>
            <a:ext cx="1531188" cy="2839763"/>
            <a:chOff x="1177017" y="2367357"/>
            <a:chExt cx="1633975" cy="727587"/>
          </a:xfrm>
        </p:grpSpPr>
        <p:sp>
          <p:nvSpPr>
            <p:cNvPr id="41" name="Suorakulmio: Pyöristetyt kulmat 40">
              <a:extLst>
                <a:ext uri="{FF2B5EF4-FFF2-40B4-BE49-F238E27FC236}">
                  <a16:creationId xmlns:a16="http://schemas.microsoft.com/office/drawing/2014/main" id="{0E0C6D6A-E049-44AE-9BD0-FF868EE1F508}"/>
                </a:ext>
              </a:extLst>
            </p:cNvPr>
            <p:cNvSpPr/>
            <p:nvPr/>
          </p:nvSpPr>
          <p:spPr>
            <a:xfrm>
              <a:off x="1269497" y="2367357"/>
              <a:ext cx="1479957" cy="727587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42" name="Tekstiruutu 41">
              <a:extLst>
                <a:ext uri="{FF2B5EF4-FFF2-40B4-BE49-F238E27FC236}">
                  <a16:creationId xmlns:a16="http://schemas.microsoft.com/office/drawing/2014/main" id="{F4FD6A21-343E-4E70-AE11-F3C7A8D21D78}"/>
                </a:ext>
              </a:extLst>
            </p:cNvPr>
            <p:cNvSpPr txBox="1"/>
            <p:nvPr/>
          </p:nvSpPr>
          <p:spPr>
            <a:xfrm>
              <a:off x="1177017" y="2399402"/>
              <a:ext cx="1633975" cy="11828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i-FI" sz="1200" dirty="0"/>
                <a:t>7. Täydentävä </a:t>
              </a:r>
            </a:p>
            <a:p>
              <a:pPr algn="ctr"/>
              <a:r>
                <a:rPr lang="fi-FI" sz="1200" dirty="0"/>
                <a:t>työnhakukeskustelu</a:t>
              </a:r>
            </a:p>
          </p:txBody>
        </p:sp>
      </p:grpSp>
      <p:sp>
        <p:nvSpPr>
          <p:cNvPr id="58" name="Tekstiruutu 57">
            <a:extLst>
              <a:ext uri="{FF2B5EF4-FFF2-40B4-BE49-F238E27FC236}">
                <a16:creationId xmlns:a16="http://schemas.microsoft.com/office/drawing/2014/main" id="{A16CD477-2868-4913-B5F9-BE0AED3123CD}"/>
              </a:ext>
            </a:extLst>
          </p:cNvPr>
          <p:cNvSpPr txBox="1"/>
          <p:nvPr/>
        </p:nvSpPr>
        <p:spPr>
          <a:xfrm>
            <a:off x="8259097" y="2482185"/>
            <a:ext cx="5693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b="1" dirty="0"/>
              <a:t>9kk</a:t>
            </a:r>
          </a:p>
        </p:txBody>
      </p:sp>
      <p:sp>
        <p:nvSpPr>
          <p:cNvPr id="59" name="Tekstiruutu 58">
            <a:extLst>
              <a:ext uri="{FF2B5EF4-FFF2-40B4-BE49-F238E27FC236}">
                <a16:creationId xmlns:a16="http://schemas.microsoft.com/office/drawing/2014/main" id="{09ED640A-0A74-4FA5-AC9B-5D99CA01F96C}"/>
              </a:ext>
            </a:extLst>
          </p:cNvPr>
          <p:cNvSpPr txBox="1"/>
          <p:nvPr/>
        </p:nvSpPr>
        <p:spPr>
          <a:xfrm>
            <a:off x="2409997" y="2465938"/>
            <a:ext cx="6335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b="1" dirty="0"/>
              <a:t>6 kk</a:t>
            </a:r>
          </a:p>
        </p:txBody>
      </p:sp>
      <p:sp>
        <p:nvSpPr>
          <p:cNvPr id="60" name="Nuoli: Oikea 59">
            <a:extLst>
              <a:ext uri="{FF2B5EF4-FFF2-40B4-BE49-F238E27FC236}">
                <a16:creationId xmlns:a16="http://schemas.microsoft.com/office/drawing/2014/main" id="{54A23B03-6468-4E2A-992A-65B9A91B2689}"/>
              </a:ext>
            </a:extLst>
          </p:cNvPr>
          <p:cNvSpPr/>
          <p:nvPr/>
        </p:nvSpPr>
        <p:spPr>
          <a:xfrm>
            <a:off x="3111484" y="2564621"/>
            <a:ext cx="5147613" cy="27866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grpSp>
        <p:nvGrpSpPr>
          <p:cNvPr id="36" name="Ryhmä 35">
            <a:extLst>
              <a:ext uri="{FF2B5EF4-FFF2-40B4-BE49-F238E27FC236}">
                <a16:creationId xmlns:a16="http://schemas.microsoft.com/office/drawing/2014/main" id="{013BBA11-0D94-4639-9B32-B9C39B2210B2}"/>
              </a:ext>
            </a:extLst>
          </p:cNvPr>
          <p:cNvGrpSpPr/>
          <p:nvPr/>
        </p:nvGrpSpPr>
        <p:grpSpPr>
          <a:xfrm>
            <a:off x="7458860" y="2888468"/>
            <a:ext cx="2277510" cy="2877521"/>
            <a:chOff x="1249596" y="2367357"/>
            <a:chExt cx="1620136" cy="727587"/>
          </a:xfrm>
        </p:grpSpPr>
        <p:sp>
          <p:nvSpPr>
            <p:cNvPr id="37" name="Suorakulmio: Pyöristetyt kulmat 36">
              <a:extLst>
                <a:ext uri="{FF2B5EF4-FFF2-40B4-BE49-F238E27FC236}">
                  <a16:creationId xmlns:a16="http://schemas.microsoft.com/office/drawing/2014/main" id="{2728561D-7EB2-4FB2-902F-795D5C43266F}"/>
                </a:ext>
              </a:extLst>
            </p:cNvPr>
            <p:cNvSpPr/>
            <p:nvPr/>
          </p:nvSpPr>
          <p:spPr>
            <a:xfrm>
              <a:off x="1269497" y="2367357"/>
              <a:ext cx="1479957" cy="727587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38" name="Tekstiruutu 37">
              <a:extLst>
                <a:ext uri="{FF2B5EF4-FFF2-40B4-BE49-F238E27FC236}">
                  <a16:creationId xmlns:a16="http://schemas.microsoft.com/office/drawing/2014/main" id="{ECE6B23F-BCDF-4969-AC0B-4E3C3D4DB5EF}"/>
                </a:ext>
              </a:extLst>
            </p:cNvPr>
            <p:cNvSpPr txBox="1"/>
            <p:nvPr/>
          </p:nvSpPr>
          <p:spPr>
            <a:xfrm>
              <a:off x="1249596" y="2400844"/>
              <a:ext cx="1620136" cy="24124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i-FI" sz="1600" b="1" dirty="0"/>
                <a:t>Työnhakukeskustelu</a:t>
              </a:r>
            </a:p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fi-FI" sz="1200" dirty="0"/>
                <a:t>Päivitetään työllistymissuunnitelma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73424302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2062431C-5E7F-4AED-A180-5A9455ADAF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Hankkeet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BC68F7C6-3065-44AA-951C-29CF2A5BAC4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dirty="0"/>
              <a:t>Mihin kohtaan jaksoa hankkeen palvelu sopii parhaiten?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fi-FI" dirty="0"/>
              <a:t>Onko ensimmäisen intensiivijakson alussa?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fi-FI" dirty="0"/>
              <a:t>Työnhaun pitkittyessä yli 6kk?</a:t>
            </a:r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0257EC96-DB18-4EEE-8835-4F190371C9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912E3B-9838-4611-AED2-1868E41D44C1}" type="slidenum">
              <a:rPr lang="fi-FI" smtClean="0"/>
              <a:pPr/>
              <a:t>8</a:t>
            </a:fld>
            <a:endParaRPr lang="fi-FI"/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7663EA5E-1BFA-428D-A4D5-D4396A35FD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/>
              <a:t>10.1.2022</a:t>
            </a:r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6FE750E2-1529-4282-BA22-08025798D3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Piironen Mira</a:t>
            </a:r>
          </a:p>
        </p:txBody>
      </p:sp>
    </p:spTree>
    <p:extLst>
      <p:ext uri="{BB962C8B-B14F-4D97-AF65-F5344CB8AC3E}">
        <p14:creationId xmlns:p14="http://schemas.microsoft.com/office/powerpoint/2010/main" val="169777135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1251430" y="2996952"/>
            <a:ext cx="9021034" cy="2520280"/>
          </a:xfrm>
        </p:spPr>
        <p:txBody>
          <a:bodyPr/>
          <a:lstStyle/>
          <a:p>
            <a:pPr algn="ctr"/>
            <a:r>
              <a:rPr lang="fi-FI" sz="2800" b="1">
                <a:latin typeface="+mn-lt"/>
              </a:rPr>
              <a:t>Yhteystiedot</a:t>
            </a:r>
            <a:br>
              <a:rPr lang="fi-FI" sz="2800" b="1">
                <a:latin typeface="+mn-lt"/>
              </a:rPr>
            </a:br>
            <a:br>
              <a:rPr lang="fi-FI" sz="2800">
                <a:latin typeface="+mn-lt"/>
              </a:rPr>
            </a:br>
            <a:r>
              <a:rPr lang="fi-FI" sz="2800">
                <a:latin typeface="+mn-lt"/>
              </a:rPr>
              <a:t>TET UUD POMA </a:t>
            </a:r>
            <a:br>
              <a:rPr lang="fi-FI" sz="2800">
                <a:latin typeface="+mn-lt"/>
              </a:rPr>
            </a:br>
            <a:r>
              <a:rPr lang="fi-FI" sz="2800">
                <a:latin typeface="+mn-lt"/>
              </a:rPr>
              <a:t>projektipäällikkö Minna Viitaharju</a:t>
            </a:r>
            <a:br>
              <a:rPr lang="fi-FI" sz="2800">
                <a:latin typeface="+mn-lt"/>
              </a:rPr>
            </a:br>
            <a:r>
              <a:rPr lang="fi-FI" sz="2800">
                <a:latin typeface="+mn-lt"/>
              </a:rPr>
              <a:t>projektisuunnittelija Heli Lehikoinen</a:t>
            </a:r>
            <a:br>
              <a:rPr lang="fi-FI" sz="2800">
                <a:latin typeface="+mn-lt"/>
              </a:rPr>
            </a:br>
            <a:r>
              <a:rPr lang="fi-FI" sz="2800">
                <a:latin typeface="+mn-lt"/>
              </a:rPr>
              <a:t>etunimi.sukunimi@te-toimisto.fi</a:t>
            </a:r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85A3D8B4-2670-45AD-9BFD-05E721F248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/>
              <a:t>10.1.2022</a:t>
            </a:r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D578F046-C15A-42EE-8B0A-3FDE3BE758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Piironen Mira</a:t>
            </a:r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0430DA85-089F-47FC-A721-EBB518364D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912E3B-9838-4611-AED2-1868E41D44C1}" type="slidenum">
              <a:rPr lang="fi-FI" smtClean="0"/>
              <a:pPr/>
              <a:t>9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780129007"/>
      </p:ext>
    </p:extLst>
  </p:cSld>
  <p:clrMapOvr>
    <a:masterClrMapping/>
  </p:clrMapOvr>
</p:sld>
</file>

<file path=ppt/theme/theme1.xml><?xml version="1.0" encoding="utf-8"?>
<a:theme xmlns:a="http://schemas.openxmlformats.org/drawingml/2006/main" name="TE__DB01_perus__FI_V____RGB[1]">
  <a:themeElements>
    <a:clrScheme name="TE">
      <a:dk1>
        <a:sysClr val="windowText" lastClr="000000"/>
      </a:dk1>
      <a:lt1>
        <a:sysClr val="window" lastClr="FFFFFF"/>
      </a:lt1>
      <a:dk2>
        <a:srgbClr val="003883"/>
      </a:dk2>
      <a:lt2>
        <a:srgbClr val="F0F2CC"/>
      </a:lt2>
      <a:accent1>
        <a:srgbClr val="B6BF00"/>
      </a:accent1>
      <a:accent2>
        <a:srgbClr val="D9640C"/>
      </a:accent2>
      <a:accent3>
        <a:srgbClr val="779346"/>
      </a:accent3>
      <a:accent4>
        <a:srgbClr val="003883"/>
      </a:accent4>
      <a:accent5>
        <a:srgbClr val="4460A5"/>
      </a:accent5>
      <a:accent6>
        <a:srgbClr val="7C7C7C"/>
      </a:accent6>
      <a:hlink>
        <a:srgbClr val="0000FF"/>
      </a:hlink>
      <a:folHlink>
        <a:srgbClr val="800080"/>
      </a:folHlink>
    </a:clrScheme>
    <a:fontScheme name="Office, klassinen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e-keskus_laaja.potx" id="{420982D3-1297-4CF5-BE5F-2C8F37E22232}" vid="{8628335A-3EA8-4930-A5C0-3E368D7A38C3}"/>
    </a:ext>
  </a:extLst>
</a:theme>
</file>

<file path=ppt/theme/theme2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xml_kameleon>
  <kieli>Suomi</kieli>
  <dokumentin_x0020_tila/>
  <laatijaorganisaatio>Uudenmaan TE-toimisto|11974499-c855-4f11-938b-6f1b63c692ef</laatijaorganisaatio>
  <päiväys>10.1.2022</päiväys>
  <dokumenttityyppi>Esitys</dokumenttityyppi>
  <kehalaatija>Piironen Mira</kehalaatija>
</xml_kameleon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4.xml><?xml version="1.0" encoding="utf-8"?>
<ct:contentTypeSchema xmlns:ct="http://schemas.microsoft.com/office/2006/metadata/contentType" xmlns:ma="http://schemas.microsoft.com/office/2006/metadata/properties/metaAttributes" ct:_="" ma:_="" ma:contentTypeName="Asiakirja" ma:contentTypeID="0x010100D044AE46D9EAC74CB6E67134A87FC1ED" ma:contentTypeVersion="10" ma:contentTypeDescription="Luo uusi asiakirja." ma:contentTypeScope="" ma:versionID="8e0f1aaa784ef54b1ea513b346436895">
  <xsd:schema xmlns:xsd="http://www.w3.org/2001/XMLSchema" xmlns:xs="http://www.w3.org/2001/XMLSchema" xmlns:p="http://schemas.microsoft.com/office/2006/metadata/properties" xmlns:ns2="d091a940-b83f-4f4e-a5b0-83260dcb0a88" xmlns:ns3="f1cf78a9-a592-46c0-bf9c-4e8266d3d91e" targetNamespace="http://schemas.microsoft.com/office/2006/metadata/properties" ma:root="true" ma:fieldsID="a8677e0c41847bc1344beff3d5713ede" ns2:_="" ns3:_="">
    <xsd:import namespace="d091a940-b83f-4f4e-a5b0-83260dcb0a88"/>
    <xsd:import namespace="f1cf78a9-a592-46c0-bf9c-4e8266d3d91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091a940-b83f-4f4e-a5b0-83260dcb0a8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1cf78a9-a592-46c0-bf9c-4e8266d3d91e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Jaettu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Jakamisen tiedot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Sisältölaji"/>
        <xsd:element ref="dc:title" minOccurs="0" maxOccurs="1" ma:index="4" ma:displayName="Otsikk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5B3C352D-047B-48AD-A090-543FF857070F}">
  <ds:schemaRefs/>
</ds:datastoreItem>
</file>

<file path=customXml/itemProps2.xml><?xml version="1.0" encoding="utf-8"?>
<ds:datastoreItem xmlns:ds="http://schemas.openxmlformats.org/officeDocument/2006/customXml" ds:itemID="{C207A01B-7ACD-4FBA-855A-ED4BBB81A1CA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CA107DA7-93B7-4898-9FC3-B0E7807A89BE}">
  <ds:schemaRefs>
    <ds:schemaRef ds:uri="http://schemas.openxmlformats.org/package/2006/metadata/core-properties"/>
    <ds:schemaRef ds:uri="http://www.w3.org/XML/1998/namespace"/>
    <ds:schemaRef ds:uri="http://schemas.microsoft.com/office/2006/documentManagement/types"/>
    <ds:schemaRef ds:uri="http://purl.org/dc/terms/"/>
    <ds:schemaRef ds:uri="http://schemas.microsoft.com/office/2006/metadata/properties"/>
    <ds:schemaRef ds:uri="d091a940-b83f-4f4e-a5b0-83260dcb0a88"/>
    <ds:schemaRef ds:uri="http://purl.org/dc/elements/1.1/"/>
    <ds:schemaRef ds:uri="f1cf78a9-a592-46c0-bf9c-4e8266d3d91e"/>
    <ds:schemaRef ds:uri="http://schemas.microsoft.com/office/infopath/2007/PartnerControls"/>
    <ds:schemaRef ds:uri="http://purl.org/dc/dcmitype/"/>
  </ds:schemaRefs>
</ds:datastoreItem>
</file>

<file path=customXml/itemProps4.xml><?xml version="1.0" encoding="utf-8"?>
<ds:datastoreItem xmlns:ds="http://schemas.openxmlformats.org/officeDocument/2006/customXml" ds:itemID="{7D05BDDE-D9AE-46C6-A5A7-151DA7EE137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d091a940-b83f-4f4e-a5b0-83260dcb0a88"/>
    <ds:schemaRef ds:uri="f1cf78a9-a592-46c0-bf9c-4e8266d3d91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Metadata/LabelInfo.xml><?xml version="1.0" encoding="utf-8"?>
<clbl:labelList xmlns:clbl="http://schemas.microsoft.com/office/2020/mipLabelMetadata">
  <clbl:label id="{d95951a6-dfd3-4a74-9abb-f2b2cb89d671}" enabled="0" method="" siteId="{d95951a6-dfd3-4a74-9abb-f2b2cb89d671}" removed="1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>te-keskus_laaja</Template>
  <TotalTime>89</TotalTime>
  <Words>326</Words>
  <Application>Microsoft Office PowerPoint</Application>
  <PresentationFormat>Laajakuva</PresentationFormat>
  <Paragraphs>94</Paragraphs>
  <Slides>9</Slides>
  <Notes>0</Notes>
  <HiddenSlides>0</HiddenSlides>
  <MMClips>0</MMClips>
  <ScaleCrop>false</ScaleCrop>
  <HeadingPairs>
    <vt:vector size="6" baseType="variant">
      <vt:variant>
        <vt:lpstr>Käytetyt fontit</vt:lpstr>
      </vt:variant>
      <vt:variant>
        <vt:i4>3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9</vt:i4>
      </vt:variant>
    </vt:vector>
  </HeadingPairs>
  <TitlesOfParts>
    <vt:vector size="13" baseType="lpstr">
      <vt:lpstr>Arial</vt:lpstr>
      <vt:lpstr>Calibri</vt:lpstr>
      <vt:lpstr>Wingdings</vt:lpstr>
      <vt:lpstr>TE__DB01_perus__FI_V____RGB[1]</vt:lpstr>
      <vt:lpstr>Typo-hankkeet ja uusi työvoimapalvelumalli  Mira Piironen, johtava asiantuntija, jatkuva oppiminen</vt:lpstr>
      <vt:lpstr>Sisältö</vt:lpstr>
      <vt:lpstr>Valmistelu ja voimaantulo</vt:lpstr>
      <vt:lpstr>Mikä muuttuu?</vt:lpstr>
      <vt:lpstr>Tiiviit palvelut tukevat omatoimista työnhakua</vt:lpstr>
      <vt:lpstr>Uuden asiakkaan intensiivijakso työnhaun alussa</vt:lpstr>
      <vt:lpstr>Uusi intensiivijakso työnhaun kestettyä 6kk</vt:lpstr>
      <vt:lpstr>Hankkeet</vt:lpstr>
      <vt:lpstr>Yhteystiedot  TET UUD POMA  projektipäällikkö Minna Viitaharju projektisuunnittelija Heli Lehikoinen etunimi.sukunimi@te-toimisto.fi</vt:lpstr>
    </vt:vector>
  </TitlesOfParts>
  <Company>Uudenmaan TE-toimisto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PowerPoint-esitys</dc:title>
  <dc:creator>Piironen Mira</dc:creator>
  <cp:keywords/>
  <cp:lastModifiedBy>Piironen Mira (TET)</cp:lastModifiedBy>
  <cp:revision>8</cp:revision>
  <dcterms:created xsi:type="dcterms:W3CDTF">2021-09-09T11:50:58Z</dcterms:created>
  <dcterms:modified xsi:type="dcterms:W3CDTF">2022-01-10T07:54:14Z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dvKameleonVerID">
    <vt:lpwstr>460.1018.02.010</vt:lpwstr>
  </property>
  <property fmtid="{D5CDD505-2E9C-101B-9397-08002B2CF9AE}" pid="3" name="dvSaved">
    <vt:lpwstr>1</vt:lpwstr>
  </property>
  <property fmtid="{D5CDD505-2E9C-101B-9397-08002B2CF9AE}" pid="4" name="dvLanguage">
    <vt:lpwstr>1035</vt:lpwstr>
  </property>
  <property fmtid="{D5CDD505-2E9C-101B-9397-08002B2CF9AE}" pid="5" name="dvTemplate">
    <vt:lpwstr>te-keskus_laaja.potx</vt:lpwstr>
  </property>
  <property fmtid="{D5CDD505-2E9C-101B-9397-08002B2CF9AE}" pid="6" name="dvDefinition">
    <vt:lpwstr>1018 (dd_default.xml)</vt:lpwstr>
  </property>
  <property fmtid="{D5CDD505-2E9C-101B-9397-08002B2CF9AE}" pid="7" name="dvDefinitionID">
    <vt:lpwstr>1018</vt:lpwstr>
  </property>
  <property fmtid="{D5CDD505-2E9C-101B-9397-08002B2CF9AE}" pid="8" name="dvContentFile">
    <vt:lpwstr>dd_default.xml</vt:lpwstr>
  </property>
  <property fmtid="{D5CDD505-2E9C-101B-9397-08002B2CF9AE}" pid="9" name="dvGlobalVerID">
    <vt:lpwstr>460.90.02.236</vt:lpwstr>
  </property>
  <property fmtid="{D5CDD505-2E9C-101B-9397-08002B2CF9AE}" pid="10" name="dvDefinitionVersion">
    <vt:lpwstr>02.011 / 1.6.2021</vt:lpwstr>
  </property>
  <property fmtid="{D5CDD505-2E9C-101B-9397-08002B2CF9AE}" pid="11" name="filename">
    <vt:lpwstr>false</vt:lpwstr>
  </property>
  <property fmtid="{D5CDD505-2E9C-101B-9397-08002B2CF9AE}" pid="12" name="filenameandpath">
    <vt:lpwstr>false</vt:lpwstr>
  </property>
  <property fmtid="{D5CDD505-2E9C-101B-9397-08002B2CF9AE}" pid="13" name="dvPagenumberExist">
    <vt:lpwstr>1</vt:lpwstr>
  </property>
  <property fmtid="{D5CDD505-2E9C-101B-9397-08002B2CF9AE}" pid="14" name="dvAuthorExist">
    <vt:lpwstr>1</vt:lpwstr>
  </property>
  <property fmtid="{D5CDD505-2E9C-101B-9397-08002B2CF9AE}" pid="15" name="dvDateExist">
    <vt:lpwstr>-1</vt:lpwstr>
  </property>
  <property fmtid="{D5CDD505-2E9C-101B-9397-08002B2CF9AE}" pid="16" name="dvCategory">
    <vt:lpwstr>165</vt:lpwstr>
  </property>
  <property fmtid="{D5CDD505-2E9C-101B-9397-08002B2CF9AE}" pid="17" name="dvCategory_2">
    <vt:lpwstr>56</vt:lpwstr>
  </property>
  <property fmtid="{D5CDD505-2E9C-101B-9397-08002B2CF9AE}" pid="18" name="dvSavepath">
    <vt:lpwstr/>
  </property>
  <property fmtid="{D5CDD505-2E9C-101B-9397-08002B2CF9AE}" pid="19" name="dvUsed">
    <vt:lpwstr>1</vt:lpwstr>
  </property>
  <property fmtid="{D5CDD505-2E9C-101B-9397-08002B2CF9AE}" pid="20" name="dvCompany">
    <vt:lpwstr>TET UUD</vt:lpwstr>
  </property>
  <property fmtid="{D5CDD505-2E9C-101B-9397-08002B2CF9AE}" pid="21" name="dvSite">
    <vt:lpwstr>Helsinki</vt:lpwstr>
  </property>
  <property fmtid="{D5CDD505-2E9C-101B-9397-08002B2CF9AE}" pid="22" name="dvSite_short">
    <vt:lpwstr/>
  </property>
  <property fmtid="{D5CDD505-2E9C-101B-9397-08002B2CF9AE}" pid="23" name="dvNumbering">
    <vt:lpwstr>0</vt:lpwstr>
  </property>
  <property fmtid="{D5CDD505-2E9C-101B-9397-08002B2CF9AE}" pid="24" name="dvDUname">
    <vt:lpwstr>Piironen Mira</vt:lpwstr>
  </property>
  <property fmtid="{D5CDD505-2E9C-101B-9397-08002B2CF9AE}" pid="25" name="dvdufname">
    <vt:lpwstr>Mira</vt:lpwstr>
  </property>
  <property fmtid="{D5CDD505-2E9C-101B-9397-08002B2CF9AE}" pid="26" name="dvdulname">
    <vt:lpwstr>Piironen</vt:lpwstr>
  </property>
  <property fmtid="{D5CDD505-2E9C-101B-9397-08002B2CF9AE}" pid="27" name="dvDUdepartment">
    <vt:lpwstr/>
  </property>
  <property fmtid="{D5CDD505-2E9C-101B-9397-08002B2CF9AE}" pid="28" name="dvLogoExist">
    <vt:lpwstr>0</vt:lpwstr>
  </property>
  <property fmtid="{D5CDD505-2E9C-101B-9397-08002B2CF9AE}" pid="29" name="dvCurrentlogo">
    <vt:lpwstr/>
  </property>
  <property fmtid="{D5CDD505-2E9C-101B-9397-08002B2CF9AE}" pid="30" name="Kieli">
    <vt:lpwstr>Suomi</vt:lpwstr>
  </property>
  <property fmtid="{D5CDD505-2E9C-101B-9397-08002B2CF9AE}" pid="31" name="Dokumentin_x0020_tila">
    <vt:lpwstr/>
  </property>
  <property fmtid="{D5CDD505-2E9C-101B-9397-08002B2CF9AE}" pid="32" name="Laatijaorganisaatio">
    <vt:lpwstr>Uudenmaan TE-toimisto</vt:lpwstr>
  </property>
  <property fmtid="{D5CDD505-2E9C-101B-9397-08002B2CF9AE}" pid="33" name="Päiväys">
    <vt:filetime>2022-01-09T22:00:00Z</vt:filetime>
  </property>
  <property fmtid="{D5CDD505-2E9C-101B-9397-08002B2CF9AE}" pid="34" name="Asiakirjan tyyppi">
    <vt:lpwstr>Esitys</vt:lpwstr>
  </property>
  <property fmtid="{D5CDD505-2E9C-101B-9397-08002B2CF9AE}" pid="35" name="Dokumenttityyppi">
    <vt:lpwstr>Esitys</vt:lpwstr>
  </property>
  <property fmtid="{D5CDD505-2E9C-101B-9397-08002B2CF9AE}" pid="36" name="KEHALaatija">
    <vt:lpwstr>Piironen Mira</vt:lpwstr>
  </property>
  <property fmtid="{D5CDD505-2E9C-101B-9397-08002B2CF9AE}" pid="37" name="Dokumentin tila">
    <vt:lpwstr/>
  </property>
  <property fmtid="{D5CDD505-2E9C-101B-9397-08002B2CF9AE}" pid="38" name="ContentTypeId">
    <vt:lpwstr>0x010100D044AE46D9EAC74CB6E67134A87FC1ED</vt:lpwstr>
  </property>
</Properties>
</file>