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7"/>
  </p:notesMasterIdLst>
  <p:handoutMasterIdLst>
    <p:handoutMasterId r:id="rId18"/>
  </p:handoutMasterIdLst>
  <p:sldIdLst>
    <p:sldId id="256" r:id="rId3"/>
    <p:sldId id="258" r:id="rId4"/>
    <p:sldId id="260" r:id="rId5"/>
    <p:sldId id="268" r:id="rId6"/>
    <p:sldId id="269" r:id="rId7"/>
    <p:sldId id="270" r:id="rId8"/>
    <p:sldId id="261" r:id="rId9"/>
    <p:sldId id="262" r:id="rId10"/>
    <p:sldId id="263" r:id="rId11"/>
    <p:sldId id="264" r:id="rId12"/>
    <p:sldId id="266" r:id="rId13"/>
    <p:sldId id="267" r:id="rId14"/>
    <p:sldId id="271" r:id="rId15"/>
    <p:sldId id="272" r:id="rId1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4660"/>
  </p:normalViewPr>
  <p:slideViewPr>
    <p:cSldViewPr showGuides="1">
      <p:cViewPr varScale="1">
        <p:scale>
          <a:sx n="114" d="100"/>
          <a:sy n="114" d="100"/>
        </p:scale>
        <p:origin x="47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73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8678B-1B4D-4652-BA39-60FAA2406C67}" type="datetimeFigureOut">
              <a:rPr lang="fi-FI" smtClean="0"/>
              <a:pPr/>
              <a:t>10.1.2022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C1D27-33AE-48B6-8533-0AD83FE590F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168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5D6633-A21D-41F6-9DCA-55C2031F52E3}" type="datetimeFigureOut">
              <a:rPr lang="fi-FI" smtClean="0"/>
              <a:pPr/>
              <a:t>10.1.2022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1084E-A856-495C-B990-28A3E30098E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9061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e_title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 descr="Logo, TE-palvelut, tjänster i services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82" y="668181"/>
            <a:ext cx="4468589" cy="1608691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274507" y="2708920"/>
            <a:ext cx="7701813" cy="1533018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sz="3600" b="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274507" y="4365104"/>
            <a:ext cx="7701813" cy="720080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10.1.2022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619243" y="6545238"/>
            <a:ext cx="5636998" cy="196131"/>
          </a:xfrm>
        </p:spPr>
        <p:txBody>
          <a:bodyPr/>
          <a:lstStyle/>
          <a:p>
            <a:r>
              <a:rPr lang="fi-FI"/>
              <a:t>Uudenmaan TE-toimisto</a:t>
            </a:r>
            <a:endParaRPr lang="fi-FI" dirty="0"/>
          </a:p>
        </p:txBody>
      </p:sp>
      <p:pic>
        <p:nvPicPr>
          <p:cNvPr id="10" name="Kuva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4113" y="566"/>
            <a:ext cx="4077887" cy="6857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618174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_title_slide_eu-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5008" y="-5626"/>
            <a:ext cx="4126992" cy="6858000"/>
          </a:xfrm>
          <a:prstGeom prst="rect">
            <a:avLst/>
          </a:prstGeom>
        </p:spPr>
      </p:pic>
      <p:pic>
        <p:nvPicPr>
          <p:cNvPr id="10" name="Kuva 9" descr="Logo, TE-palvelut, tjänster i services">
            <a:extLst>
              <a:ext uri="{FF2B5EF4-FFF2-40B4-BE49-F238E27FC236}">
                <a16:creationId xmlns:a16="http://schemas.microsoft.com/office/drawing/2014/main" id="{7EB9E96E-D800-431E-8BBC-28DE8C1CD40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82" y="668181"/>
            <a:ext cx="4468589" cy="1608691"/>
          </a:xfrm>
          <a:prstGeom prst="rect">
            <a:avLst/>
          </a:prstGeom>
        </p:spPr>
      </p:pic>
      <p:sp>
        <p:nvSpPr>
          <p:cNvPr id="14" name="Otsikko 1"/>
          <p:cNvSpPr>
            <a:spLocks noGrp="1"/>
          </p:cNvSpPr>
          <p:nvPr>
            <p:ph type="ctrTitle"/>
          </p:nvPr>
        </p:nvSpPr>
        <p:spPr>
          <a:xfrm>
            <a:off x="1274507" y="2708920"/>
            <a:ext cx="7701813" cy="1533018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sz="3600" b="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5" name="Alaotsikko 2"/>
          <p:cNvSpPr>
            <a:spLocks noGrp="1"/>
          </p:cNvSpPr>
          <p:nvPr>
            <p:ph type="subTitle" idx="1"/>
          </p:nvPr>
        </p:nvSpPr>
        <p:spPr>
          <a:xfrm>
            <a:off x="1274507" y="4365104"/>
            <a:ext cx="7701813" cy="720080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10.1.2022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Uudenmaan TE-toimisto</a:t>
            </a:r>
            <a:endParaRPr lang="fi-FI" dirty="0"/>
          </a:p>
        </p:txBody>
      </p:sp>
      <p:pic>
        <p:nvPicPr>
          <p:cNvPr id="11" name="Kuvan paikkamerkki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137" b="-8"/>
          <a:stretch/>
        </p:blipFill>
        <p:spPr>
          <a:xfrm>
            <a:off x="9552384" y="5013176"/>
            <a:ext cx="1151952" cy="136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508414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_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10.1.2022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616200" y="6545238"/>
            <a:ext cx="6357077" cy="196131"/>
          </a:xfrm>
        </p:spPr>
        <p:txBody>
          <a:bodyPr/>
          <a:lstStyle/>
          <a:p>
            <a:r>
              <a:rPr lang="fi-FI"/>
              <a:t>Uudenmaan TE-toimisto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84191605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e_two_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84123" y="498462"/>
            <a:ext cx="10196453" cy="111354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089653" y="1844825"/>
            <a:ext cx="4992555" cy="4281339"/>
          </a:xfrm>
        </p:spPr>
        <p:txBody>
          <a:bodyPr/>
          <a:lstStyle>
            <a:lvl1pPr>
              <a:defRPr sz="22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274229" y="1844825"/>
            <a:ext cx="5006347" cy="4281339"/>
          </a:xfrm>
        </p:spPr>
        <p:txBody>
          <a:bodyPr/>
          <a:lstStyle>
            <a:lvl1pPr>
              <a:defRPr sz="22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10.1.2022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Uudenmaan TE-toimisto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12263754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e_only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10.1.2022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Uudenmaan TE-toimisto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82026813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e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10.1.2022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Uudenmaan TE-toimisto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59832160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1084124" y="498462"/>
            <a:ext cx="9332357" cy="111354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055441" y="1772816"/>
            <a:ext cx="9361040" cy="43046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07435" y="6545238"/>
            <a:ext cx="487991" cy="19613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rgbClr val="000000"/>
                </a:solidFill>
              </a:defRPr>
            </a:lvl1pPr>
          </a:lstStyle>
          <a:p>
            <a:fld id="{90912E3B-9838-4611-AED2-1868E41D44C1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498600" y="6545238"/>
            <a:ext cx="1117600" cy="19613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rgbClr val="000000"/>
                </a:solidFill>
              </a:defRPr>
            </a:lvl1pPr>
          </a:lstStyle>
          <a:p>
            <a:r>
              <a:rPr lang="fi-FI"/>
              <a:t>10.1.2022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619242" y="6545238"/>
            <a:ext cx="6307371" cy="19613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rgbClr val="000000"/>
                </a:solidFill>
              </a:defRPr>
            </a:lvl1pPr>
          </a:lstStyle>
          <a:p>
            <a:r>
              <a:rPr lang="fi-FI"/>
              <a:t>Uudenmaan TE-toimisto</a:t>
            </a:r>
            <a:endParaRPr lang="fi-FI" dirty="0"/>
          </a:p>
        </p:txBody>
      </p:sp>
      <p:grpSp>
        <p:nvGrpSpPr>
          <p:cNvPr id="10" name="Ryhmä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365855" y="4797722"/>
            <a:ext cx="4827633" cy="2060278"/>
            <a:chOff x="4320000" y="4802400"/>
            <a:chExt cx="4827633" cy="2060278"/>
          </a:xfrm>
        </p:grpSpPr>
        <p:pic>
          <p:nvPicPr>
            <p:cNvPr id="12" name="Kuva 11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20000" y="4802400"/>
              <a:ext cx="4827633" cy="2060278"/>
            </a:xfrm>
            <a:prstGeom prst="rect">
              <a:avLst/>
            </a:prstGeom>
          </p:spPr>
        </p:pic>
        <p:pic>
          <p:nvPicPr>
            <p:cNvPr id="13" name="Kuva 12" descr="TE__LA21_te2logo___B3__NEGA.png"/>
            <p:cNvPicPr>
              <a:picLocks noChangeAspect="1"/>
            </p:cNvPicPr>
            <p:nvPr userDrawn="1"/>
          </p:nvPicPr>
          <p:blipFill>
            <a:blip r:embed="rId9" cstate="print"/>
            <a:stretch>
              <a:fillRect/>
            </a:stretch>
          </p:blipFill>
          <p:spPr>
            <a:xfrm>
              <a:off x="7884368" y="5949280"/>
              <a:ext cx="1020000" cy="72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4548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2" r:id="rId4"/>
    <p:sldLayoutId id="2147483654" r:id="rId5"/>
    <p:sldLayoutId id="2147483655" r:id="rId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lnSpc>
          <a:spcPct val="100000"/>
        </a:lnSpc>
        <a:spcBef>
          <a:spcPts val="600"/>
        </a:spcBef>
        <a:buClr>
          <a:srgbClr val="B6BF00"/>
        </a:buClr>
        <a:buFont typeface="Arial" pitchFamily="34" charset="0"/>
        <a:buChar char="•"/>
        <a:defRPr sz="2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63538" algn="l" defTabSz="914400" rtl="0" eaLnBrk="1" latinLnBrk="0" hangingPunct="1">
        <a:lnSpc>
          <a:spcPct val="95000"/>
        </a:lnSpc>
        <a:spcBef>
          <a:spcPts val="600"/>
        </a:spcBef>
        <a:buClr>
          <a:srgbClr val="B6BF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74738" indent="-355600" algn="l" defTabSz="914400" rtl="0" eaLnBrk="1" latinLnBrk="0" hangingPunct="1">
        <a:lnSpc>
          <a:spcPct val="95000"/>
        </a:lnSpc>
        <a:spcBef>
          <a:spcPts val="600"/>
        </a:spcBef>
        <a:buClr>
          <a:srgbClr val="B6BF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88" indent="-361950" algn="l" defTabSz="914400" rtl="0" eaLnBrk="1" latinLnBrk="0" hangingPunct="1">
        <a:lnSpc>
          <a:spcPct val="95000"/>
        </a:lnSpc>
        <a:spcBef>
          <a:spcPts val="600"/>
        </a:spcBef>
        <a:buClr>
          <a:srgbClr val="B6BF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92288" indent="-355600" algn="l" defTabSz="914400" rtl="0" eaLnBrk="1" latinLnBrk="0" hangingPunct="1">
        <a:lnSpc>
          <a:spcPct val="95000"/>
        </a:lnSpc>
        <a:spcBef>
          <a:spcPts val="600"/>
        </a:spcBef>
        <a:buClr>
          <a:srgbClr val="B6BF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palkkatuki.uusimaa@te-toimisto.fi" TargetMode="External"/><Relationship Id="rId2" Type="http://schemas.openxmlformats.org/officeDocument/2006/relationships/hyperlink" Target="http://www.te-palvelut.fi/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sa01elysuomifilomakkeet.blob.core.windows.net/blobsuomifilomakkeet/ELY/tem320_fi_palkkatukihakemus.pdf" TargetMode="External"/><Relationship Id="rId2" Type="http://schemas.openxmlformats.org/officeDocument/2006/relationships/hyperlink" Target="https://www.te-palvelut.fi/tyonantajalle/loyda-tyontekija/palkkatuki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palkkatuki.uusimaa@te-toimisto.fi" TargetMode="External"/><Relationship Id="rId5" Type="http://schemas.openxmlformats.org/officeDocument/2006/relationships/hyperlink" Target="https://sa01elysuomifilomakkeet.blob.core.windows.net/blobsuomifilomakkeet/ELY/tem323_fi_siirtolomake.pdf" TargetMode="External"/><Relationship Id="rId4" Type="http://schemas.openxmlformats.org/officeDocument/2006/relationships/hyperlink" Target="https://sa01elysuomifilomakkeet.blob.core.windows.net/blobsuomifilomakkeet/ELY/KK320_fi_palkkatukihakemus.pdf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Palkkatuki 2022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/>
              <a:t>Yleisesitys työnantajille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1</a:t>
            </a:fld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10.1.2022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Uudenmaan TE-toimisto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49230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97B880D-57D8-44EE-A187-57F510823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Työsuhteeseen liittyvät edellytykset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11D824B-A1C2-484C-846B-942222956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Toistaiseksi voimassa oleva tai määräaikainen työ</a:t>
            </a:r>
          </a:p>
          <a:p>
            <a:r>
              <a:rPr lang="fi-FI" dirty="0"/>
              <a:t>Kokoaikainen tai osa-aikainen työ</a:t>
            </a:r>
          </a:p>
          <a:p>
            <a:r>
              <a:rPr lang="fi-FI" dirty="0"/>
              <a:t>Työstä maksetaan tavanomainen ja kohtuullinen palkka. Palkkatukea ei myönnetä, jos palkanmaksu perustuu provisioon. </a:t>
            </a:r>
          </a:p>
          <a:p>
            <a:r>
              <a:rPr lang="fi-FI" dirty="0"/>
              <a:t>Työ ei saa alkaa ennen kuin palkkatuen myöntämisestä on tehty päätös</a:t>
            </a:r>
          </a:p>
          <a:p>
            <a:endParaRPr lang="fi-FI" dirty="0"/>
          </a:p>
          <a:p>
            <a:r>
              <a:rPr lang="fi-FI" dirty="0"/>
              <a:t>Jos työsuhteeseen tulee muutoksia, tulee niistä ilmoittaa etukäteen TE-toimistoon.</a:t>
            </a:r>
          </a:p>
          <a:p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4F305A45-DA8C-40E9-8613-2F96C1D2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10</a:t>
            </a:fld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28350ED-D765-4E7F-BCCC-AEBF3A2B6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10.1.2022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6E2E2D2-2A36-4C9A-B9B9-FFE598B79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Uudenmaan TE-toimisto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41329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4017F5-1FC0-4FC1-A18C-C2CBA4B81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Palkkatuen hakeminen ja hakemuksen käsittely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40CEAE4-4B9A-4D54-B01F-6D39C62BF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Tee palkkatukihakemus hyvissä ajoin ennen työsuhteen suunniteltua aloitusta </a:t>
            </a:r>
            <a:r>
              <a:rPr lang="fi-FI" dirty="0">
                <a:hlinkClick r:id="rId2"/>
              </a:rPr>
              <a:t>www.te-palvelut.fi</a:t>
            </a:r>
            <a:r>
              <a:rPr lang="fi-FI" dirty="0"/>
              <a:t> sähköisessä asiointipalvelussa.</a:t>
            </a:r>
          </a:p>
          <a:p>
            <a:pPr lvl="1"/>
            <a:r>
              <a:rPr lang="fi-FI" dirty="0"/>
              <a:t>Palveluun kirjaudutaan Suomi.fi-tunnuksilla</a:t>
            </a:r>
          </a:p>
          <a:p>
            <a:pPr lvl="1"/>
            <a:r>
              <a:rPr lang="fi-FI" dirty="0"/>
              <a:t>Käsittelyyn tulisi varata 10pv sähköisissä hakemuksissa ja 3vk paperisissa.</a:t>
            </a:r>
          </a:p>
          <a:p>
            <a:pPr lvl="1"/>
            <a:r>
              <a:rPr lang="fi-FI" dirty="0"/>
              <a:t>Hakemuksen voi lähettää skannattuna osoitteeseen: </a:t>
            </a:r>
            <a:r>
              <a:rPr lang="fi-FI" dirty="0">
                <a:hlinkClick r:id="rId3"/>
              </a:rPr>
              <a:t>palkkatuki.uusimaa@te-toimisto.fi</a:t>
            </a:r>
            <a:r>
              <a:rPr lang="fi-FI" dirty="0"/>
              <a:t> tai kirjepostilla </a:t>
            </a:r>
          </a:p>
          <a:p>
            <a:pPr marL="711200" lvl="2" indent="0">
              <a:buNone/>
            </a:pPr>
            <a:r>
              <a:rPr lang="fi-FI" sz="1400" dirty="0"/>
              <a:t>Uudenmaan työ- ja elinkeinotoimisto</a:t>
            </a:r>
          </a:p>
          <a:p>
            <a:pPr marL="711200" lvl="2" indent="0">
              <a:buNone/>
            </a:pPr>
            <a:r>
              <a:rPr lang="fi-FI" sz="1400" dirty="0"/>
              <a:t>Palkkatuet</a:t>
            </a:r>
          </a:p>
          <a:p>
            <a:pPr marL="711200" lvl="2" indent="0">
              <a:buNone/>
            </a:pPr>
            <a:r>
              <a:rPr lang="fi-FI" sz="1400" dirty="0"/>
              <a:t>PL 1003, 00520 Helsinki</a:t>
            </a:r>
          </a:p>
          <a:p>
            <a:r>
              <a:rPr lang="fi-FI" dirty="0"/>
              <a:t>Päätöksestä ilmoitetaan sähköpostitse heti kun se on tehty ja päätökset maksatusohjeineen lähetetään postitse. </a:t>
            </a:r>
          </a:p>
          <a:p>
            <a:r>
              <a:rPr lang="fi-FI" dirty="0"/>
              <a:t>KEHA-keskus hoitaa palkkatuen maksuliikenteen ja maksatusta haetaan erillisellä hakemuksella.</a:t>
            </a:r>
          </a:p>
          <a:p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556A671-AAC2-4BAE-9444-77E01997D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11</a:t>
            </a:fld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241FE62-B983-41E5-A823-D2562A872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10.1.2022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0FF8BA0-78EE-487E-B516-51D9E0B19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Uudenmaan TE-toimisto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33102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FFFC4B5-3E69-4E9B-A590-582C97DA0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Kuntakokeilu ja palkkatuki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50BEAD6-634A-4FEF-8873-2C766434E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TE-toimisto käsittelee kaikki toimiston asiakkaiden ja kokeilukuntien asiakkaiden palkkatukihakemukset, jotka kunnat tai heidän hallinnoimat yhteisöt ovat palkkaamassa.</a:t>
            </a:r>
          </a:p>
          <a:p>
            <a:r>
              <a:rPr lang="fi-FI" dirty="0"/>
              <a:t>Työnantajien tulisi tietää työntekijän työllisyyttä hoitava taho, jotta hakemus voidaan osoittaa toimivaltaiselle viranomaiselle. </a:t>
            </a:r>
          </a:p>
          <a:p>
            <a:r>
              <a:rPr lang="fi-FI" dirty="0"/>
              <a:t>Yritys-Suomen –puhelinpalvelu palvelee kaikkia työnantajia mutta kyselyt hakemuksiin liittyen pitäisi ohjata toimivaltaiselle taholle.</a:t>
            </a:r>
          </a:p>
          <a:p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E925A98B-C48A-46C5-86D3-39ACE52AD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12</a:t>
            </a:fld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7C513D6-0EF4-463B-A34C-3D4DBF890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10.1.2022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653CD31-3A05-4D95-8E34-03617465A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Uudenmaan TE-toimisto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83964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59B7FDD-D808-4A88-822B-803995FEE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Palkkatukimateriaali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974D889-0291-4EA0-95D8-0123A1605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>
                <a:hlinkClick r:id="rId2"/>
              </a:rPr>
              <a:t>Tietoa palkkatuesta</a:t>
            </a:r>
            <a:endParaRPr lang="fi-FI" dirty="0"/>
          </a:p>
          <a:p>
            <a:r>
              <a:rPr lang="fi-FI" dirty="0">
                <a:hlinkClick r:id="rId3"/>
              </a:rPr>
              <a:t>Palkkatukihakemus</a:t>
            </a:r>
            <a:r>
              <a:rPr lang="fi-FI" dirty="0"/>
              <a:t> (TE-toimisto)</a:t>
            </a:r>
          </a:p>
          <a:p>
            <a:r>
              <a:rPr lang="fi-FI" dirty="0">
                <a:hlinkClick r:id="rId4"/>
              </a:rPr>
              <a:t>Palkkatukihakemus</a:t>
            </a:r>
            <a:r>
              <a:rPr lang="fi-FI" dirty="0"/>
              <a:t> (Kuntakokeilu)</a:t>
            </a:r>
          </a:p>
          <a:p>
            <a:r>
              <a:rPr lang="fi-FI" dirty="0">
                <a:hlinkClick r:id="rId5"/>
              </a:rPr>
              <a:t>Siirtolomake</a:t>
            </a:r>
            <a:endParaRPr lang="fi-FI" dirty="0"/>
          </a:p>
          <a:p>
            <a:endParaRPr lang="fi-FI" dirty="0"/>
          </a:p>
          <a:p>
            <a:r>
              <a:rPr lang="fi-FI" dirty="0"/>
              <a:t>Neuvontaa:</a:t>
            </a:r>
          </a:p>
          <a:p>
            <a:pPr lvl="1"/>
            <a:r>
              <a:rPr lang="fi-FI" dirty="0"/>
              <a:t>Työnantaja- ja yritysasiakkaiden puhelinpalvelu: 0295 040 002 (klo 9.00–16.15)</a:t>
            </a:r>
          </a:p>
          <a:p>
            <a:pPr lvl="1"/>
            <a:r>
              <a:rPr lang="fi-FI" dirty="0">
                <a:hlinkClick r:id="rId6"/>
              </a:rPr>
              <a:t>palkkatuki.uusimaa@te-toimisto.fi</a:t>
            </a:r>
            <a:r>
              <a:rPr lang="fi-FI" dirty="0"/>
              <a:t>	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8200ED5D-6A85-45F8-9755-33A447B4C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13</a:t>
            </a:fld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1BCCCEF-9373-417F-B5C1-B6EA3B283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10.1.2022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32F64C5-0A22-4D4B-8A59-CD543B61B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Uudenmaan TE-toimisto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64733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2EAF56E-B28B-419A-97F2-7562F063A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14</a:t>
            </a:fld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4F2E318-1A5C-48C0-9B04-AA7F281D1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7.1.2022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EB334C5-0A99-418A-94C2-E7914709D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Uudenmaan TE-toimisto</a:t>
            </a:r>
            <a:endParaRPr lang="fi-FI" dirty="0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58A1D08A-D07D-49AD-A632-D1F125F82A12}"/>
              </a:ext>
            </a:extLst>
          </p:cNvPr>
          <p:cNvSpPr txBox="1"/>
          <p:nvPr/>
        </p:nvSpPr>
        <p:spPr>
          <a:xfrm>
            <a:off x="2135560" y="2659559"/>
            <a:ext cx="67880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400" dirty="0"/>
              <a:t>Kiitos! </a:t>
            </a:r>
          </a:p>
          <a:p>
            <a:r>
              <a:rPr lang="fi-FI" sz="4400" dirty="0"/>
              <a:t>Kysymyksiä &amp; keskustelua</a:t>
            </a:r>
          </a:p>
        </p:txBody>
      </p:sp>
    </p:spTree>
    <p:extLst>
      <p:ext uri="{BB962C8B-B14F-4D97-AF65-F5344CB8AC3E}">
        <p14:creationId xmlns:p14="http://schemas.microsoft.com/office/powerpoint/2010/main" val="3335177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993565D1-A693-4872-9C47-626CE8898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Palkkatuki pähkinänkuoressa</a:t>
            </a:r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3351CA5A-BBFF-4248-A331-9353D53E438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altLang="fi-FI" sz="2400" dirty="0"/>
              <a:t>Työttömän työnhakijan työllistymisen edistämiseksi tarkoitettu tuki, jonka TE-toimisto voi myöntää työnantajalle palkkauskustannuksiin</a:t>
            </a:r>
          </a:p>
          <a:p>
            <a:endParaRPr lang="fi-FI" altLang="fi-FI" sz="2400" dirty="0"/>
          </a:p>
          <a:p>
            <a:r>
              <a:rPr lang="fi-FI" altLang="fi-FI" sz="2400" dirty="0"/>
              <a:t>Palkkatuetun työn tarkoituksena on parantaa työttömän työnhakijan ammatillista osaamista ja edistää avoimille työmarkkinoille työllistymistä</a:t>
            </a:r>
          </a:p>
          <a:p>
            <a:endParaRPr lang="fi-FI" dirty="0"/>
          </a:p>
        </p:txBody>
      </p:sp>
      <p:pic>
        <p:nvPicPr>
          <p:cNvPr id="13" name="Sisällön paikkamerkki 12">
            <a:extLst>
              <a:ext uri="{FF2B5EF4-FFF2-40B4-BE49-F238E27FC236}">
                <a16:creationId xmlns:a16="http://schemas.microsoft.com/office/drawing/2014/main" id="{7F0AD071-196F-4398-B28A-6483DDF2EA8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73800" y="2545726"/>
            <a:ext cx="5006975" cy="2879386"/>
          </a:xfrm>
        </p:spPr>
      </p:pic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14A0E83-F015-46D5-B993-B854E29FC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2</a:t>
            </a:fld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B999258-A99F-4E4F-97EA-4B12FAA2E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10.1.2022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7166E5D-80AA-48D4-A350-DBBC6875C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Uudenmaan TE-toimisto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37673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>
            <a:extLst>
              <a:ext uri="{FF2B5EF4-FFF2-40B4-BE49-F238E27FC236}">
                <a16:creationId xmlns:a16="http://schemas.microsoft.com/office/drawing/2014/main" id="{EE9669A9-79B6-49B6-9FE8-B38FA16C9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Viranomaisten työnjako ja palkkatuki</a:t>
            </a:r>
          </a:p>
        </p:txBody>
      </p:sp>
      <p:sp>
        <p:nvSpPr>
          <p:cNvPr id="9" name="Sisällön paikkamerkki 8">
            <a:extLst>
              <a:ext uri="{FF2B5EF4-FFF2-40B4-BE49-F238E27FC236}">
                <a16:creationId xmlns:a16="http://schemas.microsoft.com/office/drawing/2014/main" id="{8E194C74-04CC-4E8E-A64F-A3868DFAB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Henkilöasiakaspalvelu huolehtii työllistettävän tilanteen ajantasaisuudesta.</a:t>
            </a:r>
          </a:p>
          <a:p>
            <a:pPr lvl="1"/>
            <a:r>
              <a:rPr lang="fi-FI" dirty="0"/>
              <a:t>Ottaa kantaa palkkatuen käyttöön ja arvioi palkkatukiprosentin </a:t>
            </a:r>
          </a:p>
          <a:p>
            <a:pPr lvl="1"/>
            <a:r>
              <a:rPr lang="fi-FI" dirty="0"/>
              <a:t>Myöntää palkkatukikortin</a:t>
            </a:r>
          </a:p>
          <a:p>
            <a:r>
              <a:rPr lang="fi-FI" dirty="0"/>
              <a:t>Työnantajapalvelut neuvovat palkkatuen hakemiseen liittyvissä kysymyksissä ja antavat yleisen tason neuvontaa.</a:t>
            </a:r>
          </a:p>
          <a:p>
            <a:r>
              <a:rPr lang="fi-FI" dirty="0"/>
              <a:t>Palkkatukitiimi tekee päätökset hakemusten perusteella ja neuvoo hakemuksen jättämisen jälkeen.</a:t>
            </a:r>
          </a:p>
          <a:p>
            <a:r>
              <a:rPr lang="fi-FI" dirty="0"/>
              <a:t>KEHA-keskus toimii maksajana ja neuvoo maksatukseen liittyvissä kysymyksissä.</a:t>
            </a:r>
          </a:p>
          <a:p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AC90F94-6758-4201-B98A-CE5BFDBB5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3</a:t>
            </a:fld>
            <a:endParaRPr lang="fi-FI"/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CBD9ADF4-85D5-4DA1-B02E-5C7BBDA54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10.1.2022</a:t>
            </a:r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33D800D6-F441-48AE-B234-B3FA79D3D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Uudenmaan TE-toimisto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33202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F208C5E-CF2A-4579-960C-A21AC397F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Palkkatuen määrä ja enimmäiskesto</a:t>
            </a:r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3A27E384-374E-4D44-B8F0-57AACB9973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6991477"/>
              </p:ext>
            </p:extLst>
          </p:nvPr>
        </p:nvGraphicFramePr>
        <p:xfrm>
          <a:off x="1495427" y="1281023"/>
          <a:ext cx="8921054" cy="4295953"/>
        </p:xfrm>
        <a:graphic>
          <a:graphicData uri="http://schemas.openxmlformats.org/drawingml/2006/table">
            <a:tbl>
              <a:tblPr/>
              <a:tblGrid>
                <a:gridCol w="3088405">
                  <a:extLst>
                    <a:ext uri="{9D8B030D-6E8A-4147-A177-3AD203B41FA5}">
                      <a16:colId xmlns:a16="http://schemas.microsoft.com/office/drawing/2014/main" val="511835537"/>
                    </a:ext>
                  </a:extLst>
                </a:gridCol>
                <a:gridCol w="3383528">
                  <a:extLst>
                    <a:ext uri="{9D8B030D-6E8A-4147-A177-3AD203B41FA5}">
                      <a16:colId xmlns:a16="http://schemas.microsoft.com/office/drawing/2014/main" val="926981289"/>
                    </a:ext>
                  </a:extLst>
                </a:gridCol>
                <a:gridCol w="2449121">
                  <a:extLst>
                    <a:ext uri="{9D8B030D-6E8A-4147-A177-3AD203B41FA5}">
                      <a16:colId xmlns:a16="http://schemas.microsoft.com/office/drawing/2014/main" val="3731037988"/>
                    </a:ext>
                  </a:extLst>
                </a:gridCol>
              </a:tblGrid>
              <a:tr h="875331">
                <a:tc>
                  <a:txBody>
                    <a:bodyPr/>
                    <a:lstStyle/>
                    <a:p>
                      <a:pPr algn="l" fontAlgn="base"/>
                      <a:r>
                        <a:rPr lang="fi-FI" sz="1700" b="1" i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Tuen peruste​​</a:t>
                      </a:r>
                      <a:endParaRPr lang="fi-FI" sz="1700" b="1" i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7533" marR="87533" marT="43767" marB="43767">
                    <a:lnL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4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i-FI" sz="1700" b="1" i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Tuen määrä​ palkkauskuluista​</a:t>
                      </a:r>
                      <a:endParaRPr lang="fi-FI" sz="1700" b="1" i="0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7533" marR="87533" marT="43767" marB="43767">
                    <a:lnL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4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i-FI" sz="1700" b="1" i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Tuen enimmäiskesto​</a:t>
                      </a:r>
                      <a:endParaRPr lang="fi-FI" sz="1700" b="1" i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7533" marR="87533" marT="43767" marB="43767">
                    <a:lnL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4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326332"/>
                  </a:ext>
                </a:extLst>
              </a:tr>
              <a:tr h="612732">
                <a:tc>
                  <a:txBody>
                    <a:bodyPr/>
                    <a:lstStyle/>
                    <a:p>
                      <a:pPr algn="l" fontAlgn="base"/>
                      <a:r>
                        <a:rPr lang="fi-FI" sz="17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Työttömyys alle vuosi​​</a:t>
                      </a:r>
                      <a:endParaRPr lang="fi-FI" sz="1700" b="0" i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  <a:p>
                      <a:pPr algn="l" fontAlgn="base"/>
                      <a:r>
                        <a:rPr lang="fi-FI" sz="17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fi-FI" sz="1700" b="0" i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7533" marR="87533" marT="43767" marB="43767">
                    <a:lnL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4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8C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i-FI" sz="17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30%​​</a:t>
                      </a:r>
                      <a:endParaRPr lang="fi-FI" sz="1700" b="0" i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7533" marR="87533" marT="43767" marB="43767">
                    <a:lnL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4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8C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i-FI" sz="17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kk​​</a:t>
                      </a:r>
                      <a:endParaRPr lang="fi-FI" sz="1700" b="0" i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7533" marR="87533" marT="43767" marB="43767">
                    <a:lnL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4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509290"/>
                  </a:ext>
                </a:extLst>
              </a:tr>
              <a:tr h="357427">
                <a:tc>
                  <a:txBody>
                    <a:bodyPr/>
                    <a:lstStyle/>
                    <a:p>
                      <a:pPr algn="l" fontAlgn="base"/>
                      <a:r>
                        <a:rPr lang="fi-FI" sz="17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Työttömyys 12/14kk​​</a:t>
                      </a:r>
                      <a:endParaRPr lang="fi-FI" sz="1700" b="0" i="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7533" marR="87533" marT="43767" marB="43767">
                    <a:lnL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4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i-FI" sz="17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40%​​</a:t>
                      </a:r>
                      <a:endParaRPr lang="fi-FI" sz="1700" b="0" i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7533" marR="87533" marT="43767" marB="43767">
                    <a:lnL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4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i-FI" sz="17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kk​​</a:t>
                      </a:r>
                      <a:endParaRPr lang="fi-FI" sz="1700" b="0" i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7533" marR="87533" marT="43767" marB="43767">
                    <a:lnL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027826"/>
                  </a:ext>
                </a:extLst>
              </a:tr>
              <a:tr h="357427">
                <a:tc>
                  <a:txBody>
                    <a:bodyPr/>
                    <a:lstStyle/>
                    <a:p>
                      <a:pPr algn="l" fontAlgn="base"/>
                      <a:r>
                        <a:rPr lang="fi-FI" sz="17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Työttömyys 24/28kk​​</a:t>
                      </a:r>
                      <a:endParaRPr lang="fi-FI" sz="1700" b="0" i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7533" marR="87533" marT="43767" marB="43767">
                    <a:lnL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8C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i-FI" sz="17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 (100%)​​</a:t>
                      </a:r>
                      <a:endParaRPr lang="fi-FI" sz="1700" b="0" i="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7533" marR="87533" marT="43767" marB="43767">
                    <a:lnL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8C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i-FI" sz="17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kk​​</a:t>
                      </a:r>
                      <a:endParaRPr lang="fi-FI" sz="1700" b="0" i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7533" marR="87533" marT="43767" marB="43767">
                    <a:lnL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181548"/>
                  </a:ext>
                </a:extLst>
              </a:tr>
              <a:tr h="604973">
                <a:tc>
                  <a:txBody>
                    <a:bodyPr/>
                    <a:lstStyle/>
                    <a:p>
                      <a:pPr algn="l" fontAlgn="base"/>
                      <a:r>
                        <a:rPr lang="fi-FI" sz="17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Vamma/sairaus​​</a:t>
                      </a:r>
                      <a:endParaRPr lang="fi-FI" sz="1700" b="0" i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7533" marR="87533" marT="43767" marB="43767">
                    <a:lnL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4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i-FI" sz="17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50%​​</a:t>
                      </a:r>
                      <a:endParaRPr lang="fi-FI" sz="1700" b="0" i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7533" marR="87533" marT="43767" marB="43767">
                    <a:lnL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4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i-FI" sz="17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kk kerrallaan​​</a:t>
                      </a:r>
                      <a:endParaRPr lang="fi-FI" sz="1700" b="0" i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7533" marR="87533" marT="43767" marB="43767">
                    <a:lnL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795805"/>
                  </a:ext>
                </a:extLst>
              </a:tr>
              <a:tr h="612732">
                <a:tc>
                  <a:txBody>
                    <a:bodyPr/>
                    <a:lstStyle/>
                    <a:p>
                      <a:pPr algn="l" fontAlgn="base"/>
                      <a:r>
                        <a:rPr lang="fi-FI" sz="17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Oppisopimus​</a:t>
                      </a:r>
                      <a:endParaRPr lang="fi-FI" sz="1700" b="0" i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7533" marR="87533" marT="43767" marB="43767">
                    <a:lnL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8C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i-FI" sz="17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30-50 (100%) &gt; 30%​</a:t>
                      </a:r>
                      <a:endParaRPr lang="fi-FI" sz="1700" b="0" i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7533" marR="87533" marT="43767" marB="43767">
                    <a:lnL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8C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i-FI" sz="17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Koko oppisopimusajalle​</a:t>
                      </a:r>
                      <a:endParaRPr lang="fi-FI" sz="1700" b="0" i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7533" marR="87533" marT="43767" marB="43767">
                    <a:lnL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076963"/>
                  </a:ext>
                </a:extLst>
              </a:tr>
              <a:tr h="875331">
                <a:tc>
                  <a:txBody>
                    <a:bodyPr/>
                    <a:lstStyle/>
                    <a:p>
                      <a:pPr algn="l" fontAlgn="base"/>
                      <a:r>
                        <a:rPr lang="fi-FI" sz="17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60v (yhtäjaksoisesti työtön väh.12kk välittömästi ennen palkkatuen myöntämistä)​​</a:t>
                      </a:r>
                      <a:endParaRPr lang="fi-FI" sz="1700" b="0" i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7533" marR="87533" marT="43767" marB="43767">
                    <a:lnL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4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i-FI" sz="17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40-50% &gt; 30%​​</a:t>
                      </a:r>
                      <a:endParaRPr lang="fi-FI" sz="1700" b="0" i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7533" marR="87533" marT="43767" marB="43767">
                    <a:lnL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4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i-FI" sz="17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kk​ kerrallaan​</a:t>
                      </a:r>
                      <a:endParaRPr lang="fi-FI" sz="1700" b="0" i="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7533" marR="87533" marT="43767" marB="43767">
                    <a:lnL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19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952611"/>
                  </a:ext>
                </a:extLst>
              </a:tr>
            </a:tbl>
          </a:graphicData>
        </a:graphic>
      </p:graphicFrame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1B1BC9A-1653-4C4D-A6F9-F77C431B8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4</a:t>
            </a:fld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415619C-FDC7-421D-823C-96C371043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10.1.2022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057DE9C-2849-41E3-8FF6-585A38549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Uudenmaan TE-toimisto</a:t>
            </a:r>
            <a:endParaRPr lang="fi-FI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5DD1E086-7848-499C-9DA6-2A4152845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fi-FI" altLang="fi-FI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altLang="fi-FI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C3BCD1F4-F38D-4520-9670-03C053E48841}"/>
              </a:ext>
            </a:extLst>
          </p:cNvPr>
          <p:cNvSpPr txBox="1"/>
          <p:nvPr/>
        </p:nvSpPr>
        <p:spPr>
          <a:xfrm>
            <a:off x="1495426" y="5577066"/>
            <a:ext cx="7408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Tuki maksimissaan 1400€/kk paitsi 100% tapauksissa 1800€/kk</a:t>
            </a:r>
          </a:p>
        </p:txBody>
      </p:sp>
    </p:spTree>
    <p:extLst>
      <p:ext uri="{BB962C8B-B14F-4D97-AF65-F5344CB8AC3E}">
        <p14:creationId xmlns:p14="http://schemas.microsoft.com/office/powerpoint/2010/main" val="3300547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04E033-200F-4275-B053-B8B47A0E7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Palkkatuen määrä ja enimmäiskesto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0B819D7-DE7A-43E6-9B55-9433933D9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Vamma/sairaus</a:t>
            </a:r>
          </a:p>
          <a:p>
            <a:pPr lvl="1"/>
            <a:r>
              <a:rPr lang="fi-FI" dirty="0"/>
              <a:t>Työntekijän tulee kertoa tästä mahdollisuudesta ja tuki tulee hakea tällä perusteella.</a:t>
            </a:r>
          </a:p>
          <a:p>
            <a:r>
              <a:rPr lang="fi-FI" dirty="0"/>
              <a:t>Oppisopimus</a:t>
            </a:r>
          </a:p>
          <a:p>
            <a:pPr lvl="1"/>
            <a:r>
              <a:rPr lang="fi-FI" dirty="0"/>
              <a:t>Tuki määräytyy ensimmäisen vuoden ajan työttömyyden perusteella ja tämän jälkeen jatkuu 30% suuruisena. </a:t>
            </a:r>
          </a:p>
          <a:p>
            <a:r>
              <a:rPr lang="fi-FI" dirty="0"/>
              <a:t>60.v (yhtäjaksoisesti työtön vähintään 12kk välittömästi ennen palkkatuen myöntämistä)</a:t>
            </a:r>
          </a:p>
          <a:p>
            <a:pPr lvl="1"/>
            <a:r>
              <a:rPr lang="fi-FI" dirty="0"/>
              <a:t>Tuki määräytyy ensimmäisen vuoden ajan työttömyyden perusteella ja tämän jälkeen jatkuu 30% suuruisena. 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E74A5E7-20C6-497F-9572-6B28170EC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5</a:t>
            </a:fld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CE0E2C7-8059-4728-9F1E-6D431B4D0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10.1.2022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83D421A-2909-45C0-8FD0-88DD68D3D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Uudenmaan TE-toimisto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64716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54BF23-B83F-4EBE-989D-B2E65F385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Palkkatuen määrä ja enimmäiskesto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BA74817-7660-4043-9AD5-3B951B2D3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100% tuki</a:t>
            </a:r>
          </a:p>
          <a:p>
            <a:pPr lvl="1"/>
            <a:r>
              <a:rPr lang="fi-FI" dirty="0"/>
              <a:t>Yhdistyksille, säätiöille ja rekisteröidyille uskonnollisille yhdistyksille.</a:t>
            </a:r>
          </a:p>
          <a:p>
            <a:pPr lvl="1"/>
            <a:r>
              <a:rPr lang="fi-FI" dirty="0"/>
              <a:t>Työttömän työnhakijan tulee täyttää 24/28kk työttömyyden kertymä.</a:t>
            </a:r>
          </a:p>
          <a:p>
            <a:pPr lvl="1"/>
            <a:r>
              <a:rPr lang="fi-FI" dirty="0"/>
              <a:t>Muihin kuin elinkeinotoiminnaksi katsottaviin tehtäviin.</a:t>
            </a:r>
          </a:p>
          <a:p>
            <a:pPr lvl="1"/>
            <a:r>
              <a:rPr lang="fi-FI" dirty="0"/>
              <a:t>Enintään 12kk ajalle.</a:t>
            </a:r>
          </a:p>
          <a:p>
            <a:pPr lvl="1"/>
            <a:r>
              <a:rPr lang="fi-FI" dirty="0"/>
              <a:t>Tuki 100% niistä tuella palkattavasta aiheutuvista palkkauskustannuksista, jotka vastaavat enintään 65 prosentin työaikaa alan säännöllisestä enimmäistyöajasta.</a:t>
            </a:r>
          </a:p>
          <a:p>
            <a:pPr lvl="1"/>
            <a:r>
              <a:rPr lang="fi-FI" dirty="0"/>
              <a:t>Tuki maksimissaan 1800€/kk.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FCE7A79-A15D-472B-A805-A60D4A4BE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6</a:t>
            </a:fld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D95B149-027C-4791-84DC-4846CA5AF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10.1.2022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5092ECE-8B6F-4B97-9835-9F9AE4C68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Uudenmaan TE-toimisto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28564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161E33-C311-4449-AD59-5B11D6FF2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Palkkatuen myöntämisen yleiset edellytykset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147900-D7A1-42BA-85D2-CD8BB2274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dirty="0"/>
              <a:t>Työnantaja täyttää edellytykset</a:t>
            </a:r>
          </a:p>
          <a:p>
            <a:pPr lvl="1"/>
            <a:r>
              <a:rPr lang="fi-FI" sz="1800" dirty="0"/>
              <a:t>Verot maksettu</a:t>
            </a:r>
          </a:p>
          <a:p>
            <a:pPr lvl="1"/>
            <a:r>
              <a:rPr lang="fi-FI" sz="1800" dirty="0"/>
              <a:t>Ei irtisanomisia</a:t>
            </a:r>
          </a:p>
          <a:p>
            <a:pPr lvl="1"/>
            <a:r>
              <a:rPr lang="fi-FI" sz="1800" dirty="0"/>
              <a:t>De </a:t>
            </a:r>
            <a:r>
              <a:rPr lang="fi-FI" sz="1800" dirty="0" err="1"/>
              <a:t>minimis</a:t>
            </a:r>
            <a:r>
              <a:rPr lang="fi-FI" sz="1800" dirty="0"/>
              <a:t> –raja ei ole ylittynyt</a:t>
            </a:r>
          </a:p>
          <a:p>
            <a:pPr lvl="1"/>
            <a:r>
              <a:rPr lang="fi-FI" sz="1800" dirty="0"/>
              <a:t>Hakemus täytetty oikein</a:t>
            </a:r>
          </a:p>
          <a:p>
            <a:pPr lvl="1"/>
            <a:r>
              <a:rPr lang="fi-FI" sz="1800" dirty="0"/>
              <a:t>Nimenkirjoitusoikeus</a:t>
            </a:r>
          </a:p>
          <a:p>
            <a:pPr marL="355600" lvl="1" indent="0">
              <a:buNone/>
            </a:pPr>
            <a:endParaRPr lang="fi-FI" sz="1800" dirty="0"/>
          </a:p>
          <a:p>
            <a:r>
              <a:rPr lang="fi-FI" sz="2000" dirty="0"/>
              <a:t>Työnhakija täyttää tuen myöntämiset edellytykset</a:t>
            </a:r>
          </a:p>
          <a:p>
            <a:pPr lvl="1"/>
            <a:r>
              <a:rPr lang="fi-FI" sz="1800" dirty="0"/>
              <a:t>Työtön työnhakija</a:t>
            </a:r>
          </a:p>
          <a:p>
            <a:pPr lvl="1"/>
            <a:r>
              <a:rPr lang="fi-FI" sz="1800" dirty="0"/>
              <a:t>Työttömyyden kesto</a:t>
            </a:r>
          </a:p>
          <a:p>
            <a:pPr lvl="1"/>
            <a:r>
              <a:rPr lang="fi-FI" sz="1800" dirty="0"/>
              <a:t>Tarkoituksenmukaisuus </a:t>
            </a:r>
          </a:p>
          <a:p>
            <a:pPr lvl="1"/>
            <a:r>
              <a:rPr lang="fi-FI" sz="1800" dirty="0"/>
              <a:t>Sairaus/vamma poikkeus</a:t>
            </a:r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9B2F369-587C-4521-96C4-2F43306D9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7</a:t>
            </a:fld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CF0ED6E-73AA-484A-B80C-A4E715B3D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10.1.2022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5007F89-DB44-4742-A69E-7FA3A9E26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Uudenmaan TE-toimisto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87108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6D7B161-90E4-462E-8012-B5C52AFCE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Työnantajaan liittyvät edellytykset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0CC4AFA-C5DE-4A3B-BB63-E722AADB9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Työnantaja voi olla kunta, kuntayhtymä, yritys (ml. osuuskunta), yhdistys, säätiö, seurakunta, kotitalous, työnantajarinki</a:t>
            </a:r>
          </a:p>
          <a:p>
            <a:r>
              <a:rPr lang="fi-FI" dirty="0"/>
              <a:t>Yrityksen pitää olla Suomen Kaupparekisterissä</a:t>
            </a:r>
          </a:p>
          <a:p>
            <a:r>
              <a:rPr lang="fi-FI" dirty="0"/>
              <a:t>Myös henkilöstövuokrausfirma voi saada palkkatukea</a:t>
            </a:r>
          </a:p>
          <a:p>
            <a:pPr lvl="1"/>
            <a:r>
              <a:rPr lang="fi-FI" dirty="0"/>
              <a:t>Siirtäminen</a:t>
            </a:r>
          </a:p>
          <a:p>
            <a:endParaRPr lang="fi-FI" dirty="0"/>
          </a:p>
          <a:p>
            <a:r>
              <a:rPr lang="fi-FI" dirty="0"/>
              <a:t>Siirtäminen</a:t>
            </a:r>
          </a:p>
          <a:p>
            <a:pPr lvl="1"/>
            <a:r>
              <a:rPr lang="fi-FI" dirty="0"/>
              <a:t>Sovittava etukäteen</a:t>
            </a:r>
          </a:p>
          <a:p>
            <a:pPr lvl="1"/>
            <a:r>
              <a:rPr lang="fi-FI" dirty="0"/>
              <a:t>Siirtolomakkeen täyttö</a:t>
            </a:r>
          </a:p>
          <a:p>
            <a:pPr lvl="1"/>
            <a:r>
              <a:rPr lang="fi-FI" dirty="0"/>
              <a:t>Käyttäjäyrityksen tulee täyttää samat ehdot kuin varsinaisen työnantajan</a:t>
            </a:r>
          </a:p>
          <a:p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240FED3-07C4-4E25-B284-9F3E1B2B4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8</a:t>
            </a:fld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45FFB95-9082-4CBB-9179-E87A5AE11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10.1.2022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D88BBC0-C7F9-4098-ABA7-5D972BA0C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Uudenmaan TE-toimisto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20386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294C75-E409-47BB-8666-4CC82C542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Työnantajaan liittyvät edellytykset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E9709F6-02A2-4B30-A097-60181DA28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Yrityksellä ei saa olla tuotannollista tai taloudellisista syistä päättyneitä työsuhteita edellisen 12 kk:n aikana. (Jos irtisanotut on otettu takaisin työhön, palkkatuki voidaan myöntää).</a:t>
            </a:r>
          </a:p>
          <a:p>
            <a:pPr lvl="1"/>
            <a:r>
              <a:rPr lang="fi-FI" dirty="0"/>
              <a:t>Tarkastelu Y-tunnuskohtainen=valtakunnallinen</a:t>
            </a:r>
          </a:p>
          <a:p>
            <a:pPr lvl="1"/>
            <a:r>
              <a:rPr lang="fi-FI" dirty="0"/>
              <a:t>Takaisinottovelvollisuus ehdoton</a:t>
            </a:r>
          </a:p>
          <a:p>
            <a:r>
              <a:rPr lang="fi-FI" dirty="0"/>
              <a:t>Ei verojen, palkkojen ja lakisääteisten maksujen laiminlyöntejä (verottajan kanssa sovittu maksujärjestely OK).</a:t>
            </a:r>
          </a:p>
          <a:p>
            <a:r>
              <a:rPr lang="fi-FI" dirty="0"/>
              <a:t>De </a:t>
            </a:r>
            <a:r>
              <a:rPr lang="fi-FI" dirty="0" err="1"/>
              <a:t>minimis</a:t>
            </a:r>
            <a:r>
              <a:rPr lang="fi-FI" dirty="0"/>
              <a:t> –tukea enintään 200 000 euroa kolmen verovuoden aikana</a:t>
            </a:r>
          </a:p>
          <a:p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40592CAC-EA97-4350-8037-D80DD3467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9</a:t>
            </a:fld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DE65FEC-272F-4557-BBC2-6258A282B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10.1.2022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BD04D0B-4B77-4C55-92D8-C1019A806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Uudenmaan TE-toimisto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13991974"/>
      </p:ext>
    </p:extLst>
  </p:cSld>
  <p:clrMapOvr>
    <a:masterClrMapping/>
  </p:clrMapOvr>
</p:sld>
</file>

<file path=ppt/theme/theme1.xml><?xml version="1.0" encoding="utf-8"?>
<a:theme xmlns:a="http://schemas.openxmlformats.org/drawingml/2006/main" name="TE__DB01_perus__FI_V____RGB[1]">
  <a:themeElements>
    <a:clrScheme name="TE">
      <a:dk1>
        <a:sysClr val="windowText" lastClr="000000"/>
      </a:dk1>
      <a:lt1>
        <a:sysClr val="window" lastClr="FFFFFF"/>
      </a:lt1>
      <a:dk2>
        <a:srgbClr val="003883"/>
      </a:dk2>
      <a:lt2>
        <a:srgbClr val="F0F2CC"/>
      </a:lt2>
      <a:accent1>
        <a:srgbClr val="B6BF00"/>
      </a:accent1>
      <a:accent2>
        <a:srgbClr val="D9640C"/>
      </a:accent2>
      <a:accent3>
        <a:srgbClr val="779346"/>
      </a:accent3>
      <a:accent4>
        <a:srgbClr val="003883"/>
      </a:accent4>
      <a:accent5>
        <a:srgbClr val="4460A5"/>
      </a:accent5>
      <a:accent6>
        <a:srgbClr val="7C7C7C"/>
      </a:accent6>
      <a:hlink>
        <a:srgbClr val="0000FF"/>
      </a:hlink>
      <a:folHlink>
        <a:srgbClr val="800080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-keskus_laaja.potx" id="{420982D3-1297-4CF5-BE5F-2C8F37E22232}" vid="{8628335A-3EA8-4930-A5C0-3E368D7A38C3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xml_kameleon>
  <kieli>Suomi</kieli>
  <dokumentin_x0020_tila/>
  <laatijaorganisaatio>Uudenmaan TE-toimisto|11974499-c855-4f11-938b-6f1b63c692ef</laatijaorganisaatio>
  <päiväys>10.1.2022</päiväys>
  <dokumenttityyppi>Esitys</dokumenttityyppi>
  <kehalaatija>Uudenmaan TE-toimisto</kehalaatija>
</xml_kameleon>
</file>

<file path=customXml/itemProps1.xml><?xml version="1.0" encoding="utf-8"?>
<ds:datastoreItem xmlns:ds="http://schemas.openxmlformats.org/officeDocument/2006/customXml" ds:itemID="{8144EB25-781B-4680-9C82-1DBF61350F99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te-keskus_laaja</Template>
  <TotalTime>160</TotalTime>
  <Words>748</Words>
  <Application>Microsoft Office PowerPoint</Application>
  <PresentationFormat>Laajakuva</PresentationFormat>
  <Paragraphs>156</Paragraphs>
  <Slides>14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19" baseType="lpstr">
      <vt:lpstr>Arial</vt:lpstr>
      <vt:lpstr>Calibri</vt:lpstr>
      <vt:lpstr>Segoe UI</vt:lpstr>
      <vt:lpstr>Times New Roman</vt:lpstr>
      <vt:lpstr>TE__DB01_perus__FI_V____RGB[1]</vt:lpstr>
      <vt:lpstr>Palkkatuki 2022</vt:lpstr>
      <vt:lpstr>Palkkatuki pähkinänkuoressa</vt:lpstr>
      <vt:lpstr>Viranomaisten työnjako ja palkkatuki</vt:lpstr>
      <vt:lpstr>Palkkatuen määrä ja enimmäiskesto</vt:lpstr>
      <vt:lpstr>Palkkatuen määrä ja enimmäiskesto</vt:lpstr>
      <vt:lpstr>Palkkatuen määrä ja enimmäiskesto</vt:lpstr>
      <vt:lpstr>Palkkatuen myöntämisen yleiset edellytykset</vt:lpstr>
      <vt:lpstr>Työnantajaan liittyvät edellytykset </vt:lpstr>
      <vt:lpstr>Työnantajaan liittyvät edellytykset </vt:lpstr>
      <vt:lpstr>Työsuhteeseen liittyvät edellytykset</vt:lpstr>
      <vt:lpstr>Palkkatuen hakeminen ja hakemuksen käsittely</vt:lpstr>
      <vt:lpstr>Kuntakokeilu ja palkkatuki</vt:lpstr>
      <vt:lpstr>Palkkatukimateriaali</vt:lpstr>
      <vt:lpstr>PowerPoint-esitys</vt:lpstr>
    </vt:vector>
  </TitlesOfParts>
  <Company>Uudenmaan TE-toimisto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Palkkatuki 2022</dc:title>
  <dc:creator>Uudenmaan TE-toimisto</dc:creator>
  <cp:keywords>Yleisesitys työnantajille</cp:keywords>
  <cp:lastModifiedBy>Lappalainen Eija (TET)</cp:lastModifiedBy>
  <cp:revision>11</cp:revision>
  <dcterms:created xsi:type="dcterms:W3CDTF">2022-01-07T08:06:55Z</dcterms:created>
  <dcterms:modified xsi:type="dcterms:W3CDTF">2022-01-10T14:28:19Z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KameleonVerID">
    <vt:lpwstr>460.1018.02.010</vt:lpwstr>
  </property>
  <property fmtid="{D5CDD505-2E9C-101B-9397-08002B2CF9AE}" pid="3" name="dvSaved">
    <vt:lpwstr>1</vt:lpwstr>
  </property>
  <property fmtid="{D5CDD505-2E9C-101B-9397-08002B2CF9AE}" pid="4" name="dvLanguage">
    <vt:lpwstr>1035</vt:lpwstr>
  </property>
  <property fmtid="{D5CDD505-2E9C-101B-9397-08002B2CF9AE}" pid="5" name="dvTemplate">
    <vt:lpwstr>te-keskus_laaja.potx</vt:lpwstr>
  </property>
  <property fmtid="{D5CDD505-2E9C-101B-9397-08002B2CF9AE}" pid="6" name="dvDefinition">
    <vt:lpwstr>1018 (dd_default.xml)</vt:lpwstr>
  </property>
  <property fmtid="{D5CDD505-2E9C-101B-9397-08002B2CF9AE}" pid="7" name="dvDefinitionID">
    <vt:lpwstr>1018</vt:lpwstr>
  </property>
  <property fmtid="{D5CDD505-2E9C-101B-9397-08002B2CF9AE}" pid="8" name="dvContentFile">
    <vt:lpwstr>dd_default.xml</vt:lpwstr>
  </property>
  <property fmtid="{D5CDD505-2E9C-101B-9397-08002B2CF9AE}" pid="9" name="dvGlobalVerID">
    <vt:lpwstr>460.90.02.253</vt:lpwstr>
  </property>
  <property fmtid="{D5CDD505-2E9C-101B-9397-08002B2CF9AE}" pid="10" name="dvDefinitionVersion">
    <vt:lpwstr>02.011 / 1.6.2021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1</vt:lpwstr>
  </property>
  <property fmtid="{D5CDD505-2E9C-101B-9397-08002B2CF9AE}" pid="15" name="dvDateExist">
    <vt:lpwstr>-1</vt:lpwstr>
  </property>
  <property fmtid="{D5CDD505-2E9C-101B-9397-08002B2CF9AE}" pid="16" name="dvCategory">
    <vt:lpwstr>165</vt:lpwstr>
  </property>
  <property fmtid="{D5CDD505-2E9C-101B-9397-08002B2CF9AE}" pid="17" name="dvCategory_2">
    <vt:lpwstr>56</vt:lpwstr>
  </property>
  <property fmtid="{D5CDD505-2E9C-101B-9397-08002B2CF9AE}" pid="18" name="dvSavepath">
    <vt:lpwstr/>
  </property>
  <property fmtid="{D5CDD505-2E9C-101B-9397-08002B2CF9AE}" pid="19" name="dvUsed">
    <vt:lpwstr>1</vt:lpwstr>
  </property>
  <property fmtid="{D5CDD505-2E9C-101B-9397-08002B2CF9AE}" pid="20" name="dvCompany">
    <vt:lpwstr>TET UUD</vt:lpwstr>
  </property>
  <property fmtid="{D5CDD505-2E9C-101B-9397-08002B2CF9AE}" pid="21" name="dvSite">
    <vt:lpwstr>Helsinki</vt:lpwstr>
  </property>
  <property fmtid="{D5CDD505-2E9C-101B-9397-08002B2CF9AE}" pid="22" name="dvSite_short">
    <vt:lpwstr/>
  </property>
  <property fmtid="{D5CDD505-2E9C-101B-9397-08002B2CF9AE}" pid="23" name="dvNumbering">
    <vt:lpwstr>0</vt:lpwstr>
  </property>
  <property fmtid="{D5CDD505-2E9C-101B-9397-08002B2CF9AE}" pid="24" name="dvDUname">
    <vt:lpwstr>Uudenmaan TE-toimisto</vt:lpwstr>
  </property>
  <property fmtid="{D5CDD505-2E9C-101B-9397-08002B2CF9AE}" pid="25" name="dvdufname">
    <vt:lpwstr>Uudenmaan TE-toimisto</vt:lpwstr>
  </property>
  <property fmtid="{D5CDD505-2E9C-101B-9397-08002B2CF9AE}" pid="26" name="dvdulname">
    <vt:lpwstr/>
  </property>
  <property fmtid="{D5CDD505-2E9C-101B-9397-08002B2CF9AE}" pid="27" name="dvDUdepartment">
    <vt:lpwstr/>
  </property>
  <property fmtid="{D5CDD505-2E9C-101B-9397-08002B2CF9AE}" pid="28" name="dvLogoExist">
    <vt:lpwstr>0</vt:lpwstr>
  </property>
  <property fmtid="{D5CDD505-2E9C-101B-9397-08002B2CF9AE}" pid="29" name="dvCurrentlogo">
    <vt:lpwstr/>
  </property>
  <property fmtid="{D5CDD505-2E9C-101B-9397-08002B2CF9AE}" pid="30" name="Kieli">
    <vt:lpwstr>Suomi</vt:lpwstr>
  </property>
  <property fmtid="{D5CDD505-2E9C-101B-9397-08002B2CF9AE}" pid="31" name="Dokumentin_x0020_tila">
    <vt:lpwstr/>
  </property>
  <property fmtid="{D5CDD505-2E9C-101B-9397-08002B2CF9AE}" pid="32" name="Laatijaorganisaatio">
    <vt:lpwstr>Uudenmaan TE-toimisto</vt:lpwstr>
  </property>
  <property fmtid="{D5CDD505-2E9C-101B-9397-08002B2CF9AE}" pid="33" name="Päiväys">
    <vt:filetime>2022-01-09T22:00:00Z</vt:filetime>
  </property>
  <property fmtid="{D5CDD505-2E9C-101B-9397-08002B2CF9AE}" pid="34" name="Asiakirjan tyyppi">
    <vt:lpwstr>Esitys</vt:lpwstr>
  </property>
  <property fmtid="{D5CDD505-2E9C-101B-9397-08002B2CF9AE}" pid="35" name="Dokumenttityyppi">
    <vt:lpwstr>Esitys</vt:lpwstr>
  </property>
  <property fmtid="{D5CDD505-2E9C-101B-9397-08002B2CF9AE}" pid="36" name="KEHALaatija">
    <vt:lpwstr>Uudenmaan TE-toimisto</vt:lpwstr>
  </property>
</Properties>
</file>