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259" r:id="rId4"/>
    <p:sldId id="282" r:id="rId5"/>
    <p:sldId id="284" r:id="rId6"/>
    <p:sldId id="279" r:id="rId7"/>
    <p:sldId id="270" r:id="rId8"/>
    <p:sldId id="275" r:id="rId9"/>
    <p:sldId id="269" r:id="rId10"/>
    <p:sldId id="263" r:id="rId11"/>
    <p:sldId id="276" r:id="rId12"/>
    <p:sldId id="285" r:id="rId13"/>
    <p:sldId id="268" r:id="rId14"/>
    <p:sldId id="283" r:id="rId15"/>
  </p:sldIdLst>
  <p:sldSz cx="9144000" cy="6858000" type="screen4x3"/>
  <p:notesSz cx="6858000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07" autoAdjust="0"/>
    <p:restoredTop sz="94660"/>
  </p:normalViewPr>
  <p:slideViewPr>
    <p:cSldViewPr showGuides="1">
      <p:cViewPr varScale="1">
        <p:scale>
          <a:sx n="114" d="100"/>
          <a:sy n="114" d="100"/>
        </p:scale>
        <p:origin x="161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8" d="100"/>
          <a:sy n="98" d="100"/>
        </p:scale>
        <p:origin x="-3552" y="-96"/>
      </p:cViewPr>
      <p:guideLst>
        <p:guide orient="horz" pos="3127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38678B-1B4D-4652-BA39-60FAA2406C67}" type="datetimeFigureOut">
              <a:rPr lang="fi-FI" smtClean="0"/>
              <a:pPr/>
              <a:t>14.12.2022</a:t>
            </a:fld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5C1D27-33AE-48B6-8533-0AD83FE590F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61685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5D6633-A21D-41F6-9DCA-55C2031F52E3}" type="datetimeFigureOut">
              <a:rPr lang="fi-FI" smtClean="0"/>
              <a:pPr/>
              <a:t>14.12.2022</a:t>
            </a:fld>
            <a:endParaRPr lang="fi-FI" dirty="0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 dirty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1084E-A856-495C-B990-28A3E30098E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29061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e_title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5735" y="283"/>
            <a:ext cx="4077887" cy="6857434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225910" y="2837543"/>
            <a:ext cx="6370426" cy="1533018"/>
          </a:xfrm>
        </p:spPr>
        <p:txBody>
          <a:bodyPr>
            <a:normAutofit/>
          </a:bodyPr>
          <a:lstStyle>
            <a:lvl1pPr algn="l">
              <a:lnSpc>
                <a:spcPct val="85000"/>
              </a:lnSpc>
              <a:defRPr sz="3600" b="0"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224136" y="4437112"/>
            <a:ext cx="5508104" cy="720080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13.12.2022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Lappalainen Eija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9" name="Kuva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582" y="668181"/>
            <a:ext cx="4468589" cy="1608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618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_title_slide_eu-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5907" y="5309"/>
            <a:ext cx="4126992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225910" y="2837543"/>
            <a:ext cx="6370426" cy="1533018"/>
          </a:xfrm>
        </p:spPr>
        <p:txBody>
          <a:bodyPr>
            <a:normAutofit/>
          </a:bodyPr>
          <a:lstStyle>
            <a:lvl1pPr algn="l">
              <a:lnSpc>
                <a:spcPct val="85000"/>
              </a:lnSpc>
              <a:defRPr sz="3600" b="0"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224136" y="4437112"/>
            <a:ext cx="4427984" cy="1008112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13.12.2022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Lappalainen Eija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9" name="Kuva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582" y="668181"/>
            <a:ext cx="4468589" cy="1608691"/>
          </a:xfrm>
          <a:prstGeom prst="rect">
            <a:avLst/>
          </a:prstGeom>
        </p:spPr>
      </p:pic>
      <p:pic>
        <p:nvPicPr>
          <p:cNvPr id="12" name="Kuvan paikkamerkki 12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137" b="-8"/>
          <a:stretch/>
        </p:blipFill>
        <p:spPr>
          <a:xfrm>
            <a:off x="7020360" y="5183687"/>
            <a:ext cx="1151952" cy="136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508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_title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13.12.2022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Lappalainen Eija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84191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e_two_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99592" y="1844824"/>
            <a:ext cx="3744416" cy="4281339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788024" y="1844824"/>
            <a:ext cx="3754760" cy="4281339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13.12.2022</a:t>
            </a:r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Lappalainen Eija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12263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e_only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13.12.2022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Lappalainen Eija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82026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e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13.12.2022</a:t>
            </a:r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Lappalainen Eija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59832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00" y="4802400"/>
            <a:ext cx="4827633" cy="2060278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99592" y="515257"/>
            <a:ext cx="7920880" cy="111354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99592" y="1821543"/>
            <a:ext cx="7920880" cy="4304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123950" y="6545237"/>
            <a:ext cx="838200" cy="19613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rgbClr val="000000"/>
                </a:solidFill>
              </a:defRPr>
            </a:lvl1pPr>
          </a:lstStyle>
          <a:p>
            <a:r>
              <a:rPr lang="fi-FI"/>
              <a:t>13.12.2022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1964432" y="6545237"/>
            <a:ext cx="3562086" cy="19613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rgbClr val="000000"/>
                </a:solidFill>
              </a:defRPr>
            </a:lvl1pPr>
          </a:lstStyle>
          <a:p>
            <a:r>
              <a:rPr lang="fi-FI" dirty="0"/>
              <a:t>Lappalainen Eija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755576" y="6545237"/>
            <a:ext cx="365993" cy="19613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rgbClr val="000000"/>
                </a:solidFill>
              </a:defRPr>
            </a:lvl1pPr>
          </a:lstStyle>
          <a:p>
            <a:fld id="{90912E3B-9838-4611-AED2-1868E41D44C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 descr="TE__LA21_te2logo___B3__NEGA.png"/>
          <p:cNvPicPr>
            <a:picLocks noChangeAspect="1"/>
          </p:cNvPicPr>
          <p:nvPr userDrawn="1"/>
        </p:nvPicPr>
        <p:blipFill>
          <a:blip r:embed="rId9" cstate="print"/>
          <a:stretch>
            <a:fillRect/>
          </a:stretch>
        </p:blipFill>
        <p:spPr>
          <a:xfrm>
            <a:off x="7884368" y="5949280"/>
            <a:ext cx="102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484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2" r:id="rId4"/>
    <p:sldLayoutId id="2147483654" r:id="rId5"/>
    <p:sldLayoutId id="2147483655" r:id="rId6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5600" indent="-355600" algn="l" defTabSz="914400" rtl="0" eaLnBrk="1" latinLnBrk="0" hangingPunct="1">
        <a:lnSpc>
          <a:spcPct val="95000"/>
        </a:lnSpc>
        <a:spcBef>
          <a:spcPts val="600"/>
        </a:spcBef>
        <a:buClr>
          <a:srgbClr val="B6BF00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363538" algn="l" defTabSz="914400" rtl="0" eaLnBrk="1" latinLnBrk="0" hangingPunct="1">
        <a:lnSpc>
          <a:spcPct val="95000"/>
        </a:lnSpc>
        <a:spcBef>
          <a:spcPts val="600"/>
        </a:spcBef>
        <a:buClr>
          <a:srgbClr val="B6BF00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74738" indent="-355600" algn="l" defTabSz="914400" rtl="0" eaLnBrk="1" latinLnBrk="0" hangingPunct="1">
        <a:lnSpc>
          <a:spcPct val="95000"/>
        </a:lnSpc>
        <a:spcBef>
          <a:spcPts val="600"/>
        </a:spcBef>
        <a:buClr>
          <a:srgbClr val="B6BF00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688" indent="-361950" algn="l" defTabSz="914400" rtl="0" eaLnBrk="1" latinLnBrk="0" hangingPunct="1">
        <a:lnSpc>
          <a:spcPct val="95000"/>
        </a:lnSpc>
        <a:spcBef>
          <a:spcPts val="600"/>
        </a:spcBef>
        <a:buClr>
          <a:srgbClr val="B6BF00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92288" indent="-355600" algn="l" defTabSz="914400" rtl="0" eaLnBrk="1" latinLnBrk="0" hangingPunct="1">
        <a:lnSpc>
          <a:spcPct val="95000"/>
        </a:lnSpc>
        <a:spcBef>
          <a:spcPts val="600"/>
        </a:spcBef>
        <a:buClr>
          <a:srgbClr val="B6BF00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eija.lappalainen@te-toimisto.fi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eija.lappalainen@te-toimisto.fi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tiedotus.uusimaa@te-toimisto.fi" TargetMode="External"/><Relationship Id="rId2" Type="http://schemas.openxmlformats.org/officeDocument/2006/relationships/hyperlink" Target="https://taimi.sharepoint.com/:x:/r/sites/tyotilat/TET_UUD_Strategian_toimeenpano/_layouts/15/Doc.aspx?sourcedoc=%7B1F86AE0D-23C0-4E12-A8F3-4F091ABD37FA%7D&amp;file=kk%20seuranta%20lomake%20typohankkeille_2023.xls&amp;action=default&amp;mobileredirect=true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julkaisut.valtioneuvosto.fi/bitstream/handle/10024/164462/TEM_2022_61.pdf?sequence=1&amp;isAllowed=y" TargetMode="External"/><Relationship Id="rId2" Type="http://schemas.openxmlformats.org/officeDocument/2006/relationships/hyperlink" Target="https://tem.fi/hanke?tunnus=TEM108:00/2021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taimi.sharepoint.com/:x:/r/sites/tyotilat/TET_UUD_Strategian_toimeenpano/_layouts/15/Doc.aspx?sourcedoc=%7B1F86AE0D-23C0-4E12-A8F3-4F091ABD37FA%7D&amp;file=kk%20seuranta%20lomake%20typohankkeille_2023.xls&amp;action=default&amp;mobileredirect=true" TargetMode="External"/><Relationship Id="rId2" Type="http://schemas.openxmlformats.org/officeDocument/2006/relationships/hyperlink" Target="http://www.taidonpolku.fi/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toimistot.te-palvelut.fi/web/taidon-polku/lomakkeet" TargetMode="External"/><Relationship Id="rId5" Type="http://schemas.openxmlformats.org/officeDocument/2006/relationships/hyperlink" Target="mailto:eija.lappalainen@te-toimisto.fi" TargetMode="External"/><Relationship Id="rId4" Type="http://schemas.openxmlformats.org/officeDocument/2006/relationships/hyperlink" Target="https://taimi.sharepoint.com/:w:/r/sites/tyotilat/TET_UUD_Strategian_toimeenpano/_layouts/15/Doc.aspx?sourcedoc=%7B4CB9C0E1-42E7-40E2-829A-E161344B59F6%7D&amp;file=jatkosuunn%20lomake%20tiedote%20te-tstolle%20ty%C3%B6nhakijan%20hankkeessa%20lopetuksesta%20v.%202023%20.docx&amp;action=default&amp;mobileredirect=tru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48192" y="2662491"/>
            <a:ext cx="6370426" cy="1533018"/>
          </a:xfrm>
        </p:spPr>
        <p:txBody>
          <a:bodyPr>
            <a:normAutofit/>
          </a:bodyPr>
          <a:lstStyle/>
          <a:p>
            <a:r>
              <a:rPr lang="fi-FI" dirty="0"/>
              <a:t>Typo-avustusta saavien hanketoimijoiden työkokous </a:t>
            </a:r>
            <a:br>
              <a:rPr lang="fi-FI" dirty="0"/>
            </a:br>
            <a:r>
              <a:rPr lang="fi-FI" dirty="0"/>
              <a:t>ke 14.12.202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fi-FI" dirty="0"/>
          </a:p>
          <a:p>
            <a:r>
              <a:rPr lang="fi-FI" dirty="0"/>
              <a:t>Eija Lappalainen ja Nita Aljasalo, Työmarkkinoiden kohtaantoa edistävät palvelut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13.12.2022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Lappalainen Eija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33501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B1427EC-D1C9-47AD-89EB-4769F458E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Hankkeen kk-seuranta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795A995-CBAD-4FA1-AB84-F477E65B5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i-FI" dirty="0"/>
              <a:t>Uudistettu seurantapohja, löytyy taidonpolulta kohdasta toimintaohjeita hankeavustusta saaville 2.1.2023 alkaen</a:t>
            </a:r>
          </a:p>
          <a:p>
            <a:r>
              <a:rPr lang="fi-FI" dirty="0"/>
              <a:t>Jokainen hanke on velvollinen täyttämään seurannan lomakkeen ohjeen mukaisesti</a:t>
            </a:r>
          </a:p>
          <a:p>
            <a:r>
              <a:rPr lang="fi-FI" dirty="0"/>
              <a:t>Muistathan listata asiakkaiden nimet aakkosjärjestykseen</a:t>
            </a:r>
          </a:p>
          <a:p>
            <a:endParaRPr lang="fi-FI" dirty="0"/>
          </a:p>
          <a:p>
            <a:r>
              <a:rPr lang="fi-FI" dirty="0"/>
              <a:t>Seuranta toimitetaan tietosuojattuna osoitteeseen: </a:t>
            </a:r>
            <a:r>
              <a:rPr lang="fi-FI" dirty="0">
                <a:hlinkClick r:id="rId2"/>
              </a:rPr>
              <a:t>eija.lappalainen@te-toimisto.fi</a:t>
            </a:r>
            <a:r>
              <a:rPr lang="fi-FI" dirty="0"/>
              <a:t> viikon, maksimissaan kahden viikon kuluttua raportointikauden loputtua</a:t>
            </a:r>
          </a:p>
          <a:p>
            <a:r>
              <a:rPr lang="fi-FI" dirty="0"/>
              <a:t>Ei kuvakopiota, vaan muokattavissa oleva Excel</a:t>
            </a:r>
          </a:p>
          <a:p>
            <a:r>
              <a:rPr lang="fi-FI" dirty="0"/>
              <a:t>Maksatukseen kk-seurannan kopio lähetetään erikseen maksatuksen aikataulujen mukaan</a:t>
            </a:r>
          </a:p>
          <a:p>
            <a:endParaRPr lang="fi-FI" dirty="0"/>
          </a:p>
          <a:p>
            <a:r>
              <a:rPr lang="fi-FI" dirty="0"/>
              <a:t>Lopettaneet välilehti – sinne merkitään vain ne henkilöt, jotka </a:t>
            </a:r>
          </a:p>
          <a:p>
            <a:pPr lvl="1"/>
            <a:r>
              <a:rPr lang="fi-FI" dirty="0"/>
              <a:t>aloittavat työn avoimilla markkinoilla ilman palkkatukea,</a:t>
            </a:r>
          </a:p>
          <a:p>
            <a:pPr lvl="1"/>
            <a:r>
              <a:rPr lang="fi-FI" dirty="0"/>
              <a:t>pitkäaikaisen opiskelun, </a:t>
            </a:r>
          </a:p>
          <a:p>
            <a:pPr lvl="1"/>
            <a:r>
              <a:rPr lang="fi-FI" dirty="0"/>
              <a:t>pitkän sairasloman, </a:t>
            </a:r>
          </a:p>
          <a:p>
            <a:pPr lvl="1"/>
            <a:r>
              <a:rPr lang="fi-FI" dirty="0"/>
              <a:t>armeijan, vanhempainvapaan, eläkkeen jne.</a:t>
            </a:r>
          </a:p>
          <a:p>
            <a:pPr lvl="1"/>
            <a:r>
              <a:rPr lang="fi-FI" dirty="0"/>
              <a:t>Jos epäselvää, kysy: eija.lappalainen@te-toimisto.fi</a:t>
            </a:r>
          </a:p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0841919-76DE-4E12-B518-78EEFF1B1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13.12.2022</a:t>
            </a:r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0C345B9-8705-4467-A011-0D887B6AF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Lappalainen Eija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0F35FDB-7EDF-4406-B7A4-86D278069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10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78430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ED92CF9-5BBF-A68A-DA79-B0C053369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Asiakkaiden jatkosuunnitelmalomake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ED35310-5CFB-AE94-BCA9-9DF2582661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4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Tehdään jokaisesta asiakkaasta, joka lopettaa hankkeessa - &gt; asiakas siis palaa TE-toimistoon tai kuntakokeiluun työttömänä työnhakijana  </a:t>
            </a:r>
          </a:p>
          <a:p>
            <a:r>
              <a:rPr lang="fi-FI" sz="24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Toimii keskustelun pohjana asiakkaan kanssa TE-toimistossa ja kuntakokeilussa</a:t>
            </a:r>
          </a:p>
          <a:p>
            <a:r>
              <a:rPr lang="fi-FI" sz="24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Lähetetään </a:t>
            </a:r>
            <a:r>
              <a:rPr lang="fi-FI" sz="24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hlinkClick r:id="rId2"/>
              </a:rPr>
              <a:t>eija.lappalainen@te-toimisto.fi</a:t>
            </a:r>
            <a:r>
              <a:rPr lang="fi-FI" sz="24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i-FI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-&gt;Jos lähetätte sen myös suoraan asiakkaan vastuuvirkailijalle, siitä tulee tehdä maininta Eijan lähetykseen. </a:t>
            </a:r>
          </a:p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5C9E444-3841-8A55-FE6A-C02410162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13.12.2022</a:t>
            </a:r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3E34D1D-BAAF-A1DA-CD14-82D00DCF8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Lappalainen Eija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38EFF3A-8CF6-4AD9-93D0-6DE3E5765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11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89768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4DD969D-F862-4B1A-8A2A-EDCA323AB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Hankkeiden markkinointi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9FCAE0E-DAAC-411A-8763-52785EB0A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endParaRPr lang="fi-FI" dirty="0"/>
          </a:p>
          <a:p>
            <a:r>
              <a:rPr lang="fi-FI" dirty="0"/>
              <a:t>TE-toimiston hankeyhdyshenkilö ei vastaa yksin hankkeiden asiakasohjauksesta, vaan sitä tehdään kaikkien virkailijoiden taholta TE-toimistossa</a:t>
            </a:r>
          </a:p>
          <a:p>
            <a:endParaRPr lang="fi-FI" sz="2000" dirty="0">
              <a:ea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sz="2000" b="1" dirty="0">
                <a:ea typeface="Arial" panose="020B0604020202020204" pitchFamily="34" charset="0"/>
                <a:cs typeface="Arial" panose="020B0604020202020204" pitchFamily="34" charset="0"/>
              </a:rPr>
              <a:t>Miten TE-toimistossa markkinoidaan hankkeita sisäisesti, miten asiakkaille?</a:t>
            </a:r>
          </a:p>
          <a:p>
            <a:pPr lvl="1"/>
            <a:r>
              <a:rPr lang="fi-FI" sz="1800" dirty="0">
                <a:ea typeface="Arial" panose="020B0604020202020204" pitchFamily="34" charset="0"/>
                <a:cs typeface="Arial" panose="020B0604020202020204" pitchFamily="34" charset="0"/>
              </a:rPr>
              <a:t>Perehdytykset hanketoimintaan 2-4 kertaa vuodessa</a:t>
            </a:r>
          </a:p>
          <a:p>
            <a:pPr lvl="1"/>
            <a:r>
              <a:rPr lang="fi-FI" sz="1800" dirty="0">
                <a:ea typeface="Arial" panose="020B0604020202020204" pitchFamily="34" charset="0"/>
                <a:cs typeface="Arial" panose="020B0604020202020204" pitchFamily="34" charset="0"/>
              </a:rPr>
              <a:t>Uutiset hanketoiminnasta sisäisessä intrassa  </a:t>
            </a:r>
          </a:p>
          <a:p>
            <a:pPr lvl="1"/>
            <a:r>
              <a:rPr lang="fi-FI" sz="1800" dirty="0">
                <a:ea typeface="Arial" panose="020B0604020202020204" pitchFamily="34" charset="0"/>
                <a:cs typeface="Arial" panose="020B0604020202020204" pitchFamily="34" charset="0"/>
                <a:hlinkClick r:id="rId2"/>
              </a:rPr>
              <a:t>Hankeapuri</a:t>
            </a:r>
            <a:r>
              <a:rPr lang="fi-FI" sz="1800" dirty="0">
                <a:ea typeface="Arial" panose="020B0604020202020204" pitchFamily="34" charset="0"/>
                <a:cs typeface="Arial" panose="020B0604020202020204" pitchFamily="34" charset="0"/>
              </a:rPr>
              <a:t> virkailijoiden käytössä </a:t>
            </a:r>
          </a:p>
          <a:p>
            <a:pPr lvl="1"/>
            <a:r>
              <a:rPr lang="fi-FI" sz="1800" dirty="0">
                <a:ea typeface="Arial" panose="020B0604020202020204" pitchFamily="34" charset="0"/>
                <a:cs typeface="Arial" panose="020B0604020202020204" pitchFamily="34" charset="0"/>
              </a:rPr>
              <a:t>Lisäksi virkailijoilla työkaluna ns. palveluapuri ja </a:t>
            </a:r>
            <a:r>
              <a:rPr lang="fi-FI" sz="1800" dirty="0" err="1">
                <a:ea typeface="Arial" panose="020B0604020202020204" pitchFamily="34" charset="0"/>
                <a:cs typeface="Arial" panose="020B0604020202020204" pitchFamily="34" charset="0"/>
              </a:rPr>
              <a:t>palvelumanuaali</a:t>
            </a:r>
            <a:r>
              <a:rPr lang="fi-FI" sz="1800" dirty="0">
                <a:ea typeface="Arial" panose="020B0604020202020204" pitchFamily="34" charset="0"/>
                <a:cs typeface="Arial" panose="020B0604020202020204" pitchFamily="34" charset="0"/>
              </a:rPr>
              <a:t>, jossa on tietous hanketyöskentelystä. </a:t>
            </a:r>
          </a:p>
          <a:p>
            <a:pPr lvl="1"/>
            <a:r>
              <a:rPr lang="fi-FI" sz="1800" dirty="0">
                <a:ea typeface="Arial" panose="020B0604020202020204" pitchFamily="34" charset="0"/>
                <a:cs typeface="Arial" panose="020B0604020202020204" pitchFamily="34" charset="0"/>
              </a:rPr>
              <a:t>Massamarkkinointikirjeet.</a:t>
            </a:r>
          </a:p>
          <a:p>
            <a:endParaRPr lang="fi-FI" sz="2000" dirty="0">
              <a:ea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sz="2000" b="1" dirty="0">
                <a:ea typeface="Arial" panose="020B0604020202020204" pitchFamily="34" charset="0"/>
                <a:cs typeface="Arial" panose="020B0604020202020204" pitchFamily="34" charset="0"/>
              </a:rPr>
              <a:t>Miten hankkeet voivat markkinoida toimintaansa? Esimerkkejä:</a:t>
            </a:r>
          </a:p>
          <a:p>
            <a:r>
              <a:rPr lang="fi-FI" sz="2000" dirty="0">
                <a:ea typeface="Arial" panose="020B0604020202020204" pitchFamily="34" charset="0"/>
                <a:cs typeface="Arial" panose="020B0604020202020204" pitchFamily="34" charset="0"/>
              </a:rPr>
              <a:t>Sopikaa hankeyhdyshenkilön kanssa hankeinfot koko vuoden ajalle </a:t>
            </a:r>
          </a:p>
          <a:p>
            <a:pPr lvl="1"/>
            <a:r>
              <a:rPr lang="fi-FI" sz="1800" dirty="0">
                <a:ea typeface="Arial" panose="020B0604020202020204" pitchFamily="34" charset="0"/>
                <a:cs typeface="Arial" panose="020B0604020202020204" pitchFamily="34" charset="0"/>
              </a:rPr>
              <a:t>(esim. 15 minuutin TEAMS iltapäiväkahvit kello 15.00 alkaen) joissa kerrotte hankkeenne kuulumiset ja asiakastilanteen. Hankeyhdyshenkilö tekee kalenterikutsun TE-toimiston asiantuntijoille/kuntakokeilun </a:t>
            </a:r>
            <a:r>
              <a:rPr lang="fi-FI" sz="1800" dirty="0" err="1">
                <a:ea typeface="Arial" panose="020B0604020202020204" pitchFamily="34" charset="0"/>
                <a:cs typeface="Arial" panose="020B0604020202020204" pitchFamily="34" charset="0"/>
              </a:rPr>
              <a:t>työhönvalmentajille</a:t>
            </a:r>
            <a:endParaRPr lang="fi-FI" sz="1800" dirty="0">
              <a:ea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sz="2000" dirty="0">
                <a:ea typeface="Arial" panose="020B0604020202020204" pitchFamily="34" charset="0"/>
                <a:cs typeface="Arial" panose="020B0604020202020204" pitchFamily="34" charset="0"/>
              </a:rPr>
              <a:t>Kaikki hankkeiden pikkujututkin on kiinnostavia. Laatikaa niitä tekemisestänne ja toimittakaa ne </a:t>
            </a:r>
            <a:r>
              <a:rPr lang="fi-FI" sz="2000" dirty="0">
                <a:ea typeface="Arial" panose="020B0604020202020204" pitchFamily="34" charset="0"/>
                <a:cs typeface="Arial" panose="020B0604020202020204" pitchFamily="34" charset="0"/>
                <a:hlinkClick r:id="rId3"/>
              </a:rPr>
              <a:t>tiedotus.uusimaa@te-toimisto.fi</a:t>
            </a:r>
            <a:r>
              <a:rPr lang="fi-FI" sz="2000" dirty="0">
                <a:ea typeface="Arial" panose="020B0604020202020204" pitchFamily="34" charset="0"/>
                <a:cs typeface="Arial" panose="020B0604020202020204" pitchFamily="34" charset="0"/>
              </a:rPr>
              <a:t> : saatte näkyvyyttä TE-toimiston sosiaalisen median kanavissa</a:t>
            </a:r>
          </a:p>
          <a:p>
            <a:r>
              <a:rPr lang="fi-FI" sz="2000" dirty="0">
                <a:ea typeface="Arial" panose="020B0604020202020204" pitchFamily="34" charset="0"/>
                <a:cs typeface="Arial" panose="020B0604020202020204" pitchFamily="34" charset="0"/>
              </a:rPr>
              <a:t>Tehkää esim. </a:t>
            </a:r>
            <a:r>
              <a:rPr lang="fi-FI" sz="2000" dirty="0" err="1">
                <a:ea typeface="Arial" panose="020B0604020202020204" pitchFamily="34" charset="0"/>
                <a:cs typeface="Arial" panose="020B0604020202020204" pitchFamily="34" charset="0"/>
              </a:rPr>
              <a:t>TEAMSillä</a:t>
            </a:r>
            <a:r>
              <a:rPr lang="fi-FI" sz="2000" dirty="0">
                <a:ea typeface="Arial" panose="020B0604020202020204" pitchFamily="34" charset="0"/>
                <a:cs typeface="Arial" panose="020B0604020202020204" pitchFamily="34" charset="0"/>
              </a:rPr>
              <a:t> oma sähköinen esittely toiminnastanne (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Arial" panose="020B0604020202020204" pitchFamily="34" charset="0"/>
                <a:cs typeface="Arial" panose="020B0604020202020204" pitchFamily="34" charset="0"/>
              </a:rPr>
              <a:t>keitä olette, mitä palveluja tuotatte, miten asiakas hyötyy palveluistanne jne.) ja t</a:t>
            </a:r>
            <a:r>
              <a:rPr lang="fi-FI" sz="2000" dirty="0" err="1">
                <a:ea typeface="Arial" panose="020B0604020202020204" pitchFamily="34" charset="0"/>
                <a:cs typeface="Arial" panose="020B0604020202020204" pitchFamily="34" charset="0"/>
              </a:rPr>
              <a:t>oimittakaa</a:t>
            </a:r>
            <a:r>
              <a:rPr lang="fi-FI" sz="2000" dirty="0">
                <a:ea typeface="Arial" panose="020B0604020202020204" pitchFamily="34" charset="0"/>
                <a:cs typeface="Arial" panose="020B0604020202020204" pitchFamily="34" charset="0"/>
              </a:rPr>
              <a:t> esittely Eijalle -&gt; viedään taidonpolulle</a:t>
            </a:r>
          </a:p>
          <a:p>
            <a:endParaRPr lang="fi-FI" sz="2000" dirty="0">
              <a:cs typeface="Arial" panose="020B0604020202020204" pitchFamily="34" charset="0"/>
            </a:endParaRPr>
          </a:p>
          <a:p>
            <a:r>
              <a:rPr lang="fi-FI" sz="2900" dirty="0">
                <a:cs typeface="Arial" panose="020B0604020202020204" pitchFamily="34" charset="0"/>
              </a:rPr>
              <a:t>Tarvitaanko massapostitus työnhakijoille hankkeiden palvelusta alkuvuodesta 2023?</a:t>
            </a:r>
            <a:endParaRPr lang="fi-FI" sz="2900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53DCD55-CD3F-4E20-95DD-A8D763FAA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13.12.2022</a:t>
            </a:r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9EE2F92-CE4F-466C-885D-428CE3EE6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Lappalainen Eija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B011B42-8CC0-43D9-BA20-0EB44B184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12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809913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7B2BEE3-A5C3-B1F6-6EA2-3468E6BF4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Kuntakokeiluasiakkaat hankkeisiin – porinat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08A6A53-1B0F-537F-79C9-D91F0964C9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1800" dirty="0"/>
              <a:t>OHJE: poristaan 15 min. K</a:t>
            </a:r>
            <a:r>
              <a:rPr kumimoji="0" lang="fi-FI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j-ea"/>
                <a:cs typeface="+mj-cs"/>
              </a:rPr>
              <a:t>irjatkaa</a:t>
            </a: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j-ea"/>
                <a:cs typeface="+mj-cs"/>
              </a:rPr>
              <a:t> asiat </a:t>
            </a:r>
            <a:r>
              <a:rPr kumimoji="0" lang="fi-FI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j-ea"/>
                <a:cs typeface="+mj-cs"/>
              </a:rPr>
              <a:t>ylös-</a:t>
            </a: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j-ea"/>
                <a:cs typeface="+mj-cs"/>
              </a:rPr>
              <a:t>&gt; valitkaa asioiden esittäjä </a:t>
            </a:r>
          </a:p>
          <a:p>
            <a:endParaRPr lang="fi-FI" sz="1800" dirty="0">
              <a:solidFill>
                <a:prstClr val="black"/>
              </a:solidFill>
              <a:ea typeface="+mj-ea"/>
              <a:cs typeface="+mj-cs"/>
            </a:endParaRPr>
          </a:p>
          <a:p>
            <a:r>
              <a:rPr lang="fi-FI" sz="1800" dirty="0" err="1">
                <a:solidFill>
                  <a:prstClr val="black"/>
                </a:solidFill>
                <a:ea typeface="+mj-ea"/>
                <a:cs typeface="+mj-cs"/>
              </a:rPr>
              <a:t>Esim</a:t>
            </a:r>
            <a:r>
              <a:rPr lang="fi-FI" sz="1800" dirty="0">
                <a:solidFill>
                  <a:prstClr val="black"/>
                </a:solidFill>
                <a:ea typeface="+mj-ea"/>
                <a:cs typeface="+mj-cs"/>
              </a:rPr>
              <a:t>: </a:t>
            </a:r>
          </a:p>
          <a:p>
            <a:r>
              <a:rPr lang="fi-FI" sz="1600" dirty="0"/>
              <a:t>Mitä nousee heti mieleen kuntakokeilun asiakkaisiin liittyen?</a:t>
            </a:r>
          </a:p>
          <a:p>
            <a:r>
              <a:rPr lang="fi-FI" sz="1600" dirty="0"/>
              <a:t>Mahdollisuudet/uhat?</a:t>
            </a:r>
          </a:p>
          <a:p>
            <a:r>
              <a:rPr lang="fi-FI" sz="1600" dirty="0"/>
              <a:t>Mitä meidän pitää tehdä toisin, vai pitääkö?</a:t>
            </a:r>
          </a:p>
          <a:p>
            <a:r>
              <a:rPr lang="fi-FI" sz="1600" dirty="0"/>
              <a:t>Tarvitaanko kuntakokeilun puolelta hankeyhdyshenkilö?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D554BAD-2ACF-383E-80F2-1C12CA3E2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13.12.2022</a:t>
            </a:r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83235A0-DF4F-1D6B-3FD4-E6C4AD432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Lappalainen Eija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9C9E173-F35D-CD41-9F3C-C98E4C108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13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74707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prstClr val="black"/>
                </a:solidFill>
              </a:rPr>
              <a:t>Päivän ohjelma ja tavoite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Ajankohtaiset asiat</a:t>
            </a:r>
          </a:p>
          <a:p>
            <a:pPr lvl="1"/>
            <a:r>
              <a:rPr lang="fi-FI" dirty="0"/>
              <a:t>Maksatusasioita</a:t>
            </a:r>
          </a:p>
          <a:p>
            <a:pPr lvl="1"/>
            <a:r>
              <a:rPr lang="fi-FI" dirty="0"/>
              <a:t>Hankehallinnointi</a:t>
            </a:r>
          </a:p>
          <a:p>
            <a:r>
              <a:rPr lang="fi-FI" dirty="0"/>
              <a:t>Porinat: kuntakokeilukuntien asiakkaat hankkeisiin</a:t>
            </a:r>
          </a:p>
          <a:p>
            <a:endParaRPr lang="fi-FI" dirty="0"/>
          </a:p>
          <a:p>
            <a:endParaRPr lang="fi-FI" dirty="0"/>
          </a:p>
          <a:p>
            <a:r>
              <a:rPr lang="fi-FI" dirty="0"/>
              <a:t>Saada tietoa ja vastauksia kysymyksiin, saada esille ajatukset, jotka liittyvät kuntakokeiluasiakkaisiin ja jotka vaativat välittömiä toimenpiteitä - &gt; sovitaan yhteisistä toimenpiteistä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13.12.2022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Lappalainen Eija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83348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7CE8DF1-A51A-84AE-78A1-3D71AECF3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fi-FI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Ajankohtaista – TYPO- hankkeet vuonna 2023 Uudenmaan TE-toimiston alueella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001A1C5-979D-7419-6C4E-59FCB7558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marR="0" lvl="0" indent="-355600" algn="l" defTabSz="914400" rtl="0" eaLnBrk="1" fontAlgn="auto" latinLnBrk="0" hangingPunct="1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rgbClr val="B6BF00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Hakemuksia saapui 8. Myönteinen päätös tehtiin kolmelle hankkeelle</a:t>
            </a:r>
          </a:p>
          <a:p>
            <a:pPr lvl="1" indent="-355600">
              <a:defRPr/>
            </a:pPr>
            <a:r>
              <a:rPr lang="fi-FI" sz="1600" dirty="0">
                <a:solidFill>
                  <a:prstClr val="black"/>
                </a:solidFill>
              </a:rPr>
              <a:t>Kalliolan Setlementti</a:t>
            </a:r>
          </a:p>
          <a:p>
            <a:pPr lvl="1" indent="-355600">
              <a:defRPr/>
            </a:pP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Kuntoutussäätiö</a:t>
            </a:r>
          </a:p>
          <a:p>
            <a:pPr lvl="1" indent="-355600">
              <a:defRPr/>
            </a:pPr>
            <a:r>
              <a:rPr lang="fi-FI" sz="1600" dirty="0">
                <a:solidFill>
                  <a:prstClr val="black"/>
                </a:solidFill>
              </a:rPr>
              <a:t>Vihdin kunta</a:t>
            </a:r>
            <a:endParaRPr kumimoji="0" lang="fi-FI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355600" marR="0" lvl="0" indent="-355600" algn="l" defTabSz="914400" rtl="0" eaLnBrk="1" fontAlgn="auto" latinLnBrk="0" hangingPunct="1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rgbClr val="B6BF00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Rahaa myönnettiin yhteensä </a:t>
            </a: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253 934 </a:t>
            </a: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€</a:t>
            </a:r>
          </a:p>
          <a:p>
            <a:pPr marL="355600" marR="0" lvl="0" indent="-355600" algn="l" defTabSz="914400" rtl="0" eaLnBrk="1" fontAlgn="auto" latinLnBrk="0" hangingPunct="1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rgbClr val="B6BF00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Asiakasvastaanottotavoite hankkeilla yhteensä 300 asiakasta</a:t>
            </a:r>
          </a:p>
          <a:p>
            <a:pPr marL="355600" marR="0" lvl="0" indent="-355600" algn="l" defTabSz="914400" rtl="0" eaLnBrk="1" fontAlgn="auto" latinLnBrk="0" hangingPunct="1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rgbClr val="B6BF00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fi-FI" sz="1800" dirty="0">
                <a:solidFill>
                  <a:prstClr val="black"/>
                </a:solidFill>
              </a:rPr>
              <a:t>Asiakasohjaus hankkeisiin 2.1.2023 alkaen sekä TE-toimistosta että kuntakokeilukunnista</a:t>
            </a:r>
          </a:p>
          <a:p>
            <a:pPr marL="355600" marR="0" lvl="0" indent="-355600" algn="l" defTabSz="914400" rtl="0" eaLnBrk="1" fontAlgn="auto" latinLnBrk="0" hangingPunct="1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rgbClr val="B6BF00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10.1.2023 yhteinen aamutunti Hgin työllisyyspalveluiden ja hanketoimijoiden kanssa asiakasohjausta koskien</a:t>
            </a:r>
          </a:p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5883D43-0BC5-4884-3791-821A594C1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13.12.2022</a:t>
            </a:r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D92F53B-A11F-137C-1E01-D71FA6D9C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Lappalainen Eija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F5F21B4-26AC-6387-7600-8153FE8DF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0245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18531E2-CCF6-AA54-96F3-3069726A8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Ajankohtaista TE-hallinnossa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3E08048-B8B1-DED5-D3EB-BB3F7A4969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/>
              <a:t>Palkkatukiuudistus siirtyy ensi vuodelle -&gt; sähköinen asiointipalvelu kuten </a:t>
            </a:r>
            <a:r>
              <a:rPr lang="fi-FI" dirty="0" err="1"/>
              <a:t>typoissa</a:t>
            </a:r>
            <a:endParaRPr lang="fi-FI" dirty="0"/>
          </a:p>
          <a:p>
            <a:r>
              <a:rPr lang="fi-FI" dirty="0"/>
              <a:t>TE24 -&gt;TE25, </a:t>
            </a:r>
            <a:r>
              <a:rPr lang="fi-FI"/>
              <a:t>valmistellaan aktiivisesti</a:t>
            </a:r>
            <a:endParaRPr lang="fi-FI" dirty="0"/>
          </a:p>
          <a:p>
            <a:r>
              <a:rPr lang="fi-FI" dirty="0"/>
              <a:t>Työnhakijan työhakuvelvoite ja työnhakukeskustelut säilyvät</a:t>
            </a:r>
          </a:p>
          <a:p>
            <a:r>
              <a:rPr lang="fi-FI" dirty="0"/>
              <a:t>Sosiaalisten yritysten lainsäädäntö poistuu – YYO ja Uudenmaan TE-toimiston info tulossa kaikille välityömarkkinoilla toimiville 29.3.2023 </a:t>
            </a:r>
          </a:p>
          <a:p>
            <a:r>
              <a:rPr lang="fi-FI" dirty="0"/>
              <a:t>Työkanava OY - </a:t>
            </a:r>
            <a:r>
              <a:rPr lang="fi-FI" i="0" dirty="0">
                <a:solidFill>
                  <a:srgbClr val="212529"/>
                </a:solidFill>
                <a:effectLst/>
              </a:rPr>
              <a:t>Työkanavaan työllistymisen kriteerit (Työkanavalain 4 §):</a:t>
            </a:r>
          </a:p>
          <a:p>
            <a:pPr lvl="1"/>
            <a:r>
              <a:rPr lang="fi-FI" b="0" i="0" dirty="0">
                <a:solidFill>
                  <a:srgbClr val="212529"/>
                </a:solidFill>
                <a:effectLst/>
              </a:rPr>
              <a:t>TE-palvelujen asiakkuus + osatyökykyisyys</a:t>
            </a:r>
          </a:p>
          <a:p>
            <a:pPr lvl="1"/>
            <a:r>
              <a:rPr lang="fi-FI" b="0" i="0" dirty="0">
                <a:solidFill>
                  <a:srgbClr val="212529"/>
                </a:solidFill>
                <a:effectLst/>
              </a:rPr>
              <a:t>Viimesijaisuus + työnhakijan suostumus ja motivaatio</a:t>
            </a:r>
          </a:p>
          <a:p>
            <a:pPr algn="l"/>
            <a:r>
              <a:rPr lang="fi-FI" b="0" i="0" dirty="0">
                <a:solidFill>
                  <a:srgbClr val="212529"/>
                </a:solidFill>
                <a:effectLst/>
              </a:rPr>
              <a:t>Pohjanmaan TE-toimisto etsii ja osoittaa Työkanavan kulloinkin avoinna oleviin työtehtäviin sopivia työntekijöitä kaikkien TE- palvelujen yhteisestä asiakastietojärjestelmästä. </a:t>
            </a:r>
          </a:p>
          <a:p>
            <a:r>
              <a:rPr lang="fi-FI" dirty="0"/>
              <a:t>Hankeyhdyshlöt, samat henkilöt jatkavat myös ensi vuonna </a:t>
            </a:r>
          </a:p>
          <a:p>
            <a:r>
              <a:rPr lang="fi-FI" dirty="0">
                <a:hlinkClick r:id="rId2"/>
              </a:rPr>
              <a:t>Tiekartta työvoiman toimialoittaisen ja alueellisen saatavuuden varmistamiseksi </a:t>
            </a:r>
            <a:r>
              <a:rPr lang="fi-FI" dirty="0"/>
              <a:t> raportti ilmestyy tammikuussa 2023</a:t>
            </a:r>
          </a:p>
          <a:p>
            <a:pPr marL="355600" marR="0" lvl="0" indent="-355600" algn="l" defTabSz="914400" rtl="0" eaLnBrk="1" fontAlgn="auto" latinLnBrk="0" hangingPunct="1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rgbClr val="B6BF00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fi-FI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  <a:hlinkClick r:id="rId3"/>
              </a:rPr>
              <a:t>Opinnollistamisen mahdollisuudet työllisyyspalveluissa</a:t>
            </a:r>
            <a:r>
              <a:rPr kumimoji="0" lang="fi-FI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(lukuvinkki)</a:t>
            </a:r>
          </a:p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F3B2349-A72C-0088-40B8-72645C88E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13.12.2022</a:t>
            </a:r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9C0E2CF-41F1-A9FE-4179-D5A2D2719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Lappalainen Eija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F56ACED-3777-86E2-5737-70BF71708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4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77637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0C235B4-7039-42EA-A571-A6CA92A52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Asiakkaiden työnhakuvelvollisuus ja täydentävä työnhakukeskustelu jatkuvat v. 2023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ACB518B-F4A5-4A8D-A20A-F60FBC145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13.12.2022</a:t>
            </a:r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BF36930-7F04-485A-B6A4-A08A42534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Lappalainen Eija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884EA99-9548-4DEB-8776-0B396C8AB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5</a:t>
            </a:fld>
            <a:endParaRPr lang="fi-FI" dirty="0"/>
          </a:p>
        </p:txBody>
      </p:sp>
      <p:sp>
        <p:nvSpPr>
          <p:cNvPr id="8" name="Sisällön paikkamerkki 7">
            <a:extLst>
              <a:ext uri="{FF2B5EF4-FFF2-40B4-BE49-F238E27FC236}">
                <a16:creationId xmlns:a16="http://schemas.microsoft.com/office/drawing/2014/main" id="{2BA1D605-457C-81A0-5828-63111C14A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Työnhakija-asiakas voi edelleen täyttää hankeasiakkuudessa uuteen asiakaspalvelumalliin kuuluvia</a:t>
            </a:r>
          </a:p>
          <a:p>
            <a:pPr lvl="1"/>
            <a:r>
              <a:rPr lang="fi-FI" dirty="0"/>
              <a:t>Täydentäviä työnhakukeskusteluja</a:t>
            </a:r>
          </a:p>
          <a:p>
            <a:pPr lvl="1"/>
            <a:r>
              <a:rPr lang="fi-FI" dirty="0"/>
              <a:t>Työnhakuvelvoitetta </a:t>
            </a:r>
          </a:p>
          <a:p>
            <a:r>
              <a:rPr lang="fi-FI" dirty="0"/>
              <a:t>TE-toimiston tai kuntakokeilujen vastuuvirkailija tekee kuitenkin päätöksen siitä, korvaako typo-hankkeen palvelu em. toimenpiteitä</a:t>
            </a:r>
          </a:p>
          <a:p>
            <a:r>
              <a:rPr lang="fi-FI" b="1" dirty="0"/>
              <a:t>Tarvitsemme edelleen teidän hankkeidenne apua</a:t>
            </a:r>
            <a:r>
              <a:rPr lang="fi-FI" dirty="0"/>
              <a:t>: Asiakkaan tulee ilmoittaa Oma asiointi -palvelussa hankkeessa aloitus ja kertoa TE-toimistoon vastuuvirkailijalle hankkeessa tehdyistä toimenpiteistä</a:t>
            </a:r>
          </a:p>
          <a:p>
            <a:r>
              <a:rPr lang="fi-FI" dirty="0"/>
              <a:t>Onko tähän em. asiaan näkökulmia?</a:t>
            </a:r>
          </a:p>
        </p:txBody>
      </p:sp>
    </p:spTree>
    <p:extLst>
      <p:ext uri="{BB962C8B-B14F-4D97-AF65-F5344CB8AC3E}">
        <p14:creationId xmlns:p14="http://schemas.microsoft.com/office/powerpoint/2010/main" val="4036393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2A7FD49-9767-49E8-B2E7-D2D37FCB8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Maksatuksen terveiset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0E15719-1958-4AF9-AA89-F1C39EB561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1484784"/>
            <a:ext cx="7920880" cy="4304620"/>
          </a:xfrm>
        </p:spPr>
        <p:txBody>
          <a:bodyPr>
            <a:normAutofit fontScale="77500" lnSpcReduction="20000"/>
          </a:bodyPr>
          <a:lstStyle/>
          <a:p>
            <a:r>
              <a:rPr lang="fi-FI" sz="2400" dirty="0">
                <a:ea typeface="Calibri" panose="020F0502020204030204" pitchFamily="34" charset="0"/>
              </a:rPr>
              <a:t>M</a:t>
            </a:r>
            <a:r>
              <a:rPr lang="fi-FI" sz="2400" dirty="0">
                <a:effectLst/>
                <a:ea typeface="Calibri" panose="020F0502020204030204" pitchFamily="34" charset="0"/>
              </a:rPr>
              <a:t>aksatushakemuksen </a:t>
            </a:r>
            <a:r>
              <a:rPr lang="fi-FI" sz="2400" dirty="0">
                <a:ea typeface="Calibri" panose="020F0502020204030204" pitchFamily="34" charset="0"/>
              </a:rPr>
              <a:t>tai a</a:t>
            </a:r>
            <a:r>
              <a:rPr lang="fi-FI" sz="2400" dirty="0">
                <a:effectLst/>
                <a:ea typeface="Calibri" panose="020F0502020204030204" pitchFamily="34" charset="0"/>
              </a:rPr>
              <a:t>vustushakemusten liitteiden nimeämisessä ei kannata käyttää erikoismerkkejä esim. pilkkua, muuten liite ei aukea</a:t>
            </a:r>
          </a:p>
          <a:p>
            <a:r>
              <a:rPr lang="fi-FI" sz="2400" dirty="0">
                <a:effectLst/>
                <a:ea typeface="Calibri" panose="020F0502020204030204" pitchFamily="34" charset="0"/>
              </a:rPr>
              <a:t>Maksatushakemus toimitettaan Aluehallinnon asiointipalveluun omalla ilmoituksella valtuudesta</a:t>
            </a:r>
          </a:p>
          <a:p>
            <a:pPr lvl="1"/>
            <a:r>
              <a:rPr lang="fi-FI" dirty="0">
                <a:ea typeface="Calibri" panose="020F0502020204030204" pitchFamily="34" charset="0"/>
              </a:rPr>
              <a:t>Liitäthän liitteeksi</a:t>
            </a:r>
            <a:r>
              <a:rPr lang="fi-FI" dirty="0">
                <a:effectLst/>
                <a:ea typeface="Calibri" panose="020F0502020204030204" pitchFamily="34" charset="0"/>
              </a:rPr>
              <a:t> yhdistysrekisteriotteen mukaisesti allekirjoitetun valtakirjan maksatushakemuksen toimittamiseen</a:t>
            </a:r>
          </a:p>
          <a:p>
            <a:r>
              <a:rPr lang="fi-FI" sz="2400" dirty="0">
                <a:effectLst/>
                <a:ea typeface="Calibri" panose="020F0502020204030204" pitchFamily="34" charset="0"/>
              </a:rPr>
              <a:t>Maksatushakemuksen lähettäjänä ei saa olla henkilöä, jonka palkkakustannuksiin haetaan avustusta</a:t>
            </a:r>
          </a:p>
          <a:p>
            <a:r>
              <a:rPr lang="fi-FI" sz="2400" dirty="0">
                <a:effectLst/>
                <a:ea typeface="Calibri" panose="020F0502020204030204" pitchFamily="34" charset="0"/>
              </a:rPr>
              <a:t>Hankkeen pääkirjan ote tulee olla yhdistyksen nimenkirjoitusoikeuden omaavan henkilön/henkilöiden allekirjoittama eli yhdistysrekisteriotteen mukaisesti kuten aiemminkin </a:t>
            </a:r>
          </a:p>
          <a:p>
            <a:r>
              <a:rPr lang="fi-FI" sz="2400" dirty="0">
                <a:effectLst/>
                <a:ea typeface="Calibri" panose="020F0502020204030204" pitchFamily="34" charset="0"/>
              </a:rPr>
              <a:t>Tarkista maksatushakemus ennen lähettämistä</a:t>
            </a:r>
          </a:p>
          <a:p>
            <a:pPr lvl="1"/>
            <a:r>
              <a:rPr lang="fi-FI" sz="2200" dirty="0">
                <a:effectLst/>
                <a:ea typeface="Calibri" panose="020F0502020204030204" pitchFamily="34" charset="0"/>
              </a:rPr>
              <a:t>Huomioi, että kohdan 2 tietojen tulee vastata kohdan 3 tietoja (muiden hankkeen toteutukseen osallistuvien henkilöiden palkkakustannusten yhteissumman tulee olla sama kuin erittelystä henkilöittäin yhteensä)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88B5CA6-79C1-4872-A672-BFFE10A60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13.12.2022</a:t>
            </a:r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ECE30DB-9C66-4EEA-BFE4-87E41537F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Lappalainen Eija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1507956-5836-48FC-B035-342A2AAE5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6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18458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23E6520-CE17-4A72-895C-5B2DE3083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Kysymyksiä ajankohtaisosioon liittyen?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129ED45-D1F1-4517-83AF-D5A3C9F970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Tarvitaanko erillinen tilaisuus palkkatuen muutoksille keväälle 2023?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26FDCC3-C948-4909-80E9-2B430EAF4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13.12.2022</a:t>
            </a:r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EA3AF2F-4DD4-46C4-8E1E-6D9D56145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Lappalainen Eija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851FF6D-D68E-4467-A9EF-221FD8E55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7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30776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8241CA3-3EFA-4FC7-9248-E43684C76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Hankkeiden hallinnointi – asiakaskohderyhmät vuonna 2023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1123653-A084-4EE4-9A5A-79DE5F3EF7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i-FI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Hankkeiden kohderyhmää voivat olla:</a:t>
            </a:r>
            <a:endParaRPr lang="fi-FI" sz="18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pPr marL="1062038" lvl="2" indent="-342900" algn="just">
              <a:buFont typeface="Symbol" panose="05050102010706020507" pitchFamily="18" charset="2"/>
              <a:buChar char=""/>
            </a:pPr>
            <a:r>
              <a:rPr lang="fi-FI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työnhakijat, joiden työttömyys on pitkittynyt ja uhkaa edelleen pitkittyä </a:t>
            </a:r>
            <a:endParaRPr lang="fi-FI" sz="1800" dirty="0">
              <a:solidFill>
                <a:srgbClr val="000000"/>
              </a:solidFill>
              <a:effectLst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marL="1062038" lvl="2" indent="-342900" algn="just">
              <a:buFont typeface="Symbol" panose="05050102010706020507" pitchFamily="18" charset="2"/>
              <a:buChar char=""/>
            </a:pPr>
            <a:r>
              <a:rPr lang="fi-FI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yli 50-vuotiaat työnhakijat riippumatta työttömyyden kestosta </a:t>
            </a:r>
            <a:endParaRPr lang="fi-FI" sz="1800" dirty="0">
              <a:solidFill>
                <a:srgbClr val="000000"/>
              </a:solidFill>
              <a:effectLst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marL="342900" indent="-342900" algn="just">
              <a:buFont typeface="Symbol" panose="05050102010706020507" pitchFamily="18" charset="2"/>
              <a:buChar char=""/>
            </a:pPr>
            <a:endParaRPr lang="fi-FI" sz="1800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Symbol" panose="05050102010706020507" pitchFamily="18" charset="2"/>
              <a:buChar char=""/>
            </a:pPr>
            <a:r>
              <a:rPr lang="fi-FI" sz="18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Jokainen hanke palvelee sitä kohderyhmää, joka on hyväksytty hankkeen avustuspäätöksessä. </a:t>
            </a:r>
          </a:p>
          <a:p>
            <a:pPr marL="342900" indent="-342900" algn="just">
              <a:lnSpc>
                <a:spcPct val="100000"/>
              </a:lnSpc>
              <a:buFont typeface="Symbol" panose="05050102010706020507" pitchFamily="18" charset="2"/>
              <a:buChar char=""/>
            </a:pPr>
            <a:r>
              <a:rPr lang="fi-FI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Hankekuvauksen mukainen toiminta on sitä, mitä TE-toimisto hankkeilta odottaa. </a:t>
            </a:r>
          </a:p>
          <a:p>
            <a:pPr marL="342900" indent="-342900" algn="just">
              <a:lnSpc>
                <a:spcPct val="100000"/>
              </a:lnSpc>
              <a:buFont typeface="Symbol" panose="05050102010706020507" pitchFamily="18" charset="2"/>
              <a:buChar char=""/>
            </a:pPr>
            <a:endParaRPr lang="fi-FI" sz="1800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0000"/>
              </a:lnSpc>
              <a:buFont typeface="Symbol" panose="05050102010706020507" pitchFamily="18" charset="2"/>
              <a:buChar char=""/>
            </a:pPr>
            <a:r>
              <a:rPr lang="fi-FI" sz="18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Kysymyksiä asiakaskohderyhmiin liittyen?</a:t>
            </a:r>
            <a:endParaRPr lang="fi-FI" sz="1800" dirty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730B06F-4134-4918-9F4C-51242B21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13.12.2022</a:t>
            </a:r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5C95DE2-7914-441A-BB51-4E2B26B41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Lappalainen Eija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88DE1FB-11D8-433E-B8DA-DB8906E9B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8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47012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Hankkeiden hallinnointi – toimintaohjeita hankeavustusta saaville - uudet tiedot taidonpolku.fi sivulle 2.1.2023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828040">
              <a:lnSpc>
                <a:spcPts val="1250"/>
              </a:lnSpc>
              <a:tabLst>
                <a:tab pos="828040" algn="l"/>
                <a:tab pos="1656080" algn="l"/>
                <a:tab pos="2484120" algn="l"/>
              </a:tabLst>
            </a:pPr>
            <a:r>
              <a:rPr lang="fi-FI" sz="3000" b="1" dirty="0">
                <a:ea typeface="Arial" panose="020B0604020202020204" pitchFamily="34" charset="0"/>
                <a:cs typeface="Arial" panose="020B0604020202020204" pitchFamily="34" charset="0"/>
              </a:rPr>
              <a:t>Hankepäätös</a:t>
            </a:r>
            <a:r>
              <a:rPr lang="fi-FI" sz="3000" dirty="0">
                <a:ea typeface="Arial" panose="020B0604020202020204" pitchFamily="34" charset="0"/>
                <a:cs typeface="Arial" panose="020B0604020202020204" pitchFamily="34" charset="0"/>
              </a:rPr>
              <a:t> lue läpi – huomioi </a:t>
            </a:r>
            <a:r>
              <a:rPr lang="fi-FI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hankkeen avustuspäätöksessä mahdollisesti olevat TE-toimiston ehdot</a:t>
            </a:r>
            <a:r>
              <a:rPr lang="fi-FI" sz="4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28040" marR="0" lvl="0" indent="-355600" algn="l" defTabSz="914400" rtl="0" eaLnBrk="1" fontAlgn="auto" latinLnBrk="0" hangingPunct="1">
              <a:lnSpc>
                <a:spcPts val="1250"/>
              </a:lnSpc>
              <a:spcBef>
                <a:spcPts val="600"/>
              </a:spcBef>
              <a:spcAft>
                <a:spcPts val="0"/>
              </a:spcAft>
              <a:buClr>
                <a:srgbClr val="B6BF00"/>
              </a:buClr>
              <a:buSzTx/>
              <a:buFont typeface="Arial" pitchFamily="34" charset="0"/>
              <a:buChar char="•"/>
              <a:tabLst>
                <a:tab pos="828040" algn="l"/>
                <a:tab pos="1656080" algn="l"/>
                <a:tab pos="2484120" algn="l"/>
              </a:tabLst>
              <a:defRPr/>
            </a:pPr>
            <a:r>
              <a:rPr kumimoji="0" lang="fi-FI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Arial" panose="020B0604020202020204" pitchFamily="34" charset="0"/>
                <a:cs typeface="Arial" panose="020B0604020202020204" pitchFamily="34" charset="0"/>
              </a:rPr>
              <a:t>Hankekuvaus </a:t>
            </a:r>
            <a:r>
              <a:rPr kumimoji="0" lang="fi-FI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Arial" panose="020B0604020202020204" pitchFamily="34" charset="0"/>
                <a:cs typeface="Arial" panose="020B0604020202020204" pitchFamily="34" charset="0"/>
                <a:hlinkClick r:id="rId2"/>
              </a:rPr>
              <a:t>www.taidonpolku.fi</a:t>
            </a:r>
            <a:r>
              <a:rPr kumimoji="0" lang="fi-FI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fi-FI" sz="3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Arial" panose="020B0604020202020204" pitchFamily="34" charset="0"/>
                <a:cs typeface="Arial" panose="020B0604020202020204" pitchFamily="34" charset="0"/>
              </a:rPr>
              <a:t>sivulle – kuvaukselle on oma sabloona, joka löytyy taidonpolku.fi sivulta</a:t>
            </a:r>
            <a:endParaRPr kumimoji="0" lang="fi-FI" sz="3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828040">
              <a:lnSpc>
                <a:spcPts val="1250"/>
              </a:lnSpc>
              <a:spcAft>
                <a:spcPts val="0"/>
              </a:spcAft>
              <a:tabLst>
                <a:tab pos="828040" algn="l"/>
                <a:tab pos="1656080" algn="l"/>
                <a:tab pos="2484120" algn="l"/>
              </a:tabLst>
            </a:pPr>
            <a:r>
              <a:rPr lang="fi-FI" sz="3000" b="1" dirty="0">
                <a:ea typeface="Arial" panose="020B0604020202020204" pitchFamily="34" charset="0"/>
                <a:cs typeface="Arial" panose="020B0604020202020204" pitchFamily="34" charset="0"/>
                <a:hlinkClick r:id="rId3"/>
              </a:rPr>
              <a:t>Hankkeiden kk-seuranta</a:t>
            </a:r>
            <a:endParaRPr lang="fi-FI" sz="3000" dirty="0"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828040">
              <a:lnSpc>
                <a:spcPts val="1250"/>
              </a:lnSpc>
              <a:spcAft>
                <a:spcPts val="0"/>
              </a:spcAft>
              <a:tabLst>
                <a:tab pos="828040" algn="l"/>
                <a:tab pos="1656080" algn="l"/>
                <a:tab pos="2484120" algn="l"/>
              </a:tabLst>
            </a:pPr>
            <a:r>
              <a:rPr lang="fi-FI" sz="3000" b="1" dirty="0">
                <a:ea typeface="Arial" panose="020B0604020202020204" pitchFamily="34" charset="0"/>
                <a:cs typeface="Arial" panose="020B0604020202020204" pitchFamily="34" charset="0"/>
                <a:hlinkClick r:id="rId4"/>
              </a:rPr>
              <a:t>Asiakkaiden jatkosuunnitelmalomakkeet</a:t>
            </a:r>
            <a:r>
              <a:rPr lang="fi-FI" sz="3000" b="1" dirty="0">
                <a:ea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sz="3000" dirty="0">
                <a:ea typeface="Arial" panose="020B0604020202020204" pitchFamily="34" charset="0"/>
                <a:cs typeface="Arial" panose="020B0604020202020204" pitchFamily="34" charset="0"/>
              </a:rPr>
              <a:t>tehdään jokaisesta asiakkaasta, joka lopettaa hankkeessa. Lähetetään </a:t>
            </a:r>
            <a:r>
              <a:rPr lang="fi-FI" sz="3000" dirty="0">
                <a:ea typeface="Arial" panose="020B0604020202020204" pitchFamily="34" charset="0"/>
                <a:cs typeface="Arial" panose="020B0604020202020204" pitchFamily="34" charset="0"/>
                <a:hlinkClick r:id="rId5"/>
              </a:rPr>
              <a:t>eija.lappalainen@te-toimisto.fi</a:t>
            </a:r>
            <a:r>
              <a:rPr lang="fi-FI" sz="3000" dirty="0">
                <a:ea typeface="Arial" panose="020B0604020202020204" pitchFamily="34" charset="0"/>
                <a:cs typeface="Arial" panose="020B0604020202020204" pitchFamily="34" charset="0"/>
              </a:rPr>
              <a:t>  Jos lähetätte sen myös suoraan asiakkaan vastuuvirkailijalle, siitä tulee tehdä maininta Eijan lähetykseen. </a:t>
            </a:r>
          </a:p>
          <a:p>
            <a:pPr marL="828040">
              <a:lnSpc>
                <a:spcPts val="1250"/>
              </a:lnSpc>
              <a:spcAft>
                <a:spcPts val="0"/>
              </a:spcAft>
              <a:tabLst>
                <a:tab pos="828040" algn="l"/>
                <a:tab pos="1656080" algn="l"/>
                <a:tab pos="2484120" algn="l"/>
              </a:tabLst>
            </a:pPr>
            <a:r>
              <a:rPr lang="fi-FI" sz="3000" dirty="0">
                <a:ea typeface="Arial" panose="020B0604020202020204" pitchFamily="34" charset="0"/>
                <a:cs typeface="Arial" panose="020B0604020202020204" pitchFamily="34" charset="0"/>
                <a:hlinkClick r:id="rId6"/>
              </a:rPr>
              <a:t>Suostumus asiakkaan tietojen luovuttamiseen</a:t>
            </a:r>
            <a:endParaRPr lang="fi-FI" sz="3000" dirty="0"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828040">
              <a:lnSpc>
                <a:spcPts val="1250"/>
              </a:lnSpc>
              <a:spcAft>
                <a:spcPts val="0"/>
              </a:spcAft>
              <a:tabLst>
                <a:tab pos="828040" algn="l"/>
                <a:tab pos="1656080" algn="l"/>
                <a:tab pos="2484120" algn="l"/>
              </a:tabLst>
            </a:pPr>
            <a:r>
              <a:rPr lang="fi-FI" sz="3000" b="1" dirty="0">
                <a:ea typeface="Arial" panose="020B0604020202020204" pitchFamily="34" charset="0"/>
                <a:cs typeface="Arial" panose="020B0604020202020204" pitchFamily="34" charset="0"/>
              </a:rPr>
              <a:t>Hankkeiden toiminnan väliraportit, </a:t>
            </a:r>
            <a:r>
              <a:rPr lang="fi-FI" sz="3000" dirty="0">
                <a:ea typeface="Arial" panose="020B0604020202020204" pitchFamily="34" charset="0"/>
                <a:cs typeface="Arial" panose="020B0604020202020204" pitchFamily="34" charset="0"/>
              </a:rPr>
              <a:t>jokainen hanke raportoi toiminnastaan tavoitteiden ja tulosten näkökulmasta kaksi kertaa vuodessa. Hankkeessa laaditaan väliraportti tammikuu-kesäkuu väliseltä ajalta ja heinäkuu-joulukuu väliseltä ajalta. Jos hanke päättyy kokonaan, laaditaan väliraportti tammi-kesäkuulta. Erillistä heinäkuu-joulukuu raporttia tehdä, vaan koko viimeinen vuosi käsitellään loppuraportissa.</a:t>
            </a:r>
          </a:p>
          <a:p>
            <a:pPr marL="828040">
              <a:lnSpc>
                <a:spcPts val="1250"/>
              </a:lnSpc>
              <a:spcAft>
                <a:spcPts val="0"/>
              </a:spcAft>
              <a:tabLst>
                <a:tab pos="828040" algn="l"/>
                <a:tab pos="1656080" algn="l"/>
                <a:tab pos="2484120" algn="l"/>
              </a:tabLst>
            </a:pPr>
            <a:r>
              <a:rPr lang="fi-FI" sz="3000" b="1" dirty="0">
                <a:ea typeface="Arial" panose="020B0604020202020204" pitchFamily="34" charset="0"/>
                <a:cs typeface="Arial" panose="020B0604020202020204" pitchFamily="34" charset="0"/>
              </a:rPr>
              <a:t>Hankkeiden suunnitelmat asiakkaille: </a:t>
            </a:r>
            <a:r>
              <a:rPr lang="fi-FI" sz="3000" dirty="0">
                <a:ea typeface="Arial" panose="020B0604020202020204" pitchFamily="34" charset="0"/>
                <a:cs typeface="Arial" panose="020B0604020202020204" pitchFamily="34" charset="0"/>
              </a:rPr>
              <a:t>hankkeen tulee tehdä suunnitelma vastaanotettuaan asiakkaan hankkeeseen. Suunnitelman pohja vapaamuotoinen, pääasia TE-toimistolle on, että asiakas tietää: </a:t>
            </a:r>
          </a:p>
          <a:p>
            <a:pPr marL="1191578" lvl="1">
              <a:lnSpc>
                <a:spcPts val="1250"/>
              </a:lnSpc>
              <a:tabLst>
                <a:tab pos="828040" algn="l"/>
                <a:tab pos="1656080" algn="l"/>
                <a:tab pos="2484120" algn="l"/>
              </a:tabLst>
            </a:pPr>
            <a:r>
              <a:rPr lang="fi-FI" sz="3000" dirty="0">
                <a:ea typeface="Arial" panose="020B0604020202020204" pitchFamily="34" charset="0"/>
                <a:cs typeface="Arial" panose="020B0604020202020204" pitchFamily="34" charset="0"/>
              </a:rPr>
              <a:t>mikä on tavoite työnhakijan ja hankkeen yhteistyölle</a:t>
            </a:r>
          </a:p>
          <a:p>
            <a:pPr marL="1191578" lvl="1">
              <a:lnSpc>
                <a:spcPts val="1250"/>
              </a:lnSpc>
              <a:tabLst>
                <a:tab pos="828040" algn="l"/>
                <a:tab pos="1656080" algn="l"/>
                <a:tab pos="2484120" algn="l"/>
              </a:tabLst>
            </a:pPr>
            <a:r>
              <a:rPr lang="fi-FI" sz="3000" dirty="0">
                <a:ea typeface="Arial" panose="020B0604020202020204" pitchFamily="34" charset="0"/>
                <a:cs typeface="Arial" panose="020B0604020202020204" pitchFamily="34" charset="0"/>
              </a:rPr>
              <a:t>mitä työnhakijalle hankkeessa tapahtuu,</a:t>
            </a:r>
          </a:p>
          <a:p>
            <a:pPr marL="1191578" lvl="1">
              <a:lnSpc>
                <a:spcPts val="1250"/>
              </a:lnSpc>
              <a:tabLst>
                <a:tab pos="828040" algn="l"/>
                <a:tab pos="1656080" algn="l"/>
                <a:tab pos="2484120" algn="l"/>
              </a:tabLst>
            </a:pPr>
            <a:r>
              <a:rPr lang="fi-FI" sz="3000" dirty="0">
                <a:ea typeface="Arial" panose="020B0604020202020204" pitchFamily="34" charset="0"/>
                <a:cs typeface="Arial" panose="020B0604020202020204" pitchFamily="34" charset="0"/>
              </a:rPr>
              <a:t>mitä palveluja hanke tarjoaa työnhakijalle</a:t>
            </a:r>
          </a:p>
          <a:p>
            <a:pPr marL="1191578" lvl="1">
              <a:lnSpc>
                <a:spcPts val="1250"/>
              </a:lnSpc>
              <a:tabLst>
                <a:tab pos="828040" algn="l"/>
                <a:tab pos="1656080" algn="l"/>
                <a:tab pos="2484120" algn="l"/>
              </a:tabLst>
            </a:pPr>
            <a:r>
              <a:rPr lang="fi-FI" sz="3000" dirty="0">
                <a:ea typeface="Arial" panose="020B0604020202020204" pitchFamily="34" charset="0"/>
                <a:cs typeface="Arial" panose="020B0604020202020204" pitchFamily="34" charset="0"/>
              </a:rPr>
              <a:t>millä aikataululla työnhakija asioi hankkeessa, </a:t>
            </a:r>
          </a:p>
          <a:p>
            <a:pPr marL="1191578" lvl="1">
              <a:lnSpc>
                <a:spcPts val="1250"/>
              </a:lnSpc>
              <a:tabLst>
                <a:tab pos="828040" algn="l"/>
                <a:tab pos="1656080" algn="l"/>
                <a:tab pos="2484120" algn="l"/>
              </a:tabLst>
            </a:pPr>
            <a:r>
              <a:rPr lang="fi-FI" sz="3000" dirty="0">
                <a:ea typeface="Arial" panose="020B0604020202020204" pitchFamily="34" charset="0"/>
                <a:cs typeface="Arial" panose="020B0604020202020204" pitchFamily="34" charset="0"/>
              </a:rPr>
              <a:t>milloin hanke päättyy työnhakijan osalta ja kehen ottaa tarvittaessa hankkeessa yhteyttä</a:t>
            </a:r>
          </a:p>
          <a:p>
            <a:pPr marL="1191578" lvl="1">
              <a:lnSpc>
                <a:spcPts val="1250"/>
              </a:lnSpc>
              <a:tabLst>
                <a:tab pos="828040" algn="l"/>
                <a:tab pos="1656080" algn="l"/>
                <a:tab pos="2484120" algn="l"/>
              </a:tabLst>
            </a:pPr>
            <a:endParaRPr lang="fi-FI" sz="3700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13.12.2022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Lappalainen Eija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49667734"/>
      </p:ext>
    </p:extLst>
  </p:cSld>
  <p:clrMapOvr>
    <a:masterClrMapping/>
  </p:clrMapOvr>
</p:sld>
</file>

<file path=ppt/theme/theme1.xml><?xml version="1.0" encoding="utf-8"?>
<a:theme xmlns:a="http://schemas.openxmlformats.org/drawingml/2006/main" name="TE__DB01_perus__FI_V____RGB[1]">
  <a:themeElements>
    <a:clrScheme name="TE">
      <a:dk1>
        <a:sysClr val="windowText" lastClr="000000"/>
      </a:dk1>
      <a:lt1>
        <a:sysClr val="window" lastClr="FFFFFF"/>
      </a:lt1>
      <a:dk2>
        <a:srgbClr val="003883"/>
      </a:dk2>
      <a:lt2>
        <a:srgbClr val="F0F2CC"/>
      </a:lt2>
      <a:accent1>
        <a:srgbClr val="B6BF00"/>
      </a:accent1>
      <a:accent2>
        <a:srgbClr val="D9640C"/>
      </a:accent2>
      <a:accent3>
        <a:srgbClr val="779346"/>
      </a:accent3>
      <a:accent4>
        <a:srgbClr val="003883"/>
      </a:accent4>
      <a:accent5>
        <a:srgbClr val="4460A5"/>
      </a:accent5>
      <a:accent6>
        <a:srgbClr val="7C7C7C"/>
      </a:accent6>
      <a:hlink>
        <a:srgbClr val="0000FF"/>
      </a:hlink>
      <a:folHlink>
        <a:srgbClr val="800080"/>
      </a:folHlink>
    </a:clrScheme>
    <a:fontScheme name="Office, klassinen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-keskus.potx" id="{134E713E-D105-48DF-90AC-56D1F0A7F7B9}" vid="{DA55FAE6-0BDD-4556-9242-9FC591E73B4D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xml_kameleon>
  <päiväys>2.01.2020</päiväys>
  <kehalaatija>Lappalainen Eija</kehalaatija>
  <dokumentin_x0020_tila/>
  <kieli>Suomi</kieli>
  <dokumenttityyppi>Esitys</dokumenttityyppi>
  <laatijaorganisaatio>Uudenmaan TE-toimisto|11974499-c855-4f11-938b-6f1b63c692ef</laatijaorganisaatio>
</xml_kameleon>
</file>

<file path=customXml/itemProps1.xml><?xml version="1.0" encoding="utf-8"?>
<ds:datastoreItem xmlns:ds="http://schemas.openxmlformats.org/officeDocument/2006/customXml" ds:itemID="{495AEEE5-DBA0-400B-B617-2DD7DD7C62B8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te-keskus</Template>
  <TotalTime>1590</TotalTime>
  <Words>1029</Words>
  <Application>Microsoft Office PowerPoint</Application>
  <PresentationFormat>Näytössä katseltava diaesitys (4:3)</PresentationFormat>
  <Paragraphs>155</Paragraphs>
  <Slides>13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13</vt:i4>
      </vt:variant>
    </vt:vector>
  </HeadingPairs>
  <TitlesOfParts>
    <vt:vector size="17" baseType="lpstr">
      <vt:lpstr>Arial</vt:lpstr>
      <vt:lpstr>Calibri</vt:lpstr>
      <vt:lpstr>Symbol</vt:lpstr>
      <vt:lpstr>TE__DB01_perus__FI_V____RGB[1]</vt:lpstr>
      <vt:lpstr>Typo-avustusta saavien hanketoimijoiden työkokous  ke 14.12.202</vt:lpstr>
      <vt:lpstr>Päivän ohjelma ja tavoite</vt:lpstr>
      <vt:lpstr>Ajankohtaista – TYPO- hankkeet vuonna 2023 Uudenmaan TE-toimiston alueella</vt:lpstr>
      <vt:lpstr>Ajankohtaista TE-hallinnossa </vt:lpstr>
      <vt:lpstr>Asiakkaiden työnhakuvelvollisuus ja täydentävä työnhakukeskustelu jatkuvat v. 2023</vt:lpstr>
      <vt:lpstr>Maksatuksen terveiset</vt:lpstr>
      <vt:lpstr>Kysymyksiä ajankohtaisosioon liittyen?</vt:lpstr>
      <vt:lpstr>Hankkeiden hallinnointi – asiakaskohderyhmät vuonna 2023</vt:lpstr>
      <vt:lpstr>Hankkeiden hallinnointi – toimintaohjeita hankeavustusta saaville - uudet tiedot taidonpolku.fi sivulle 2.1.2023</vt:lpstr>
      <vt:lpstr>Hankkeen kk-seuranta</vt:lpstr>
      <vt:lpstr>Asiakkaiden jatkosuunnitelmalomake</vt:lpstr>
      <vt:lpstr>Hankkeiden markkinointi</vt:lpstr>
      <vt:lpstr>Kuntakokeiluasiakkaat hankkeisiin – porinat</vt:lpstr>
    </vt:vector>
  </TitlesOfParts>
  <Company>Uudenmaan TE-toimisto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Lappalainen Eija</dc:creator>
  <cp:keywords/>
  <cp:lastModifiedBy>Lappalainen Eija (TET)</cp:lastModifiedBy>
  <cp:revision>189</cp:revision>
  <cp:lastPrinted>2022-01-10T09:52:45Z</cp:lastPrinted>
  <dcterms:created xsi:type="dcterms:W3CDTF">2020-01-02T12:57:01Z</dcterms:created>
  <dcterms:modified xsi:type="dcterms:W3CDTF">2022-12-14T13:23:16Z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vKameleonVerID">
    <vt:lpwstr>460.1014.02.001</vt:lpwstr>
  </property>
  <property fmtid="{D5CDD505-2E9C-101B-9397-08002B2CF9AE}" pid="3" name="dvSaved">
    <vt:lpwstr>1</vt:lpwstr>
  </property>
  <property fmtid="{D5CDD505-2E9C-101B-9397-08002B2CF9AE}" pid="4" name="dvLanguage">
    <vt:lpwstr>1035</vt:lpwstr>
  </property>
  <property fmtid="{D5CDD505-2E9C-101B-9397-08002B2CF9AE}" pid="5" name="dvTemplate">
    <vt:lpwstr>te-keskus.potx</vt:lpwstr>
  </property>
  <property fmtid="{D5CDD505-2E9C-101B-9397-08002B2CF9AE}" pid="6" name="dvDefinition">
    <vt:lpwstr>1014 (dd_default.xml)</vt:lpwstr>
  </property>
  <property fmtid="{D5CDD505-2E9C-101B-9397-08002B2CF9AE}" pid="7" name="dvDefinitionID">
    <vt:lpwstr>1014</vt:lpwstr>
  </property>
  <property fmtid="{D5CDD505-2E9C-101B-9397-08002B2CF9AE}" pid="8" name="dvContentFile">
    <vt:lpwstr>dd_default.xml</vt:lpwstr>
  </property>
  <property fmtid="{D5CDD505-2E9C-101B-9397-08002B2CF9AE}" pid="9" name="dvGlobalVerID">
    <vt:lpwstr>460.90.02.206</vt:lpwstr>
  </property>
  <property fmtid="{D5CDD505-2E9C-101B-9397-08002B2CF9AE}" pid="10" name="dvDefinitionVersion">
    <vt:lpwstr>02.001 / 30.6.2016</vt:lpwstr>
  </property>
  <property fmtid="{D5CDD505-2E9C-101B-9397-08002B2CF9AE}" pid="11" name="filename">
    <vt:lpwstr>false</vt:lpwstr>
  </property>
  <property fmtid="{D5CDD505-2E9C-101B-9397-08002B2CF9AE}" pid="12" name="filenameandpath">
    <vt:lpwstr>false</vt:lpwstr>
  </property>
  <property fmtid="{D5CDD505-2E9C-101B-9397-08002B2CF9AE}" pid="13" name="dvPagenumberExist">
    <vt:lpwstr>1</vt:lpwstr>
  </property>
  <property fmtid="{D5CDD505-2E9C-101B-9397-08002B2CF9AE}" pid="14" name="dvAuthorExist">
    <vt:lpwstr>1</vt:lpwstr>
  </property>
  <property fmtid="{D5CDD505-2E9C-101B-9397-08002B2CF9AE}" pid="15" name="dvDateExist">
    <vt:lpwstr>-1</vt:lpwstr>
  </property>
  <property fmtid="{D5CDD505-2E9C-101B-9397-08002B2CF9AE}" pid="16" name="dvCategory">
    <vt:lpwstr>165</vt:lpwstr>
  </property>
  <property fmtid="{D5CDD505-2E9C-101B-9397-08002B2CF9AE}" pid="17" name="dvCategory_2">
    <vt:lpwstr>56</vt:lpwstr>
  </property>
  <property fmtid="{D5CDD505-2E9C-101B-9397-08002B2CF9AE}" pid="18" name="dvSavepath">
    <vt:lpwstr/>
  </property>
  <property fmtid="{D5CDD505-2E9C-101B-9397-08002B2CF9AE}" pid="19" name="dvUsed">
    <vt:lpwstr>1</vt:lpwstr>
  </property>
  <property fmtid="{D5CDD505-2E9C-101B-9397-08002B2CF9AE}" pid="20" name="dvCompany">
    <vt:lpwstr>TET UUD</vt:lpwstr>
  </property>
  <property fmtid="{D5CDD505-2E9C-101B-9397-08002B2CF9AE}" pid="21" name="dvSite">
    <vt:lpwstr>Helsinki</vt:lpwstr>
  </property>
  <property fmtid="{D5CDD505-2E9C-101B-9397-08002B2CF9AE}" pid="22" name="dvNumbering">
    <vt:lpwstr>0</vt:lpwstr>
  </property>
  <property fmtid="{D5CDD505-2E9C-101B-9397-08002B2CF9AE}" pid="23" name="dvDUname">
    <vt:lpwstr>Lappalainen Eija</vt:lpwstr>
  </property>
  <property fmtid="{D5CDD505-2E9C-101B-9397-08002B2CF9AE}" pid="24" name="dvdufname">
    <vt:lpwstr>Eija</vt:lpwstr>
  </property>
  <property fmtid="{D5CDD505-2E9C-101B-9397-08002B2CF9AE}" pid="25" name="dvdulname">
    <vt:lpwstr>Lappalainen</vt:lpwstr>
  </property>
  <property fmtid="{D5CDD505-2E9C-101B-9397-08002B2CF9AE}" pid="26" name="dvDUdepartment">
    <vt:lpwstr/>
  </property>
  <property fmtid="{D5CDD505-2E9C-101B-9397-08002B2CF9AE}" pid="27" name="dvLogoExist">
    <vt:lpwstr>0</vt:lpwstr>
  </property>
  <property fmtid="{D5CDD505-2E9C-101B-9397-08002B2CF9AE}" pid="28" name="dvCurrentlogo">
    <vt:lpwstr/>
  </property>
  <property fmtid="{D5CDD505-2E9C-101B-9397-08002B2CF9AE}" pid="29" name="Päiväys">
    <vt:filetime>2020-01-01T22:00:00Z</vt:filetime>
  </property>
  <property fmtid="{D5CDD505-2E9C-101B-9397-08002B2CF9AE}" pid="30" name="KEHALaatija">
    <vt:lpwstr>Lappalainen Eija</vt:lpwstr>
  </property>
  <property fmtid="{D5CDD505-2E9C-101B-9397-08002B2CF9AE}" pid="31" name="Dokumentin_x0020_tila">
    <vt:lpwstr/>
  </property>
  <property fmtid="{D5CDD505-2E9C-101B-9397-08002B2CF9AE}" pid="32" name="Kieli">
    <vt:lpwstr>Suomi</vt:lpwstr>
  </property>
  <property fmtid="{D5CDD505-2E9C-101B-9397-08002B2CF9AE}" pid="33" name="Asiakirjan tyyppi">
    <vt:lpwstr>Esitys</vt:lpwstr>
  </property>
  <property fmtid="{D5CDD505-2E9C-101B-9397-08002B2CF9AE}" pid="34" name="Dokumenttityyppi">
    <vt:lpwstr>Esitys</vt:lpwstr>
  </property>
  <property fmtid="{D5CDD505-2E9C-101B-9397-08002B2CF9AE}" pid="35" name="Laatijaorganisaatio">
    <vt:lpwstr>Uudenmaan TE-toimisto</vt:lpwstr>
  </property>
</Properties>
</file>