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9" r:id="rId4"/>
    <p:sldId id="282" r:id="rId5"/>
    <p:sldId id="284" r:id="rId6"/>
    <p:sldId id="285" r:id="rId7"/>
    <p:sldId id="279" r:id="rId8"/>
    <p:sldId id="270" r:id="rId9"/>
  </p:sldIdLst>
  <p:sldSz cx="9144000" cy="6858000" type="screen4x3"/>
  <p:notesSz cx="6858000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71" autoAdjust="0"/>
    <p:restoredTop sz="94660"/>
  </p:normalViewPr>
  <p:slideViewPr>
    <p:cSldViewPr showGuides="1">
      <p:cViewPr varScale="1">
        <p:scale>
          <a:sx n="86" d="100"/>
          <a:sy n="86" d="100"/>
        </p:scale>
        <p:origin x="146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8" d="100"/>
          <a:sy n="98" d="100"/>
        </p:scale>
        <p:origin x="-3552" y="-96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8678B-1B4D-4652-BA39-60FAA2406C67}" type="datetimeFigureOut">
              <a:rPr lang="fi-FI" smtClean="0"/>
              <a:pPr/>
              <a:t>30.8.2023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C1D27-33AE-48B6-8533-0AD83FE590F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16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D6633-A21D-41F6-9DCA-55C2031F52E3}" type="datetimeFigureOut">
              <a:rPr lang="fi-FI" smtClean="0"/>
              <a:pPr/>
              <a:t>30.8.2023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1084E-A856-495C-B990-28A3E30098E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906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e_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735" y="283"/>
            <a:ext cx="4077887" cy="685743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25910" y="2837543"/>
            <a:ext cx="6370426" cy="1533018"/>
          </a:xfrm>
        </p:spPr>
        <p:txBody>
          <a:bodyPr>
            <a:normAutofit/>
          </a:bodyPr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24136" y="4437112"/>
            <a:ext cx="5508104" cy="720080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" y="668181"/>
            <a:ext cx="4468589" cy="160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618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_title_slide_eu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907" y="5309"/>
            <a:ext cx="4126992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25910" y="2837543"/>
            <a:ext cx="6370426" cy="1533018"/>
          </a:xfrm>
        </p:spPr>
        <p:txBody>
          <a:bodyPr>
            <a:normAutofit/>
          </a:bodyPr>
          <a:lstStyle>
            <a:lvl1pPr algn="l">
              <a:lnSpc>
                <a:spcPct val="85000"/>
              </a:lnSpc>
              <a:defRPr sz="3600" b="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24136" y="4437112"/>
            <a:ext cx="4427984" cy="1008112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" y="668181"/>
            <a:ext cx="4468589" cy="1608691"/>
          </a:xfrm>
          <a:prstGeom prst="rect">
            <a:avLst/>
          </a:prstGeom>
        </p:spPr>
      </p:pic>
      <p:pic>
        <p:nvPicPr>
          <p:cNvPr id="12" name="Kuvan paikkamerkki 12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37" b="-8"/>
          <a:stretch/>
        </p:blipFill>
        <p:spPr>
          <a:xfrm>
            <a:off x="7020360" y="5183687"/>
            <a:ext cx="1151952" cy="136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50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419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_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9592" y="1844824"/>
            <a:ext cx="3744416" cy="428133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88024" y="1844824"/>
            <a:ext cx="3754760" cy="428133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226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_only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202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983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0" y="4802400"/>
            <a:ext cx="4827633" cy="2060278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99592" y="515257"/>
            <a:ext cx="7920880" cy="111354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9592" y="1821543"/>
            <a:ext cx="7920880" cy="4304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123950" y="6545237"/>
            <a:ext cx="838200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000000"/>
                </a:solidFill>
              </a:defRPr>
            </a:lvl1pPr>
          </a:lstStyle>
          <a:p>
            <a:r>
              <a:rPr lang="fi-FI"/>
              <a:t>13.12.2022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964432" y="6545237"/>
            <a:ext cx="3562086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000000"/>
                </a:solidFill>
              </a:defRPr>
            </a:lvl1pPr>
          </a:lstStyle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55576" y="6545237"/>
            <a:ext cx="365993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000000"/>
                </a:solidFill>
              </a:defRPr>
            </a:lvl1pPr>
          </a:lstStyle>
          <a:p>
            <a:fld id="{90912E3B-9838-4611-AED2-1868E41D44C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 descr="TE__LA21_te2logo___B3__NEGA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7884368" y="5949280"/>
            <a:ext cx="10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48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4" r:id="rId5"/>
    <p:sldLayoutId id="2147483655" r:id="rId6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74738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36195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8192" y="2662491"/>
            <a:ext cx="6370426" cy="1533018"/>
          </a:xfrm>
        </p:spPr>
        <p:txBody>
          <a:bodyPr>
            <a:normAutofit/>
          </a:bodyPr>
          <a:lstStyle/>
          <a:p>
            <a:r>
              <a:rPr lang="fi-FI" dirty="0"/>
              <a:t>Typo-avustusta saavien hanketoimijoiden työkokous </a:t>
            </a:r>
            <a:br>
              <a:rPr lang="fi-FI" dirty="0"/>
            </a:br>
            <a:r>
              <a:rPr lang="fi-FI" dirty="0"/>
              <a:t>ke 30.8.2023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i-FI" dirty="0"/>
          </a:p>
          <a:p>
            <a:r>
              <a:rPr lang="fi-FI" dirty="0"/>
              <a:t>Eija Lappalainen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545332" y="6210937"/>
            <a:ext cx="838200" cy="720079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350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prstClr val="black"/>
                </a:solidFill>
              </a:rPr>
              <a:t>Päivän ohjelma ja tavoite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2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3650C16C-91B2-7198-B145-F4EE9489D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95500"/>
            <a:ext cx="6408712" cy="320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348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CE8DF1-A51A-84AE-78A1-3D71AECF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fi-FI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Ajankohtaista – Miltä hankkeiden asiakastilanne nyt näyttää?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01A1C5-979D-7419-6C4E-59FCB7558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Tarvitaanko vielä massapostitusta hankkeiden markkinointiin?</a:t>
            </a:r>
          </a:p>
          <a:p>
            <a:endParaRPr lang="fi-FI" dirty="0"/>
          </a:p>
          <a:p>
            <a:r>
              <a:rPr lang="fi-FI" dirty="0"/>
              <a:t>Kuntoutussäätiön kanssa sovittu massapostitus </a:t>
            </a:r>
            <a:r>
              <a:rPr lang="fi-FI" dirty="0" err="1"/>
              <a:t>vkolle</a:t>
            </a:r>
            <a:r>
              <a:rPr lang="fi-FI" dirty="0"/>
              <a:t> 36. Kalliola tule mukaan postitukseen. Eija lähettää hankkeille näytille massakirjeen ja asiakaskriteerit ennen massapostin lähettämistä. </a:t>
            </a:r>
          </a:p>
          <a:p>
            <a:r>
              <a:rPr lang="fi-FI" dirty="0"/>
              <a:t>Posti lähtee asiakkaille viimeistään tiistaina 5.9.</a:t>
            </a:r>
          </a:p>
          <a:p>
            <a:r>
              <a:rPr lang="fi-FI" dirty="0"/>
              <a:t>Kalliola toimittaa uuden esitteen Eijalle, joka vie sen Taidonpolulle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D92F53B-A11F-137C-1E01-D71FA6D9C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Lappalainen Eija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F5F21B4-26AC-6387-7600-8153FE8DF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24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8531E2-CCF6-AA54-96F3-3069726A8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Ajankohtaista – Ohjeistus hankkeiden väliraportteihin kesäkuu-joulukuu 2023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E08048-B8B1-DED5-D3EB-BB3F7A496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Kun koko hankkeen toiminta päättyy vuoden vaihteessa, ei erillistä koko kalenterivuoden väliraporttia tehdä. </a:t>
            </a:r>
          </a:p>
          <a:p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Koko kulunut viimeinen vuosi käsitellään tässä tapauksessa loppuraportissa. Tässäkin tapauksessa tulee kuitenkin tehdä väliraportti alkuvuodesta eli ajanjaksosta tammi-kesäkuu.</a:t>
            </a:r>
            <a:endParaRPr lang="fi-FI" dirty="0"/>
          </a:p>
          <a:p>
            <a:endParaRPr lang="fi-FI" dirty="0"/>
          </a:p>
          <a:p>
            <a:r>
              <a:rPr lang="fi-FI" dirty="0"/>
              <a:t>Loppuraportin ohjeet löytyvät taidonpolku.fi sivulta kohdasta ohjeet hanketoimijoille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9C0E2CF-41F1-A9FE-4179-D5A2D2719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Lappalainen Eija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F56ACED-3777-86E2-5737-70BF71708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7637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E8C4C2-A780-DD0A-4764-44ADC8C73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Loppuraportin ohje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E9E379-EAAD-09C3-ABD8-6269042C1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l"/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Hankkeen loppuraportti laaditaan, kun hanke lopettaa toimintansa. Siinä kuvataan koko hankkeen toiminta-aika (esim. 3 vuotta) tavoitteiden, tekemisen, asiakasmäärien ja tulosten valossa eritellen vuodet toisistaan ja tehden vielä yhteenvedon koko toiminta-ajasta. </a:t>
            </a:r>
          </a:p>
          <a:p>
            <a:pPr algn="l"/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Loppuraportin voi tehdä joko Word tai </a:t>
            </a:r>
            <a:r>
              <a:rPr lang="fi-FI" b="0" i="0" dirty="0" err="1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PowerPoint-</a:t>
            </a: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 muotoon. Raportin tulisi sisältää seuraavia asioita:</a:t>
            </a:r>
          </a:p>
          <a:p>
            <a:pPr algn="l"/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Hankkeen tavoitteet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Hankehakemukseen kirjatut asiakkaiden vastaanottomäärät eri vuosille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Hankkeen tavoitteet eri vuosina (esim. moniko asiakas työllistyy hankkeen aikana)   </a:t>
            </a:r>
          </a:p>
          <a:p>
            <a:pPr algn="l">
              <a:buFont typeface="+mj-lt"/>
              <a:buAutoNum type="arabicPeriod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Mittarit – kuvaa mittarit tavoitteille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Asiakkaiden sijoittumiset hanketyön aikana, esim. kuinka monta henkilöä työllistettiin, kuinka moni aloitti koulutuksen työsuhteeseen jne.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Mitä laadullista arviointia tai itsearviointia tehtiin toimintamallin prosesseista (esim. kyselyt)?</a:t>
            </a:r>
          </a:p>
          <a:p>
            <a:pPr algn="l">
              <a:buFont typeface="+mj-lt"/>
              <a:buAutoNum type="arabicPeriod" startAt="2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Avaintulokset ja keinot tulosten saavuttamiseksi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Mitä tuloksia saavutettiin? Peilaten tavoitteisiin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Uudet työtavat, kehitettiinkö niitä?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Toiminnan tunnistetut esteet, oliko niitä?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Yhteistyökumppanit, miten heitä hyödynnettiin?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Viestintä, millaista viestintää hanke teki asiakasohjauksen tueksi ja hankkeen tunnettuuden lisäämiseksi?</a:t>
            </a:r>
          </a:p>
          <a:p>
            <a:pPr algn="l">
              <a:buFont typeface="+mj-lt"/>
              <a:buAutoNum type="arabicPeriod" startAt="3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Johtopäätökset, hyödynnettävyys tulevaisuudessa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Mitä hankkeessa tapahtui – keskeisimmät johtopäätökset ja suositukset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Toimintamallin juurruttaminen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42321"/>
                </a:solidFill>
                <a:effectLst/>
                <a:latin typeface="Arial" panose="020B0604020202020204" pitchFamily="34" charset="0"/>
              </a:rPr>
              <a:t>Määrärahan arviointi, resurssit</a:t>
            </a:r>
          </a:p>
          <a:p>
            <a:br>
              <a:rPr lang="fi-FI" dirty="0"/>
            </a:b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0B68F36-B6F4-2749-D995-7F2F2CF3F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CD2FFF4-C58F-398D-6BB2-2A7047581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Lappalainen Eija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8970E93-A566-F6A0-E652-BAD1BE43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532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C235B4-7039-42EA-A571-A6CA92A52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Ajankohtaista – maksatuksen terveiset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ACB518B-F4A5-4A8D-A20A-F60FBC145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BF36930-7F04-485A-B6A4-A08A42534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Lappalainen Eija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84EA99-9548-4DEB-8776-0B396C8AB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2BA1D605-457C-81A0-5828-63111C14A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Muistattehan toimittaa maksatushakemukset ajoissa (vaikka liitteitä puuttuisikin)</a:t>
            </a:r>
          </a:p>
          <a:p>
            <a:pPr>
              <a:buFontTx/>
              <a:buChar char="-"/>
            </a:pP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Kaikki hankkeen viimeiseen maksatushakemukseen   sisällytettävät kustannukset (myös lomarahat) on oltava oikeasti maksettu, jotta ne voidaan hyväksyä. </a:t>
            </a:r>
          </a:p>
          <a:p>
            <a:pPr>
              <a:buFontTx/>
              <a:buChar char="-"/>
            </a:pP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HUOM!</a:t>
            </a:r>
          </a:p>
          <a:p>
            <a:pPr marL="0" indent="0">
              <a:buNone/>
            </a:pP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Lomapalkkavarauksia ei hyväksytä eikä esim. tillintarkastajan lausunnon arvioituja kustannuksia.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36393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A7FD49-9767-49E8-B2E7-D2D37FCB8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446" y="511824"/>
            <a:ext cx="7920880" cy="1113543"/>
          </a:xfrm>
        </p:spPr>
        <p:txBody>
          <a:bodyPr/>
          <a:lstStyle/>
          <a:p>
            <a:r>
              <a:rPr lang="fi-FI" dirty="0"/>
              <a:t>Hankkeiden lopetuspäivämäärät </a:t>
            </a:r>
            <a:r>
              <a:rPr lang="fi-FI"/>
              <a:t>ja yhteinen loppuseminaari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E15719-1958-4AF9-AA89-F1C39EB56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484784"/>
            <a:ext cx="7920880" cy="4304620"/>
          </a:xfrm>
        </p:spPr>
        <p:txBody>
          <a:bodyPr>
            <a:normAutofit/>
          </a:bodyPr>
          <a:lstStyle/>
          <a:p>
            <a:r>
              <a:rPr lang="fi-FI" dirty="0"/>
              <a:t>Hankkeisiin voidaan ohjata viimeinen asiakas pe 10.11. Sen jälkeen ei tehdä enää uusia asiakasohjauksia -&gt; Hankkeet palvelevat jo olemassa olevat asiakkaat loppuun</a:t>
            </a:r>
          </a:p>
          <a:p>
            <a:endParaRPr lang="fi-FI" dirty="0"/>
          </a:p>
          <a:p>
            <a:r>
              <a:rPr lang="fi-FI" dirty="0"/>
              <a:t>Hankkeiden yhteinen loppuseminaari pidetään ti 12.12. Kampissa </a:t>
            </a:r>
            <a:r>
              <a:rPr lang="fi-FI" dirty="0" err="1"/>
              <a:t>läsnätilaisuutena</a:t>
            </a:r>
            <a:r>
              <a:rPr lang="fi-FI" dirty="0"/>
              <a:t> kello 9-11</a:t>
            </a:r>
          </a:p>
          <a:p>
            <a:endParaRPr lang="fi-FI" dirty="0"/>
          </a:p>
          <a:p>
            <a:r>
              <a:rPr lang="fi-FI" dirty="0"/>
              <a:t>Eijalta tulee kalenterikutsu ja sovitaan etukäteen esiintymisjärjestys hankkeiden loppuraporteille 4.12. s-postilla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8B5CA6-79C1-4872-A672-BFFE10A60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CE30DB-9C66-4EEA-BFE4-87E41537F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Lappalainen Eija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1507956-5836-48FC-B035-342A2AAE5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8458636"/>
      </p:ext>
    </p:extLst>
  </p:cSld>
  <p:clrMapOvr>
    <a:masterClrMapping/>
  </p:clrMapOvr>
</p:sld>
</file>

<file path=ppt/theme/theme1.xml><?xml version="1.0" encoding="utf-8"?>
<a:theme xmlns:a="http://schemas.openxmlformats.org/drawingml/2006/main" name="TE__DB01_perus__FI_V____RGB[1]">
  <a:themeElements>
    <a:clrScheme name="TE">
      <a:dk1>
        <a:sysClr val="windowText" lastClr="000000"/>
      </a:dk1>
      <a:lt1>
        <a:sysClr val="window" lastClr="FFFFFF"/>
      </a:lt1>
      <a:dk2>
        <a:srgbClr val="003883"/>
      </a:dk2>
      <a:lt2>
        <a:srgbClr val="F0F2CC"/>
      </a:lt2>
      <a:accent1>
        <a:srgbClr val="B6BF00"/>
      </a:accent1>
      <a:accent2>
        <a:srgbClr val="D9640C"/>
      </a:accent2>
      <a:accent3>
        <a:srgbClr val="779346"/>
      </a:accent3>
      <a:accent4>
        <a:srgbClr val="003883"/>
      </a:accent4>
      <a:accent5>
        <a:srgbClr val="4460A5"/>
      </a:accent5>
      <a:accent6>
        <a:srgbClr val="7C7C7C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keskus.potx" id="{134E713E-D105-48DF-90AC-56D1F0A7F7B9}" vid="{DA55FAE6-0BDD-4556-9242-9FC591E73B4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xml_kameleon>
  <päiväys>2.01.2020</päiväys>
  <kehalaatija>Lappalainen Eija</kehalaatija>
  <dokumentin_x0020_tila/>
  <kieli>Suomi</kieli>
  <dokumenttityyppi>Esitys</dokumenttityyppi>
  <laatijaorganisaatio>Uudenmaan TE-toimisto|11974499-c855-4f11-938b-6f1b63c692ef</laatijaorganisaatio>
</xml_kameleon>
</file>

<file path=customXml/itemProps1.xml><?xml version="1.0" encoding="utf-8"?>
<ds:datastoreItem xmlns:ds="http://schemas.openxmlformats.org/officeDocument/2006/customXml" ds:itemID="{495AEEE5-DBA0-400B-B617-2DD7DD7C62B8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te-keskus</Template>
  <TotalTime>1714</TotalTime>
  <Words>413</Words>
  <Application>Microsoft Office PowerPoint</Application>
  <PresentationFormat>Näytössä katseltava diaesitys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TE__DB01_perus__FI_V____RGB[1]</vt:lpstr>
      <vt:lpstr>Typo-avustusta saavien hanketoimijoiden työkokous  ke 30.8.2023</vt:lpstr>
      <vt:lpstr>Päivän ohjelma ja tavoite</vt:lpstr>
      <vt:lpstr>Ajankohtaista – Miltä hankkeiden asiakastilanne nyt näyttää?</vt:lpstr>
      <vt:lpstr>Ajankohtaista – Ohjeistus hankkeiden väliraportteihin kesäkuu-joulukuu 2023</vt:lpstr>
      <vt:lpstr>Loppuraportin ohje</vt:lpstr>
      <vt:lpstr>Ajankohtaista – maksatuksen terveiset</vt:lpstr>
      <vt:lpstr>Hankkeiden lopetuspäivämäärät ja yhteinen loppuseminaari</vt:lpstr>
    </vt:vector>
  </TitlesOfParts>
  <Company>Uudenmaan TE-toimisto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Lappalainen Eija</dc:creator>
  <cp:keywords/>
  <cp:lastModifiedBy>Lappalainen Eija (TET)</cp:lastModifiedBy>
  <cp:revision>197</cp:revision>
  <cp:lastPrinted>2022-01-10T09:52:45Z</cp:lastPrinted>
  <dcterms:created xsi:type="dcterms:W3CDTF">2020-01-02T12:57:01Z</dcterms:created>
  <dcterms:modified xsi:type="dcterms:W3CDTF">2023-08-30T07:34:56Z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460.1014.02.001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te-keskus.potx</vt:lpwstr>
  </property>
  <property fmtid="{D5CDD505-2E9C-101B-9397-08002B2CF9AE}" pid="6" name="dvDefinition">
    <vt:lpwstr>1014 (dd_default.xml)</vt:lpwstr>
  </property>
  <property fmtid="{D5CDD505-2E9C-101B-9397-08002B2CF9AE}" pid="7" name="dvDefinitionID">
    <vt:lpwstr>1014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460.90.02.206</vt:lpwstr>
  </property>
  <property fmtid="{D5CDD505-2E9C-101B-9397-08002B2CF9AE}" pid="10" name="dvDefinitionVersion">
    <vt:lpwstr>02.001 / 30.6.2016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TET UUD</vt:lpwstr>
  </property>
  <property fmtid="{D5CDD505-2E9C-101B-9397-08002B2CF9AE}" pid="21" name="dvSite">
    <vt:lpwstr>Helsinki</vt:lpwstr>
  </property>
  <property fmtid="{D5CDD505-2E9C-101B-9397-08002B2CF9AE}" pid="22" name="dvNumbering">
    <vt:lpwstr>0</vt:lpwstr>
  </property>
  <property fmtid="{D5CDD505-2E9C-101B-9397-08002B2CF9AE}" pid="23" name="dvDUname">
    <vt:lpwstr>Lappalainen Eija</vt:lpwstr>
  </property>
  <property fmtid="{D5CDD505-2E9C-101B-9397-08002B2CF9AE}" pid="24" name="dvdufname">
    <vt:lpwstr>Eija</vt:lpwstr>
  </property>
  <property fmtid="{D5CDD505-2E9C-101B-9397-08002B2CF9AE}" pid="25" name="dvdulname">
    <vt:lpwstr>Lappalainen</vt:lpwstr>
  </property>
  <property fmtid="{D5CDD505-2E9C-101B-9397-08002B2CF9AE}" pid="26" name="dvDUdepartment">
    <vt:lpwstr/>
  </property>
  <property fmtid="{D5CDD505-2E9C-101B-9397-08002B2CF9AE}" pid="27" name="dvLogoExist">
    <vt:lpwstr>0</vt:lpwstr>
  </property>
  <property fmtid="{D5CDD505-2E9C-101B-9397-08002B2CF9AE}" pid="28" name="dvCurrentlogo">
    <vt:lpwstr/>
  </property>
  <property fmtid="{D5CDD505-2E9C-101B-9397-08002B2CF9AE}" pid="29" name="Päiväys">
    <vt:filetime>2020-01-01T22:00:00Z</vt:filetime>
  </property>
  <property fmtid="{D5CDD505-2E9C-101B-9397-08002B2CF9AE}" pid="30" name="KEHALaatija">
    <vt:lpwstr>Lappalainen Eija</vt:lpwstr>
  </property>
  <property fmtid="{D5CDD505-2E9C-101B-9397-08002B2CF9AE}" pid="31" name="Dokumentin_x0020_tila">
    <vt:lpwstr/>
  </property>
  <property fmtid="{D5CDD505-2E9C-101B-9397-08002B2CF9AE}" pid="32" name="Kieli">
    <vt:lpwstr>Suomi</vt:lpwstr>
  </property>
  <property fmtid="{D5CDD505-2E9C-101B-9397-08002B2CF9AE}" pid="33" name="Asiakirjan tyyppi">
    <vt:lpwstr>Esitys</vt:lpwstr>
  </property>
  <property fmtid="{D5CDD505-2E9C-101B-9397-08002B2CF9AE}" pid="34" name="Dokumenttityyppi">
    <vt:lpwstr>Esitys</vt:lpwstr>
  </property>
  <property fmtid="{D5CDD505-2E9C-101B-9397-08002B2CF9AE}" pid="35" name="Laatijaorganisaatio">
    <vt:lpwstr>Uudenmaan TE-toimisto</vt:lpwstr>
  </property>
</Properties>
</file>