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4"/>
  </p:notesMasterIdLst>
  <p:handoutMasterIdLst>
    <p:handoutMasterId r:id="rId15"/>
  </p:handoutMasterIdLst>
  <p:sldIdLst>
    <p:sldId id="256" r:id="rId3"/>
    <p:sldId id="259" r:id="rId4"/>
    <p:sldId id="260" r:id="rId5"/>
    <p:sldId id="265" r:id="rId6"/>
    <p:sldId id="261" r:id="rId7"/>
    <p:sldId id="258" r:id="rId8"/>
    <p:sldId id="262" r:id="rId9"/>
    <p:sldId id="263" r:id="rId10"/>
    <p:sldId id="266" r:id="rId11"/>
    <p:sldId id="267" r:id="rId12"/>
    <p:sldId id="264" r:id="rId13"/>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4660"/>
  </p:normalViewPr>
  <p:slideViewPr>
    <p:cSldViewPr showGuides="1">
      <p:cViewPr varScale="1">
        <p:scale>
          <a:sx n="115" d="100"/>
          <a:sy n="115" d="100"/>
        </p:scale>
        <p:origin x="1500" y="108"/>
      </p:cViewPr>
      <p:guideLst>
        <p:guide orient="horz" pos="2160"/>
        <p:guide pos="2880"/>
      </p:guideLst>
    </p:cSldViewPr>
  </p:slideViewPr>
  <p:notesTextViewPr>
    <p:cViewPr>
      <p:scale>
        <a:sx n="1" d="1"/>
        <a:sy n="1" d="1"/>
      </p:scale>
      <p:origin x="0" y="0"/>
    </p:cViewPr>
  </p:notesTextViewPr>
  <p:notesViewPr>
    <p:cSldViewPr showGuides="1">
      <p:cViewPr varScale="1">
        <p:scale>
          <a:sx n="98" d="100"/>
          <a:sy n="98" d="100"/>
        </p:scale>
        <p:origin x="-355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238678B-1B4D-4652-BA39-60FAA2406C67}" type="datetimeFigureOut">
              <a:rPr lang="fi-FI" smtClean="0"/>
              <a:pPr/>
              <a:t>20.1.2020</a:t>
            </a:fld>
            <a:endParaRPr lang="fi-FI"/>
          </a:p>
        </p:txBody>
      </p:sp>
      <p:sp>
        <p:nvSpPr>
          <p:cNvPr id="4" name="Alatunnisteen paikkamerk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5C1D27-33AE-48B6-8533-0AD83FE590F6}" type="slidenum">
              <a:rPr lang="fi-FI" smtClean="0"/>
              <a:pPr/>
              <a:t>‹#›</a:t>
            </a:fld>
            <a:endParaRPr lang="fi-FI"/>
          </a:p>
        </p:txBody>
      </p:sp>
    </p:spTree>
    <p:extLst>
      <p:ext uri="{BB962C8B-B14F-4D97-AF65-F5344CB8AC3E}">
        <p14:creationId xmlns:p14="http://schemas.microsoft.com/office/powerpoint/2010/main" val="256168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5D6633-A21D-41F6-9DCA-55C2031F52E3}" type="datetimeFigureOut">
              <a:rPr lang="fi-FI" smtClean="0"/>
              <a:pPr/>
              <a:t>20.1.2020</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E1084E-A856-495C-B990-28A3E30098E6}" type="slidenum">
              <a:rPr lang="fi-FI" smtClean="0"/>
              <a:pPr/>
              <a:t>‹#›</a:t>
            </a:fld>
            <a:endParaRPr lang="fi-FI"/>
          </a:p>
        </p:txBody>
      </p:sp>
    </p:spTree>
    <p:extLst>
      <p:ext uri="{BB962C8B-B14F-4D97-AF65-F5344CB8AC3E}">
        <p14:creationId xmlns:p14="http://schemas.microsoft.com/office/powerpoint/2010/main" val="1429061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e_title_slide">
    <p:spTree>
      <p:nvGrpSpPr>
        <p:cNvPr id="1" name=""/>
        <p:cNvGrpSpPr/>
        <p:nvPr/>
      </p:nvGrpSpPr>
      <p:grpSpPr>
        <a:xfrm>
          <a:off x="0" y="0"/>
          <a:ext cx="0" cy="0"/>
          <a:chOff x="0" y="0"/>
          <a:chExt cx="0" cy="0"/>
        </a:xfrm>
      </p:grpSpPr>
      <p:pic>
        <p:nvPicPr>
          <p:cNvPr id="8" name="Kuva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65735" y="283"/>
            <a:ext cx="4077887" cy="6857434"/>
          </a:xfrm>
          <a:prstGeom prst="rect">
            <a:avLst/>
          </a:prstGeom>
        </p:spPr>
      </p:pic>
      <p:sp>
        <p:nvSpPr>
          <p:cNvPr id="2" name="Otsikko 1"/>
          <p:cNvSpPr>
            <a:spLocks noGrp="1"/>
          </p:cNvSpPr>
          <p:nvPr>
            <p:ph type="ctrTitle"/>
          </p:nvPr>
        </p:nvSpPr>
        <p:spPr>
          <a:xfrm>
            <a:off x="1225910" y="2837543"/>
            <a:ext cx="6370426" cy="1533018"/>
          </a:xfrm>
        </p:spPr>
        <p:txBody>
          <a:bodyPr>
            <a:normAutofit/>
          </a:bodyPr>
          <a:lstStyle>
            <a:lvl1pPr algn="l">
              <a:lnSpc>
                <a:spcPct val="85000"/>
              </a:lnSpc>
              <a:defRPr sz="3600" b="0"/>
            </a:lvl1pPr>
          </a:lstStyle>
          <a:p>
            <a:r>
              <a:rPr lang="fi-FI" smtClean="0"/>
              <a:t>Muokkaa perustyyl. napsautt.</a:t>
            </a:r>
            <a:endParaRPr lang="fi-FI" dirty="0"/>
          </a:p>
        </p:txBody>
      </p:sp>
      <p:sp>
        <p:nvSpPr>
          <p:cNvPr id="3" name="Alaotsikko 2"/>
          <p:cNvSpPr>
            <a:spLocks noGrp="1"/>
          </p:cNvSpPr>
          <p:nvPr>
            <p:ph type="subTitle" idx="1"/>
          </p:nvPr>
        </p:nvSpPr>
        <p:spPr>
          <a:xfrm>
            <a:off x="1224136" y="4437112"/>
            <a:ext cx="5508104" cy="720080"/>
          </a:xfrm>
        </p:spPr>
        <p:txBody>
          <a:bodyPr>
            <a:norm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pic>
        <p:nvPicPr>
          <p:cNvPr id="9" name="Kuv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582" y="668181"/>
            <a:ext cx="4468589" cy="1608691"/>
          </a:xfrm>
          <a:prstGeom prst="rect">
            <a:avLst/>
          </a:prstGeom>
        </p:spPr>
      </p:pic>
    </p:spTree>
    <p:extLst>
      <p:ext uri="{BB962C8B-B14F-4D97-AF65-F5344CB8AC3E}">
        <p14:creationId xmlns:p14="http://schemas.microsoft.com/office/powerpoint/2010/main" val="156261817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e_title_slide_eu-logo">
    <p:spTree>
      <p:nvGrpSpPr>
        <p:cNvPr id="1" name=""/>
        <p:cNvGrpSpPr/>
        <p:nvPr/>
      </p:nvGrpSpPr>
      <p:grpSpPr>
        <a:xfrm>
          <a:off x="0" y="0"/>
          <a:ext cx="0" cy="0"/>
          <a:chOff x="0" y="0"/>
          <a:chExt cx="0" cy="0"/>
        </a:xfrm>
      </p:grpSpPr>
      <p:pic>
        <p:nvPicPr>
          <p:cNvPr id="11" name="Kuva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15907" y="5309"/>
            <a:ext cx="4126992" cy="6858000"/>
          </a:xfrm>
          <a:prstGeom prst="rect">
            <a:avLst/>
          </a:prstGeom>
        </p:spPr>
      </p:pic>
      <p:sp>
        <p:nvSpPr>
          <p:cNvPr id="2" name="Otsikko 1"/>
          <p:cNvSpPr>
            <a:spLocks noGrp="1"/>
          </p:cNvSpPr>
          <p:nvPr>
            <p:ph type="ctrTitle"/>
          </p:nvPr>
        </p:nvSpPr>
        <p:spPr>
          <a:xfrm>
            <a:off x="1225910" y="2837543"/>
            <a:ext cx="6370426" cy="1533018"/>
          </a:xfrm>
        </p:spPr>
        <p:txBody>
          <a:bodyPr>
            <a:normAutofit/>
          </a:bodyPr>
          <a:lstStyle>
            <a:lvl1pPr algn="l">
              <a:lnSpc>
                <a:spcPct val="85000"/>
              </a:lnSpc>
              <a:defRPr sz="3600" b="0"/>
            </a:lvl1pPr>
          </a:lstStyle>
          <a:p>
            <a:r>
              <a:rPr lang="fi-FI" smtClean="0"/>
              <a:t>Muokkaa perustyyl. napsautt.</a:t>
            </a:r>
            <a:endParaRPr lang="fi-FI" dirty="0"/>
          </a:p>
        </p:txBody>
      </p:sp>
      <p:sp>
        <p:nvSpPr>
          <p:cNvPr id="3" name="Alaotsikko 2"/>
          <p:cNvSpPr>
            <a:spLocks noGrp="1"/>
          </p:cNvSpPr>
          <p:nvPr>
            <p:ph type="subTitle" idx="1"/>
          </p:nvPr>
        </p:nvSpPr>
        <p:spPr>
          <a:xfrm>
            <a:off x="1224136" y="4437112"/>
            <a:ext cx="4427984" cy="1008112"/>
          </a:xfrm>
        </p:spPr>
        <p:txBody>
          <a:bodyPr>
            <a:normAutofit/>
          </a:bodyPr>
          <a:lstStyle>
            <a:lvl1pPr marL="0" indent="0" algn="l">
              <a:buNone/>
              <a:defRPr sz="14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pic>
        <p:nvPicPr>
          <p:cNvPr id="9" name="Kuv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1582" y="668181"/>
            <a:ext cx="4468589" cy="1608691"/>
          </a:xfrm>
          <a:prstGeom prst="rect">
            <a:avLst/>
          </a:prstGeom>
        </p:spPr>
      </p:pic>
      <p:pic>
        <p:nvPicPr>
          <p:cNvPr id="12" name="Kuvan paikkamerkki 12"/>
          <p:cNvPicPr>
            <a:picLocks noChangeAspect="1"/>
          </p:cNvPicPr>
          <p:nvPr userDrawn="1"/>
        </p:nvPicPr>
        <p:blipFill rotWithShape="1">
          <a:blip r:embed="rId4" cstate="print">
            <a:extLst>
              <a:ext uri="{28A0092B-C50C-407E-A947-70E740481C1C}">
                <a14:useLocalDpi xmlns:a14="http://schemas.microsoft.com/office/drawing/2010/main" val="0"/>
              </a:ext>
            </a:extLst>
          </a:blip>
          <a:srcRect t="-2137" b="-8"/>
          <a:stretch/>
        </p:blipFill>
        <p:spPr>
          <a:xfrm>
            <a:off x="7020360" y="5183687"/>
            <a:ext cx="1151952" cy="1361550"/>
          </a:xfrm>
          <a:prstGeom prst="rect">
            <a:avLst/>
          </a:prstGeom>
        </p:spPr>
      </p:pic>
    </p:spTree>
    <p:extLst>
      <p:ext uri="{BB962C8B-B14F-4D97-AF65-F5344CB8AC3E}">
        <p14:creationId xmlns:p14="http://schemas.microsoft.com/office/powerpoint/2010/main" val="323450841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_title_and_content">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3984191605"/>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e_two_contents">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99592" y="1844824"/>
            <a:ext cx="3744416" cy="4281339"/>
          </a:xfrm>
        </p:spPr>
        <p:txBody>
          <a:bodyPr/>
          <a:lstStyle>
            <a:lvl1pPr>
              <a:defRPr sz="22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Sisällön paikkamerkki 3"/>
          <p:cNvSpPr>
            <a:spLocks noGrp="1"/>
          </p:cNvSpPr>
          <p:nvPr>
            <p:ph sz="half" idx="2"/>
          </p:nvPr>
        </p:nvSpPr>
        <p:spPr>
          <a:xfrm>
            <a:off x="4788024" y="1844824"/>
            <a:ext cx="3754760" cy="4281339"/>
          </a:xfrm>
        </p:spPr>
        <p:txBody>
          <a:bodyPr/>
          <a:lstStyle>
            <a:lvl1pPr>
              <a:defRPr sz="22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Päivämäärän paikkamerkki 4"/>
          <p:cNvSpPr>
            <a:spLocks noGrp="1"/>
          </p:cNvSpPr>
          <p:nvPr>
            <p:ph type="dt" sz="half" idx="10"/>
          </p:nvPr>
        </p:nvSpPr>
        <p:spPr/>
        <p:txBody>
          <a:bodyPr/>
          <a:lstStyle/>
          <a:p>
            <a:r>
              <a:rPr lang="fi-FI" smtClean="0"/>
              <a:t>2.1.2020</a:t>
            </a:r>
            <a:endParaRPr lang="fi-FI"/>
          </a:p>
        </p:txBody>
      </p:sp>
      <p:sp>
        <p:nvSpPr>
          <p:cNvPr id="6" name="Alatunnisteen paikkamerkki 5"/>
          <p:cNvSpPr>
            <a:spLocks noGrp="1"/>
          </p:cNvSpPr>
          <p:nvPr>
            <p:ph type="ftr" sz="quarter" idx="11"/>
          </p:nvPr>
        </p:nvSpPr>
        <p:spPr/>
        <p:txBody>
          <a:bodyPr/>
          <a:lstStyle/>
          <a:p>
            <a:r>
              <a:rPr lang="fi-FI" smtClean="0"/>
              <a:t>Lappalainen Eija</a:t>
            </a:r>
            <a:endParaRPr lang="fi-FI"/>
          </a:p>
        </p:txBody>
      </p:sp>
      <p:sp>
        <p:nvSpPr>
          <p:cNvPr id="7" name="Dian numeron paikkamerkki 6"/>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191226375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e_only_title">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r>
              <a:rPr lang="fi-FI" smtClean="0"/>
              <a:t>2.1.2020</a:t>
            </a:r>
            <a:endParaRPr lang="fi-FI"/>
          </a:p>
        </p:txBody>
      </p:sp>
      <p:sp>
        <p:nvSpPr>
          <p:cNvPr id="4" name="Alatunnisteen paikkamerkki 3"/>
          <p:cNvSpPr>
            <a:spLocks noGrp="1"/>
          </p:cNvSpPr>
          <p:nvPr>
            <p:ph type="ftr" sz="quarter" idx="11"/>
          </p:nvPr>
        </p:nvSpPr>
        <p:spPr/>
        <p:txBody>
          <a:bodyPr/>
          <a:lstStyle/>
          <a:p>
            <a:r>
              <a:rPr lang="fi-FI" smtClean="0"/>
              <a:t>Lappalainen Eija</a:t>
            </a:r>
            <a:endParaRPr lang="fi-FI"/>
          </a:p>
        </p:txBody>
      </p:sp>
      <p:sp>
        <p:nvSpPr>
          <p:cNvPr id="5" name="Dian numeron paikkamerkki 4"/>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982026813"/>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e_blank">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r>
              <a:rPr lang="fi-FI" smtClean="0"/>
              <a:t>2.1.2020</a:t>
            </a:r>
            <a:endParaRPr lang="fi-FI"/>
          </a:p>
        </p:txBody>
      </p:sp>
      <p:sp>
        <p:nvSpPr>
          <p:cNvPr id="3" name="Alatunnisteen paikkamerkki 2"/>
          <p:cNvSpPr>
            <a:spLocks noGrp="1"/>
          </p:cNvSpPr>
          <p:nvPr>
            <p:ph type="ftr" sz="quarter" idx="11"/>
          </p:nvPr>
        </p:nvSpPr>
        <p:spPr/>
        <p:txBody>
          <a:bodyPr/>
          <a:lstStyle/>
          <a:p>
            <a:r>
              <a:rPr lang="fi-FI" smtClean="0"/>
              <a:t>Lappalainen Eija</a:t>
            </a:r>
            <a:endParaRPr lang="fi-FI"/>
          </a:p>
        </p:txBody>
      </p:sp>
      <p:sp>
        <p:nvSpPr>
          <p:cNvPr id="4" name="Dian numeron paikkamerkki 3"/>
          <p:cNvSpPr>
            <a:spLocks noGrp="1"/>
          </p:cNvSpPr>
          <p:nvPr>
            <p:ph type="sldNum" sz="quarter" idx="12"/>
          </p:nvPr>
        </p:nvSpPr>
        <p:spPr/>
        <p:txBody>
          <a:bodyPr/>
          <a:lstStyle/>
          <a:p>
            <a:fld id="{90912E3B-9838-4611-AED2-1868E41D44C1}" type="slidenum">
              <a:rPr lang="fi-FI" smtClean="0"/>
              <a:pPr/>
              <a:t>‹#›</a:t>
            </a:fld>
            <a:endParaRPr lang="fi-FI"/>
          </a:p>
        </p:txBody>
      </p:sp>
    </p:spTree>
    <p:extLst>
      <p:ext uri="{BB962C8B-B14F-4D97-AF65-F5344CB8AC3E}">
        <p14:creationId xmlns:p14="http://schemas.microsoft.com/office/powerpoint/2010/main" val="1259832160"/>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Kuva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20000" y="4802400"/>
            <a:ext cx="4827633" cy="2060278"/>
          </a:xfrm>
          <a:prstGeom prst="rect">
            <a:avLst/>
          </a:prstGeom>
        </p:spPr>
      </p:pic>
      <p:sp>
        <p:nvSpPr>
          <p:cNvPr id="2" name="Otsikon paikkamerkki 1"/>
          <p:cNvSpPr>
            <a:spLocks noGrp="1"/>
          </p:cNvSpPr>
          <p:nvPr>
            <p:ph type="title"/>
          </p:nvPr>
        </p:nvSpPr>
        <p:spPr>
          <a:xfrm>
            <a:off x="899592" y="515257"/>
            <a:ext cx="7920880" cy="1113543"/>
          </a:xfrm>
          <a:prstGeom prst="rect">
            <a:avLst/>
          </a:prstGeom>
        </p:spPr>
        <p:txBody>
          <a:bodyPr vert="horz" lIns="91440" tIns="45720" rIns="91440" bIns="45720" rtlCol="0" anchor="t" anchorCtr="0">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899592" y="1821543"/>
            <a:ext cx="7920880" cy="4304620"/>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1123950" y="6545237"/>
            <a:ext cx="838200" cy="196131"/>
          </a:xfrm>
          <a:prstGeom prst="rect">
            <a:avLst/>
          </a:prstGeom>
        </p:spPr>
        <p:txBody>
          <a:bodyPr vert="horz" lIns="0" tIns="0" rIns="0" bIns="0" rtlCol="0" anchor="ctr"/>
          <a:lstStyle>
            <a:lvl1pPr algn="ctr">
              <a:defRPr sz="800">
                <a:solidFill>
                  <a:srgbClr val="000000"/>
                </a:solidFill>
              </a:defRPr>
            </a:lvl1pPr>
          </a:lstStyle>
          <a:p>
            <a:r>
              <a:rPr lang="fi-FI" smtClean="0"/>
              <a:t>2.1.2020</a:t>
            </a:r>
            <a:endParaRPr lang="fi-FI"/>
          </a:p>
        </p:txBody>
      </p:sp>
      <p:sp>
        <p:nvSpPr>
          <p:cNvPr id="5" name="Alatunnisteen paikkamerkki 4"/>
          <p:cNvSpPr>
            <a:spLocks noGrp="1"/>
          </p:cNvSpPr>
          <p:nvPr>
            <p:ph type="ftr" sz="quarter" idx="3"/>
          </p:nvPr>
        </p:nvSpPr>
        <p:spPr>
          <a:xfrm>
            <a:off x="1964432" y="6545237"/>
            <a:ext cx="3562086" cy="196131"/>
          </a:xfrm>
          <a:prstGeom prst="rect">
            <a:avLst/>
          </a:prstGeom>
        </p:spPr>
        <p:txBody>
          <a:bodyPr vert="horz" lIns="0" tIns="0" rIns="0" bIns="0" rtlCol="0" anchor="ctr"/>
          <a:lstStyle>
            <a:lvl1pPr algn="ctr">
              <a:defRPr sz="800">
                <a:solidFill>
                  <a:srgbClr val="000000"/>
                </a:solidFill>
              </a:defRPr>
            </a:lvl1pPr>
          </a:lstStyle>
          <a:p>
            <a:r>
              <a:rPr lang="fi-FI" smtClean="0"/>
              <a:t>Lappalainen Eija</a:t>
            </a:r>
            <a:endParaRPr lang="fi-FI" dirty="0"/>
          </a:p>
        </p:txBody>
      </p:sp>
      <p:sp>
        <p:nvSpPr>
          <p:cNvPr id="6" name="Dian numeron paikkamerkki 5"/>
          <p:cNvSpPr>
            <a:spLocks noGrp="1"/>
          </p:cNvSpPr>
          <p:nvPr>
            <p:ph type="sldNum" sz="quarter" idx="4"/>
          </p:nvPr>
        </p:nvSpPr>
        <p:spPr>
          <a:xfrm>
            <a:off x="755576" y="6545237"/>
            <a:ext cx="365993" cy="196131"/>
          </a:xfrm>
          <a:prstGeom prst="rect">
            <a:avLst/>
          </a:prstGeom>
        </p:spPr>
        <p:txBody>
          <a:bodyPr vert="horz" lIns="0" tIns="0" rIns="0" bIns="0" rtlCol="0" anchor="ctr"/>
          <a:lstStyle>
            <a:lvl1pPr algn="r">
              <a:defRPr sz="800">
                <a:solidFill>
                  <a:srgbClr val="000000"/>
                </a:solidFill>
              </a:defRPr>
            </a:lvl1pPr>
          </a:lstStyle>
          <a:p>
            <a:fld id="{90912E3B-9838-4611-AED2-1868E41D44C1}" type="slidenum">
              <a:rPr lang="fi-FI" smtClean="0"/>
              <a:pPr/>
              <a:t>‹#›</a:t>
            </a:fld>
            <a:endParaRPr lang="fi-FI"/>
          </a:p>
        </p:txBody>
      </p:sp>
      <p:pic>
        <p:nvPicPr>
          <p:cNvPr id="11" name="Kuva 10" descr="TE__LA21_te2logo___B3__NEGA.png"/>
          <p:cNvPicPr>
            <a:picLocks noChangeAspect="1"/>
          </p:cNvPicPr>
          <p:nvPr userDrawn="1"/>
        </p:nvPicPr>
        <p:blipFill>
          <a:blip r:embed="rId9" cstate="print"/>
          <a:stretch>
            <a:fillRect/>
          </a:stretch>
        </p:blipFill>
        <p:spPr>
          <a:xfrm>
            <a:off x="7884368" y="5949280"/>
            <a:ext cx="1020000" cy="720000"/>
          </a:xfrm>
          <a:prstGeom prst="rect">
            <a:avLst/>
          </a:prstGeom>
        </p:spPr>
      </p:pic>
    </p:spTree>
    <p:extLst>
      <p:ext uri="{BB962C8B-B14F-4D97-AF65-F5344CB8AC3E}">
        <p14:creationId xmlns:p14="http://schemas.microsoft.com/office/powerpoint/2010/main" val="124548435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2" r:id="rId4"/>
    <p:sldLayoutId id="2147483654" r:id="rId5"/>
    <p:sldLayoutId id="2147483655" r:id="rId6"/>
  </p:sldLayoutIdLst>
  <p:hf hdr="0"/>
  <p:txStyles>
    <p:titleStyle>
      <a:lvl1pPr algn="l" defTabSz="914400" rtl="0" eaLnBrk="1" latinLnBrk="0" hangingPunct="1">
        <a:lnSpc>
          <a:spcPct val="85000"/>
        </a:lnSpc>
        <a:spcBef>
          <a:spcPct val="0"/>
        </a:spcBef>
        <a:buNone/>
        <a:defRPr sz="3000" kern="1200">
          <a:solidFill>
            <a:schemeClr val="tx1"/>
          </a:solidFill>
          <a:latin typeface="+mj-lt"/>
          <a:ea typeface="+mj-ea"/>
          <a:cs typeface="+mj-cs"/>
        </a:defRPr>
      </a:lvl1pPr>
    </p:titleStyle>
    <p:bodyStyle>
      <a:lvl1pPr marL="355600" indent="-355600" algn="l" defTabSz="914400" rtl="0" eaLnBrk="1" latinLnBrk="0" hangingPunct="1">
        <a:lnSpc>
          <a:spcPct val="95000"/>
        </a:lnSpc>
        <a:spcBef>
          <a:spcPts val="600"/>
        </a:spcBef>
        <a:buClr>
          <a:srgbClr val="B6BF00"/>
        </a:buClr>
        <a:buFont typeface="Arial" pitchFamily="34" charset="0"/>
        <a:buChar char="•"/>
        <a:defRPr sz="2200" kern="1200">
          <a:solidFill>
            <a:schemeClr val="tx1"/>
          </a:solidFill>
          <a:latin typeface="+mn-lt"/>
          <a:ea typeface="+mn-ea"/>
          <a:cs typeface="+mn-cs"/>
        </a:defRPr>
      </a:lvl1pPr>
      <a:lvl2pPr marL="719138" indent="-363538"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2pPr>
      <a:lvl3pPr marL="107473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3pPr>
      <a:lvl4pPr marL="1436688" indent="-36195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4pPr>
      <a:lvl5pPr marL="1792288" indent="-355600" algn="l" defTabSz="914400" rtl="0" eaLnBrk="1" latinLnBrk="0" hangingPunct="1">
        <a:lnSpc>
          <a:spcPct val="95000"/>
        </a:lnSpc>
        <a:spcBef>
          <a:spcPts val="600"/>
        </a:spcBef>
        <a:buClr>
          <a:srgbClr val="B6BF00"/>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tiedotus.uusimaa@te-toimisto.fi"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taimi.sharepoint.com/tyo-sivusto/Documents/TE-palvelut/Tuettu%20ty%C3%B6llistyminen/Palkkatukikortti/Palkkatukikortti%202020_fi.pdf"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www.suomi.fi/ohjeet-ja-tuki/tietoa-valtuuksista/anna-valtuus-yrityksena"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dirty="0" smtClean="0"/>
              <a:t>Typo-avustusta saavien hanketoimijoiden työkokous pe 17.1.2020</a:t>
            </a:r>
            <a:endParaRPr lang="fi-FI" dirty="0"/>
          </a:p>
        </p:txBody>
      </p:sp>
      <p:sp>
        <p:nvSpPr>
          <p:cNvPr id="3" name="Alaotsikko 2"/>
          <p:cNvSpPr>
            <a:spLocks noGrp="1"/>
          </p:cNvSpPr>
          <p:nvPr>
            <p:ph type="subTitle" idx="1"/>
          </p:nvPr>
        </p:nvSpPr>
        <p:spPr/>
        <p:txBody>
          <a:bodyPr/>
          <a:lstStyle/>
          <a:p>
            <a:endParaRPr lang="fi-FI" dirty="0" smtClean="0"/>
          </a:p>
          <a:p>
            <a:r>
              <a:rPr lang="fi-FI" dirty="0" smtClean="0"/>
              <a:t>Eija Lappalainen, kehittämispäällikkö Tuetun työllistymisen palvelut</a:t>
            </a:r>
            <a:endParaRPr lang="fi-FI" dirty="0"/>
          </a:p>
        </p:txBody>
      </p:sp>
      <p:sp>
        <p:nvSpPr>
          <p:cNvPr id="4" name="Päivämäärän paikkamerkki 3"/>
          <p:cNvSpPr>
            <a:spLocks noGrp="1"/>
          </p:cNvSpPr>
          <p:nvPr>
            <p:ph type="dt" sz="half" idx="10"/>
          </p:nvPr>
        </p:nvSpPr>
        <p:spPr/>
        <p:txBody>
          <a:bodyPr/>
          <a:lstStyle/>
          <a:p>
            <a:r>
              <a:rPr lang="fi-FI" smtClean="0"/>
              <a:t>2.1.2020</a:t>
            </a:r>
            <a:endParaRPr lang="fi-FI" dirty="0"/>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1</a:t>
            </a:fld>
            <a:endParaRPr lang="fi-FI" dirty="0"/>
          </a:p>
        </p:txBody>
      </p:sp>
    </p:spTree>
    <p:extLst>
      <p:ext uri="{BB962C8B-B14F-4D97-AF65-F5344CB8AC3E}">
        <p14:creationId xmlns:p14="http://schemas.microsoft.com/office/powerpoint/2010/main" val="1833501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Viestintäapua TE-toimistosta hankkeelle</a:t>
            </a:r>
            <a:endParaRPr lang="fi-FI" dirty="0"/>
          </a:p>
        </p:txBody>
      </p:sp>
      <p:sp>
        <p:nvSpPr>
          <p:cNvPr id="3" name="Sisällön paikkamerkki 2"/>
          <p:cNvSpPr>
            <a:spLocks noGrp="1"/>
          </p:cNvSpPr>
          <p:nvPr>
            <p:ph idx="1"/>
          </p:nvPr>
        </p:nvSpPr>
        <p:spPr/>
        <p:txBody>
          <a:bodyPr/>
          <a:lstStyle/>
          <a:p>
            <a:r>
              <a:rPr lang="fi-FI" dirty="0" smtClean="0"/>
              <a:t>Ole suoraan yhteydessä TE-toimiston viestintätiimiin:</a:t>
            </a:r>
          </a:p>
          <a:p>
            <a:endParaRPr lang="fi-FI" dirty="0"/>
          </a:p>
          <a:p>
            <a:r>
              <a:rPr lang="fi-FI" dirty="0" smtClean="0">
                <a:hlinkClick r:id="rId2"/>
              </a:rPr>
              <a:t>tiedotus.uusimaa@te-toimisto.fi</a:t>
            </a:r>
            <a:endParaRPr lang="fi-FI" dirty="0" smtClean="0"/>
          </a:p>
          <a:p>
            <a:endParaRPr lang="fi-FI" dirty="0"/>
          </a:p>
          <a:p>
            <a:endParaRPr lang="fi-FI" dirty="0"/>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10</a:t>
            </a:fld>
            <a:endParaRPr lang="fi-FI"/>
          </a:p>
        </p:txBody>
      </p:sp>
    </p:spTree>
    <p:extLst>
      <p:ext uri="{BB962C8B-B14F-4D97-AF65-F5344CB8AC3E}">
        <p14:creationId xmlns:p14="http://schemas.microsoft.com/office/powerpoint/2010/main" val="65852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Jatkokehittäminen – oma työpaja helmi-maaliskuulle?</a:t>
            </a:r>
            <a:endParaRPr lang="fi-FI" dirty="0"/>
          </a:p>
        </p:txBody>
      </p:sp>
      <p:sp>
        <p:nvSpPr>
          <p:cNvPr id="3" name="Sisällön paikkamerkki 2"/>
          <p:cNvSpPr>
            <a:spLocks noGrp="1"/>
          </p:cNvSpPr>
          <p:nvPr>
            <p:ph idx="1"/>
          </p:nvPr>
        </p:nvSpPr>
        <p:spPr/>
        <p:txBody>
          <a:bodyPr/>
          <a:lstStyle/>
          <a:p>
            <a:r>
              <a:rPr lang="fi-FI" dirty="0" smtClean="0"/>
              <a:t>Infoa Työolosuhteiden järjestelytuesta, tarvitaanko tarkemmin?</a:t>
            </a:r>
          </a:p>
          <a:p>
            <a:r>
              <a:rPr lang="fi-FI" dirty="0" smtClean="0"/>
              <a:t>Työkokeilu, kertaus toimintaan?</a:t>
            </a:r>
          </a:p>
          <a:p>
            <a:r>
              <a:rPr lang="fi-FI" dirty="0" smtClean="0"/>
              <a:t>TE-toimiston hankeyhdyshenkilöiden rooli hanketyössä?</a:t>
            </a:r>
          </a:p>
          <a:p>
            <a:r>
              <a:rPr lang="fi-FI" dirty="0" smtClean="0"/>
              <a:t>Hankkeiden oma tiedotuskanava, joku hanke ylläpitää? </a:t>
            </a:r>
          </a:p>
          <a:p>
            <a:r>
              <a:rPr lang="fi-FI" dirty="0" smtClean="0"/>
              <a:t>Hankkeiden kk-seurannat ja tulokset miten seurantaa kannattaisi tehdä? Kipukohdat TE-tston näkökulmasta, parannusratkaisut</a:t>
            </a:r>
          </a:p>
          <a:p>
            <a:r>
              <a:rPr lang="fi-FI" dirty="0" smtClean="0"/>
              <a:t>Mitä muuta</a:t>
            </a:r>
            <a:r>
              <a:rPr lang="fi-FI" dirty="0" smtClean="0"/>
              <a:t>?</a:t>
            </a:r>
          </a:p>
          <a:p>
            <a:r>
              <a:rPr lang="fi-FI" smtClean="0"/>
              <a:t>-&gt; Pidetään </a:t>
            </a:r>
            <a:r>
              <a:rPr lang="fi-FI" dirty="0" smtClean="0"/>
              <a:t>työpaja helmi-maaliskuussa, aikataulu tulossa toimijoille vko 4/2020</a:t>
            </a:r>
            <a:endParaRPr lang="fi-FI" dirty="0" smtClean="0"/>
          </a:p>
          <a:p>
            <a:endParaRPr lang="fi-FI" dirty="0"/>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11</a:t>
            </a:fld>
            <a:endParaRPr lang="fi-FI"/>
          </a:p>
        </p:txBody>
      </p:sp>
    </p:spTree>
    <p:extLst>
      <p:ext uri="{BB962C8B-B14F-4D97-AF65-F5344CB8AC3E}">
        <p14:creationId xmlns:p14="http://schemas.microsoft.com/office/powerpoint/2010/main" val="1001852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prstClr val="black"/>
                </a:solidFill>
              </a:rPr>
              <a:t>Päivän agenda ja tavoite</a:t>
            </a:r>
            <a:endParaRPr lang="fi-FI" dirty="0"/>
          </a:p>
        </p:txBody>
      </p:sp>
      <p:sp>
        <p:nvSpPr>
          <p:cNvPr id="3" name="Sisällön paikkamerkki 2"/>
          <p:cNvSpPr>
            <a:spLocks noGrp="1"/>
          </p:cNvSpPr>
          <p:nvPr>
            <p:ph idx="1"/>
          </p:nvPr>
        </p:nvSpPr>
        <p:spPr/>
        <p:txBody>
          <a:bodyPr/>
          <a:lstStyle/>
          <a:p>
            <a:r>
              <a:rPr lang="fi-FI" dirty="0" smtClean="0"/>
              <a:t>Ajankohtaiset asiat</a:t>
            </a:r>
          </a:p>
          <a:p>
            <a:r>
              <a:rPr lang="fi-FI" dirty="0" smtClean="0"/>
              <a:t>Osa-työkykyisten palvelut TE-toimistosta</a:t>
            </a:r>
          </a:p>
          <a:p>
            <a:r>
              <a:rPr lang="fi-FI" dirty="0" smtClean="0"/>
              <a:t>Työnantajan oma-asiointi</a:t>
            </a:r>
          </a:p>
          <a:p>
            <a:r>
              <a:rPr lang="fi-FI" dirty="0" smtClean="0"/>
              <a:t>Hankkeiden markkinointi</a:t>
            </a:r>
          </a:p>
          <a:p>
            <a:r>
              <a:rPr lang="fi-FI" dirty="0" smtClean="0"/>
              <a:t>Hankkeiden hallinnointi</a:t>
            </a:r>
          </a:p>
          <a:p>
            <a:endParaRPr lang="fi-FI" dirty="0"/>
          </a:p>
          <a:p>
            <a:r>
              <a:rPr lang="fi-FI" dirty="0" smtClean="0"/>
              <a:t>Saada tietoutta ajankohtaisista asioista, vastauksia kysymyksiin ja päättää, tarvitaanko keväälle vielä erillinen työpaja muille aiheille</a:t>
            </a:r>
            <a:endParaRPr lang="fi-FI" dirty="0"/>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2</a:t>
            </a:fld>
            <a:endParaRPr lang="fi-FI"/>
          </a:p>
        </p:txBody>
      </p:sp>
    </p:spTree>
    <p:extLst>
      <p:ext uri="{BB962C8B-B14F-4D97-AF65-F5344CB8AC3E}">
        <p14:creationId xmlns:p14="http://schemas.microsoft.com/office/powerpoint/2010/main" val="2583348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Ajankohtaista - Hankekokooma v. 2020</a:t>
            </a:r>
            <a:endParaRPr lang="fi-FI" dirty="0"/>
          </a:p>
        </p:txBody>
      </p:sp>
      <p:sp>
        <p:nvSpPr>
          <p:cNvPr id="3" name="Sisällön paikkamerkki 2"/>
          <p:cNvSpPr>
            <a:spLocks noGrp="1"/>
          </p:cNvSpPr>
          <p:nvPr>
            <p:ph idx="1"/>
          </p:nvPr>
        </p:nvSpPr>
        <p:spPr/>
        <p:txBody>
          <a:bodyPr>
            <a:normAutofit fontScale="47500" lnSpcReduction="20000"/>
          </a:bodyPr>
          <a:lstStyle/>
          <a:p>
            <a:pPr marL="828040">
              <a:lnSpc>
                <a:spcPts val="1250"/>
              </a:lnSpc>
              <a:spcAft>
                <a:spcPts val="0"/>
              </a:spcAft>
              <a:tabLst>
                <a:tab pos="828040" algn="l"/>
                <a:tab pos="1656080" algn="l"/>
                <a:tab pos="2484120" algn="l"/>
              </a:tabLst>
            </a:pPr>
            <a:r>
              <a:rPr lang="fi-FI" sz="2400" dirty="0" smtClean="0">
                <a:latin typeface="Arial" panose="020B0604020202020204" pitchFamily="34" charset="0"/>
                <a:ea typeface="Arial" panose="020B0604020202020204" pitchFamily="34" charset="0"/>
                <a:cs typeface="Arial" panose="020B0604020202020204" pitchFamily="34" charset="0"/>
              </a:rPr>
              <a:t>Hakemuksia saapui 13 </a:t>
            </a:r>
          </a:p>
          <a:p>
            <a:pPr marL="828040">
              <a:lnSpc>
                <a:spcPts val="1250"/>
              </a:lnSpc>
              <a:spcAft>
                <a:spcPts val="0"/>
              </a:spcAft>
              <a:tabLst>
                <a:tab pos="828040" algn="l"/>
                <a:tab pos="1656080" algn="l"/>
                <a:tab pos="2484120" algn="l"/>
              </a:tabLst>
            </a:pPr>
            <a:r>
              <a:rPr lang="fi-FI" sz="2400" dirty="0" smtClean="0">
                <a:latin typeface="Arial" panose="020B0604020202020204" pitchFamily="34" charset="0"/>
                <a:ea typeface="Arial" panose="020B0604020202020204" pitchFamily="34" charset="0"/>
                <a:cs typeface="Arial" panose="020B0604020202020204" pitchFamily="34" charset="0"/>
              </a:rPr>
              <a:t>Ei uusia toimijoita</a:t>
            </a:r>
          </a:p>
          <a:p>
            <a:pPr marL="828040">
              <a:lnSpc>
                <a:spcPts val="1250"/>
              </a:lnSpc>
              <a:spcAft>
                <a:spcPts val="0"/>
              </a:spcAft>
              <a:tabLst>
                <a:tab pos="828040" algn="l"/>
                <a:tab pos="1656080" algn="l"/>
                <a:tab pos="2484120" algn="l"/>
              </a:tabLst>
            </a:pPr>
            <a:r>
              <a:rPr lang="fi-FI" sz="2400" dirty="0" smtClean="0">
                <a:latin typeface="Arial" panose="020B0604020202020204" pitchFamily="34" charset="0"/>
                <a:ea typeface="Arial" panose="020B0604020202020204" pitchFamily="34" charset="0"/>
                <a:cs typeface="Arial" panose="020B0604020202020204" pitchFamily="34" charset="0"/>
              </a:rPr>
              <a:t>Kaikki hakijat saivat myönteisen rahoituspäätöksen</a:t>
            </a:r>
          </a:p>
          <a:p>
            <a:pPr marL="828040">
              <a:lnSpc>
                <a:spcPts val="1250"/>
              </a:lnSpc>
              <a:spcAft>
                <a:spcPts val="0"/>
              </a:spcAft>
              <a:tabLst>
                <a:tab pos="828040" algn="l"/>
                <a:tab pos="1656080" algn="l"/>
                <a:tab pos="2484120" algn="l"/>
              </a:tabLst>
            </a:pPr>
            <a:r>
              <a:rPr lang="fi-FI" sz="2400" dirty="0" smtClean="0">
                <a:latin typeface="Arial" panose="020B0604020202020204" pitchFamily="34" charset="0"/>
                <a:ea typeface="Arial" panose="020B0604020202020204" pitchFamily="34" charset="0"/>
                <a:cs typeface="Arial" panose="020B0604020202020204" pitchFamily="34" charset="0"/>
              </a:rPr>
              <a:t>Rahaa myönnettiin yhteensä 1,4 miljoonaa € - keskimäärin 107 000 €/hanke</a:t>
            </a:r>
          </a:p>
          <a:p>
            <a:pPr marL="828040" lvl="0">
              <a:lnSpc>
                <a:spcPts val="1250"/>
              </a:lnSpc>
              <a:tabLst>
                <a:tab pos="828040" algn="l"/>
                <a:tab pos="1656080" algn="l"/>
                <a:tab pos="2484120" algn="l"/>
              </a:tabLst>
            </a:pPr>
            <a:r>
              <a:rPr lang="fi-FI" sz="2300" dirty="0">
                <a:solidFill>
                  <a:prstClr val="black"/>
                </a:solidFill>
                <a:latin typeface="Arial" panose="020B0604020202020204" pitchFamily="34" charset="0"/>
                <a:ea typeface="Arial" panose="020B0604020202020204" pitchFamily="34" charset="0"/>
                <a:cs typeface="Arial" panose="020B0604020202020204" pitchFamily="34" charset="0"/>
              </a:rPr>
              <a:t>Suunniteltu asiakasvolyymi 2065 asiakasta</a:t>
            </a:r>
          </a:p>
          <a:p>
            <a:pPr marL="828040">
              <a:lnSpc>
                <a:spcPts val="1250"/>
              </a:lnSpc>
              <a:spcAft>
                <a:spcPts val="0"/>
              </a:spcAft>
              <a:tabLst>
                <a:tab pos="828040" algn="l"/>
                <a:tab pos="1656080" algn="l"/>
                <a:tab pos="2484120" algn="l"/>
              </a:tabLst>
            </a:pPr>
            <a:endParaRPr lang="fi-FI" sz="2400" dirty="0" smtClean="0">
              <a:latin typeface="Arial" panose="020B0604020202020204" pitchFamily="34" charset="0"/>
              <a:ea typeface="Arial" panose="020B0604020202020204" pitchFamily="34" charset="0"/>
              <a:cs typeface="Arial" panose="020B0604020202020204" pitchFamily="34" charset="0"/>
            </a:endParaRPr>
          </a:p>
          <a:p>
            <a:pPr marL="828040">
              <a:lnSpc>
                <a:spcPts val="1250"/>
              </a:lnSpc>
              <a:spcAft>
                <a:spcPts val="0"/>
              </a:spcAft>
              <a:tabLst>
                <a:tab pos="828040" algn="l"/>
                <a:tab pos="1656080" algn="l"/>
                <a:tab pos="2484120" algn="l"/>
              </a:tabLst>
            </a:pPr>
            <a:r>
              <a:rPr lang="fi-FI" sz="2400" dirty="0" smtClean="0">
                <a:latin typeface="Arial" panose="020B0604020202020204" pitchFamily="34" charset="0"/>
                <a:ea typeface="Arial" panose="020B0604020202020204" pitchFamily="34" charset="0"/>
                <a:cs typeface="Arial" panose="020B0604020202020204" pitchFamily="34" charset="0"/>
              </a:rPr>
              <a:t>Hankekokooma v. 2020</a:t>
            </a:r>
          </a:p>
          <a:p>
            <a:pPr marL="0" indent="0">
              <a:buNone/>
            </a:pPr>
            <a:r>
              <a:rPr lang="fi-FI" dirty="0" smtClean="0"/>
              <a:t>		1</a:t>
            </a:r>
            <a:r>
              <a:rPr lang="fi-FI" dirty="0"/>
              <a:t>. Apuomena ry, Taidolla töihin </a:t>
            </a:r>
            <a:r>
              <a:rPr lang="fi-FI" dirty="0" smtClean="0"/>
              <a:t>2</a:t>
            </a:r>
            <a:endParaRPr lang="fi-FI" dirty="0"/>
          </a:p>
          <a:p>
            <a:pPr marL="0" indent="0">
              <a:buNone/>
            </a:pPr>
            <a:r>
              <a:rPr lang="fi-FI" dirty="0" smtClean="0"/>
              <a:t>		2</a:t>
            </a:r>
            <a:r>
              <a:rPr lang="fi-FI" dirty="0"/>
              <a:t>. Ejy ry, Avain </a:t>
            </a:r>
            <a:r>
              <a:rPr lang="fi-FI" dirty="0" smtClean="0"/>
              <a:t>työhön</a:t>
            </a:r>
            <a:endParaRPr lang="fi-FI" dirty="0"/>
          </a:p>
          <a:p>
            <a:pPr marL="0" indent="0">
              <a:buNone/>
            </a:pPr>
            <a:r>
              <a:rPr lang="fi-FI" dirty="0" smtClean="0"/>
              <a:t>		3</a:t>
            </a:r>
            <a:r>
              <a:rPr lang="fi-FI" dirty="0"/>
              <a:t>. Helsingin ja Uudenmaan näkövammaiset ry, </a:t>
            </a:r>
            <a:r>
              <a:rPr lang="fi-FI" dirty="0" smtClean="0"/>
              <a:t>Kartalla</a:t>
            </a:r>
          </a:p>
          <a:p>
            <a:pPr marL="0" indent="0">
              <a:buNone/>
            </a:pPr>
            <a:r>
              <a:rPr lang="fi-FI" dirty="0" smtClean="0"/>
              <a:t>		4</a:t>
            </a:r>
            <a:r>
              <a:rPr lang="fi-FI" dirty="0"/>
              <a:t>. Helsingin kaupunki, </a:t>
            </a:r>
            <a:r>
              <a:rPr lang="fi-FI" dirty="0" smtClean="0"/>
              <a:t>Digirasti</a:t>
            </a:r>
            <a:endParaRPr lang="fi-FI" dirty="0"/>
          </a:p>
          <a:p>
            <a:pPr marL="0" indent="0">
              <a:buNone/>
            </a:pPr>
            <a:r>
              <a:rPr lang="fi-FI" dirty="0" smtClean="0"/>
              <a:t>		5</a:t>
            </a:r>
            <a:r>
              <a:rPr lang="fi-FI" dirty="0"/>
              <a:t>. Helsingin Työkanava HeTy ry, Evästeitä </a:t>
            </a:r>
            <a:endParaRPr lang="fi-FI" dirty="0" smtClean="0"/>
          </a:p>
          <a:p>
            <a:pPr marL="0" indent="0">
              <a:buNone/>
            </a:pPr>
            <a:r>
              <a:rPr lang="fi-FI" dirty="0" smtClean="0"/>
              <a:t>		6</a:t>
            </a:r>
            <a:r>
              <a:rPr lang="fi-FI" dirty="0"/>
              <a:t>. Invalidisäätiö sr, Future </a:t>
            </a:r>
            <a:r>
              <a:rPr lang="fi-FI" dirty="0" smtClean="0"/>
              <a:t>Pro-hanke</a:t>
            </a:r>
          </a:p>
          <a:p>
            <a:pPr marL="0" indent="0">
              <a:buNone/>
            </a:pPr>
            <a:r>
              <a:rPr lang="fi-FI" dirty="0" smtClean="0"/>
              <a:t>		7. Kris-Etelä-Suomi ry, Heti töihin </a:t>
            </a:r>
          </a:p>
          <a:p>
            <a:pPr marL="0" indent="0">
              <a:buNone/>
            </a:pPr>
            <a:r>
              <a:rPr lang="fi-FI" dirty="0" smtClean="0"/>
              <a:t>		8</a:t>
            </a:r>
            <a:r>
              <a:rPr lang="fi-FI" dirty="0"/>
              <a:t>. Omaehtoisen työllistymisen tuki OTTY ry, </a:t>
            </a:r>
            <a:r>
              <a:rPr lang="fi-FI" dirty="0" smtClean="0"/>
              <a:t>Rekryboosteri</a:t>
            </a:r>
            <a:endParaRPr lang="fi-FI" dirty="0"/>
          </a:p>
          <a:p>
            <a:pPr marL="0" indent="0">
              <a:buNone/>
            </a:pPr>
            <a:r>
              <a:rPr lang="fi-FI" dirty="0" smtClean="0"/>
              <a:t>		9</a:t>
            </a:r>
            <a:r>
              <a:rPr lang="fi-FI" dirty="0"/>
              <a:t>. Sotek-säätiö sr, Työn </a:t>
            </a:r>
            <a:r>
              <a:rPr lang="fi-FI" dirty="0" smtClean="0"/>
              <a:t>suuntaan</a:t>
            </a:r>
            <a:endParaRPr lang="fi-FI" dirty="0"/>
          </a:p>
          <a:p>
            <a:pPr marL="0" indent="0">
              <a:buNone/>
            </a:pPr>
            <a:r>
              <a:rPr lang="fi-FI" dirty="0" smtClean="0"/>
              <a:t>		10</a:t>
            </a:r>
            <a:r>
              <a:rPr lang="fi-FI" dirty="0"/>
              <a:t>. Suomen Kylät ry, Työtä kaikille - Jobb för </a:t>
            </a:r>
            <a:r>
              <a:rPr lang="fi-FI" dirty="0" smtClean="0"/>
              <a:t>alla</a:t>
            </a:r>
            <a:endParaRPr lang="fi-FI" dirty="0"/>
          </a:p>
          <a:p>
            <a:pPr marL="0" indent="0">
              <a:buNone/>
            </a:pPr>
            <a:r>
              <a:rPr lang="fi-FI" dirty="0" smtClean="0"/>
              <a:t>		11</a:t>
            </a:r>
            <a:r>
              <a:rPr lang="fi-FI" dirty="0"/>
              <a:t>. Suomen Punainen Risti, Digitaidot </a:t>
            </a:r>
            <a:r>
              <a:rPr lang="fi-FI" dirty="0" smtClean="0"/>
              <a:t>kuntoon</a:t>
            </a:r>
            <a:endParaRPr lang="fi-FI" dirty="0"/>
          </a:p>
          <a:p>
            <a:pPr marL="0" indent="0">
              <a:buNone/>
            </a:pPr>
            <a:r>
              <a:rPr lang="fi-FI" dirty="0" smtClean="0"/>
              <a:t>		12</a:t>
            </a:r>
            <a:r>
              <a:rPr lang="fi-FI" dirty="0"/>
              <a:t>. Työmajakka ry, Lautta työttömyydestä </a:t>
            </a:r>
            <a:r>
              <a:rPr lang="fi-FI" dirty="0" smtClean="0"/>
              <a:t>työhön</a:t>
            </a:r>
            <a:endParaRPr lang="fi-FI" dirty="0"/>
          </a:p>
          <a:p>
            <a:pPr marL="0" indent="0">
              <a:buNone/>
            </a:pPr>
            <a:r>
              <a:rPr lang="fi-FI" dirty="0" smtClean="0"/>
              <a:t>		13</a:t>
            </a:r>
            <a:r>
              <a:rPr lang="fi-FI" dirty="0"/>
              <a:t>. Vantaan kaupunki, </a:t>
            </a:r>
            <a:r>
              <a:rPr lang="fi-FI" dirty="0" smtClean="0"/>
              <a:t>Luotsi</a:t>
            </a:r>
            <a:endParaRPr lang="fi-FI" sz="2400" dirty="0" smtClean="0">
              <a:latin typeface="Arial" panose="020B0604020202020204" pitchFamily="34" charset="0"/>
              <a:ea typeface="Arial" panose="020B0604020202020204" pitchFamily="34" charset="0"/>
              <a:cs typeface="Arial" panose="020B0604020202020204" pitchFamily="34" charset="0"/>
            </a:endParaRPr>
          </a:p>
          <a:p>
            <a:pPr marL="828040">
              <a:lnSpc>
                <a:spcPts val="1250"/>
              </a:lnSpc>
              <a:spcAft>
                <a:spcPts val="0"/>
              </a:spcAft>
              <a:tabLst>
                <a:tab pos="828040" algn="l"/>
                <a:tab pos="1656080" algn="l"/>
                <a:tab pos="2484120" algn="l"/>
              </a:tabLst>
            </a:pPr>
            <a:endParaRPr lang="fi-FI" sz="2400" dirty="0" smtClean="0">
              <a:latin typeface="Arial" panose="020B0604020202020204" pitchFamily="34" charset="0"/>
              <a:cs typeface="Arial" panose="020B0604020202020204" pitchFamily="34" charset="0"/>
            </a:endParaRPr>
          </a:p>
          <a:p>
            <a:pPr marL="828040">
              <a:lnSpc>
                <a:spcPts val="1250"/>
              </a:lnSpc>
              <a:spcAft>
                <a:spcPts val="0"/>
              </a:spcAft>
              <a:tabLst>
                <a:tab pos="828040" algn="l"/>
                <a:tab pos="1656080" algn="l"/>
                <a:tab pos="2484120" algn="l"/>
              </a:tabLst>
            </a:pPr>
            <a:endParaRPr lang="fi-FI" sz="2400" dirty="0">
              <a:latin typeface="Arial" panose="020B0604020202020204" pitchFamily="34" charset="0"/>
              <a:cs typeface="Arial" panose="020B0604020202020204" pitchFamily="34" charset="0"/>
            </a:endParaRPr>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3</a:t>
            </a:fld>
            <a:endParaRPr lang="fi-FI"/>
          </a:p>
        </p:txBody>
      </p:sp>
    </p:spTree>
    <p:extLst>
      <p:ext uri="{BB962C8B-B14F-4D97-AF65-F5344CB8AC3E}">
        <p14:creationId xmlns:p14="http://schemas.microsoft.com/office/powerpoint/2010/main" val="260352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Ajankohtaista – kuntakokeilut - aikatauluja</a:t>
            </a:r>
            <a:endParaRPr lang="fi-FI" dirty="0"/>
          </a:p>
        </p:txBody>
      </p:sp>
      <p:sp>
        <p:nvSpPr>
          <p:cNvPr id="3" name="Sisällön paikkamerkki 2"/>
          <p:cNvSpPr>
            <a:spLocks noGrp="1"/>
          </p:cNvSpPr>
          <p:nvPr>
            <p:ph idx="1"/>
          </p:nvPr>
        </p:nvSpPr>
        <p:spPr/>
        <p:txBody>
          <a:bodyPr>
            <a:normAutofit fontScale="92500"/>
          </a:bodyPr>
          <a:lstStyle/>
          <a:p>
            <a:r>
              <a:rPr lang="fi-FI" dirty="0" smtClean="0"/>
              <a:t>Kuntakokeilujen kokeilulainsäädäntö:</a:t>
            </a:r>
          </a:p>
          <a:p>
            <a:r>
              <a:rPr lang="fi-FI" dirty="0" smtClean="0"/>
              <a:t>Hallituksen esitys annettu 15.12.2019, kommenteilla parhaillaan</a:t>
            </a:r>
          </a:p>
          <a:p>
            <a:r>
              <a:rPr lang="fi-FI" dirty="0" smtClean="0"/>
              <a:t>Hallituksen esityksen kuulemistilaisuus Työ- ja elinkeinoministeriössä 17.1.</a:t>
            </a:r>
          </a:p>
          <a:p>
            <a:r>
              <a:rPr lang="fi-FI" dirty="0" smtClean="0"/>
              <a:t>Ota-kantaa.fi kommentointi 24.1.2020 mennessä</a:t>
            </a:r>
          </a:p>
          <a:p>
            <a:r>
              <a:rPr lang="fi-FI" dirty="0" smtClean="0"/>
              <a:t>Esitys Eduskunnalle helmikuu 2020?</a:t>
            </a:r>
          </a:p>
          <a:p>
            <a:r>
              <a:rPr lang="fi-FI" dirty="0" smtClean="0"/>
              <a:t>Kokeilujen alkaminen toukokuu – syyskuu 2020?</a:t>
            </a:r>
          </a:p>
          <a:p>
            <a:r>
              <a:rPr lang="fi-FI" b="1" dirty="0" smtClean="0"/>
              <a:t>Kokeilujen vaikutus hankkeiden asiakasohjaukseen täysin auki kokeilupaikkakunnissa. Odotellaan lainsäädäntö. </a:t>
            </a:r>
            <a:r>
              <a:rPr lang="fi-FI" dirty="0" smtClean="0"/>
              <a:t>Toimet sen jälkeen. </a:t>
            </a:r>
          </a:p>
          <a:p>
            <a:r>
              <a:rPr lang="fi-FI" dirty="0" smtClean="0"/>
              <a:t>Uudenmaan kunnat, jotka mukana: Hki, Espoo, Vantaa + Kerava</a:t>
            </a:r>
            <a:endParaRPr lang="fi-FI" dirty="0"/>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4</a:t>
            </a:fld>
            <a:endParaRPr lang="fi-FI"/>
          </a:p>
        </p:txBody>
      </p:sp>
    </p:spTree>
    <p:extLst>
      <p:ext uri="{BB962C8B-B14F-4D97-AF65-F5344CB8AC3E}">
        <p14:creationId xmlns:p14="http://schemas.microsoft.com/office/powerpoint/2010/main" val="852671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Ajankohtaista - Palkkatuet ja maksatusasiaa</a:t>
            </a:r>
            <a:endParaRPr lang="fi-FI" dirty="0"/>
          </a:p>
        </p:txBody>
      </p:sp>
      <p:sp>
        <p:nvSpPr>
          <p:cNvPr id="3" name="Sisällön paikkamerkki 2"/>
          <p:cNvSpPr>
            <a:spLocks noGrp="1"/>
          </p:cNvSpPr>
          <p:nvPr>
            <p:ph idx="1"/>
          </p:nvPr>
        </p:nvSpPr>
        <p:spPr/>
        <p:txBody>
          <a:bodyPr>
            <a:normAutofit/>
          </a:bodyPr>
          <a:lstStyle/>
          <a:p>
            <a:pPr marL="828040">
              <a:lnSpc>
                <a:spcPts val="1250"/>
              </a:lnSpc>
              <a:spcAft>
                <a:spcPts val="0"/>
              </a:spcAft>
              <a:tabLst>
                <a:tab pos="828040" algn="l"/>
                <a:tab pos="1656080" algn="l"/>
                <a:tab pos="2484120" algn="l"/>
              </a:tabLst>
            </a:pPr>
            <a:endParaRPr lang="fi-FI" sz="1200" dirty="0" smtClean="0">
              <a:latin typeface="Arial" panose="020B0604020202020204" pitchFamily="34" charset="0"/>
              <a:ea typeface="Arial" panose="020B0604020202020204" pitchFamily="34" charset="0"/>
              <a:cs typeface="Arial" panose="020B0604020202020204" pitchFamily="34" charset="0"/>
            </a:endParaRPr>
          </a:p>
          <a:p>
            <a:pPr marL="828040">
              <a:lnSpc>
                <a:spcPts val="1250"/>
              </a:lnSpc>
              <a:spcAft>
                <a:spcPts val="0"/>
              </a:spcAft>
              <a:tabLst>
                <a:tab pos="828040" algn="l"/>
                <a:tab pos="1656080" algn="l"/>
                <a:tab pos="2484120" algn="l"/>
              </a:tabLst>
            </a:pPr>
            <a:r>
              <a:rPr lang="fi-FI" sz="1200" dirty="0" smtClean="0">
                <a:latin typeface="Arial" panose="020B0604020202020204" pitchFamily="34" charset="0"/>
                <a:ea typeface="Arial" panose="020B0604020202020204" pitchFamily="34" charset="0"/>
                <a:cs typeface="Arial" panose="020B0604020202020204" pitchFamily="34" charset="0"/>
              </a:rPr>
              <a:t>Palkkatuet </a:t>
            </a:r>
            <a:r>
              <a:rPr lang="fi-FI" sz="1200" dirty="0">
                <a:latin typeface="Arial" panose="020B0604020202020204" pitchFamily="34" charset="0"/>
                <a:ea typeface="Arial" panose="020B0604020202020204" pitchFamily="34" charset="0"/>
                <a:cs typeface="Arial" panose="020B0604020202020204" pitchFamily="34" charset="0"/>
              </a:rPr>
              <a:t>voi jatkossa ilmoittaa </a:t>
            </a:r>
            <a:r>
              <a:rPr lang="fi-FI" sz="1200" dirty="0" smtClean="0">
                <a:latin typeface="Arial" panose="020B0604020202020204" pitchFamily="34" charset="0"/>
                <a:ea typeface="Arial" panose="020B0604020202020204" pitchFamily="34" charset="0"/>
                <a:cs typeface="Arial" panose="020B0604020202020204" pitchFamily="34" charset="0"/>
              </a:rPr>
              <a:t>itse Yrityksen ja työnantajan Oma asiointi-palvelun kautta vahvalla tunnistuksella</a:t>
            </a:r>
          </a:p>
          <a:p>
            <a:pPr marL="828040">
              <a:lnSpc>
                <a:spcPts val="1250"/>
              </a:lnSpc>
              <a:spcAft>
                <a:spcPts val="0"/>
              </a:spcAft>
              <a:tabLst>
                <a:tab pos="828040" algn="l"/>
                <a:tab pos="1656080" algn="l"/>
                <a:tab pos="2484120" algn="l"/>
              </a:tabLst>
            </a:pPr>
            <a:r>
              <a:rPr lang="fi-FI" sz="1200" dirty="0" smtClean="0">
                <a:latin typeface="Arial" panose="020B0604020202020204" pitchFamily="34" charset="0"/>
                <a:ea typeface="Arial" panose="020B0604020202020204" pitchFamily="34" charset="0"/>
                <a:cs typeface="Arial" panose="020B0604020202020204" pitchFamily="34" charset="0"/>
              </a:rPr>
              <a:t>Palkkatukipaikan ilmoittaminen edellyttää suomi.fi-valtuutta ”työkokeiluilmoitusten ja palkkatukipaikkojen hallinnointi”.</a:t>
            </a:r>
          </a:p>
          <a:p>
            <a:pPr marL="828040">
              <a:lnSpc>
                <a:spcPts val="1250"/>
              </a:lnSpc>
              <a:spcAft>
                <a:spcPts val="0"/>
              </a:spcAft>
              <a:tabLst>
                <a:tab pos="828040" algn="l"/>
                <a:tab pos="1656080" algn="l"/>
                <a:tab pos="2484120" algn="l"/>
              </a:tabLst>
            </a:pPr>
            <a:r>
              <a:rPr lang="fi-FI" sz="1200" dirty="0" smtClean="0">
                <a:latin typeface="Arial" panose="020B0604020202020204" pitchFamily="34" charset="0"/>
                <a:ea typeface="Arial" panose="020B0604020202020204" pitchFamily="34" charset="0"/>
                <a:cs typeface="Arial" panose="020B0604020202020204" pitchFamily="34" charset="0"/>
              </a:rPr>
              <a:t>Sopimusasiakkaan käyttäjätunnuksella paikkoja ei voi ilmoittaa.</a:t>
            </a:r>
          </a:p>
          <a:p>
            <a:pPr marL="828040">
              <a:lnSpc>
                <a:spcPts val="1250"/>
              </a:lnSpc>
              <a:spcAft>
                <a:spcPts val="0"/>
              </a:spcAft>
              <a:tabLst>
                <a:tab pos="828040" algn="l"/>
                <a:tab pos="1656080" algn="l"/>
                <a:tab pos="2484120" algn="l"/>
              </a:tabLst>
            </a:pPr>
            <a:r>
              <a:rPr lang="fi-FI" sz="1200" dirty="0" smtClean="0">
                <a:latin typeface="Arial" panose="020B0604020202020204" pitchFamily="34" charset="0"/>
                <a:ea typeface="Arial" panose="020B0604020202020204" pitchFamily="34" charset="0"/>
                <a:cs typeface="Arial" panose="020B0604020202020204" pitchFamily="34" charset="0"/>
              </a:rPr>
              <a:t>Asiakkaat näkevät em. palkkatukipaikat omassa sähköisessä asiointipalvelussaan</a:t>
            </a:r>
          </a:p>
          <a:p>
            <a:pPr marL="828040">
              <a:lnSpc>
                <a:spcPts val="1250"/>
              </a:lnSpc>
              <a:spcAft>
                <a:spcPts val="0"/>
              </a:spcAft>
              <a:tabLst>
                <a:tab pos="828040" algn="l"/>
                <a:tab pos="1656080" algn="l"/>
                <a:tab pos="2484120" algn="l"/>
              </a:tabLst>
            </a:pPr>
            <a:r>
              <a:rPr lang="fi-FI" sz="1200" dirty="0" smtClean="0">
                <a:latin typeface="Arial" panose="020B0604020202020204" pitchFamily="34" charset="0"/>
                <a:ea typeface="Arial" panose="020B0604020202020204" pitchFamily="34" charset="0"/>
                <a:cs typeface="Arial" panose="020B0604020202020204" pitchFamily="34" charset="0"/>
              </a:rPr>
              <a:t>100 % palkkatuen kiintiöitä ei ole v. 2020</a:t>
            </a:r>
          </a:p>
          <a:p>
            <a:pPr marL="828040">
              <a:lnSpc>
                <a:spcPts val="1250"/>
              </a:lnSpc>
              <a:spcAft>
                <a:spcPts val="0"/>
              </a:spcAft>
              <a:tabLst>
                <a:tab pos="828040" algn="l"/>
                <a:tab pos="1656080" algn="l"/>
                <a:tab pos="2484120" algn="l"/>
              </a:tabLst>
            </a:pPr>
            <a:r>
              <a:rPr lang="fi-FI" sz="1200" dirty="0" smtClean="0">
                <a:latin typeface="Arial" panose="020B0604020202020204" pitchFamily="34" charset="0"/>
                <a:ea typeface="Arial" panose="020B0604020202020204" pitchFamily="34" charset="0"/>
                <a:cs typeface="Arial" panose="020B0604020202020204" pitchFamily="34" charset="0"/>
              </a:rPr>
              <a:t>Edelleen voimassa ohjeistus palkkatukien vaikuttavuudesta ja hakijalähtöisyydestä (löytyy mm. taidonpolku.fi-sivulta)</a:t>
            </a:r>
          </a:p>
          <a:p>
            <a:pPr marL="472440" indent="0">
              <a:lnSpc>
                <a:spcPts val="1250"/>
              </a:lnSpc>
              <a:spcAft>
                <a:spcPts val="0"/>
              </a:spcAft>
              <a:buNone/>
              <a:tabLst>
                <a:tab pos="828040" algn="l"/>
                <a:tab pos="1656080" algn="l"/>
                <a:tab pos="2484120" algn="l"/>
              </a:tabLst>
            </a:pPr>
            <a:endParaRPr lang="fi-FI" sz="1200" dirty="0">
              <a:latin typeface="Arial" panose="020B0604020202020204" pitchFamily="34" charset="0"/>
              <a:ea typeface="Arial" panose="020B0604020202020204" pitchFamily="34" charset="0"/>
              <a:cs typeface="Arial" panose="020B0604020202020204" pitchFamily="34" charset="0"/>
            </a:endParaRPr>
          </a:p>
          <a:p>
            <a:pPr marL="828040">
              <a:lnSpc>
                <a:spcPts val="1250"/>
              </a:lnSpc>
              <a:spcAft>
                <a:spcPts val="0"/>
              </a:spcAft>
              <a:tabLst>
                <a:tab pos="828040" algn="l"/>
                <a:tab pos="1656080" algn="l"/>
                <a:tab pos="2484120" algn="l"/>
              </a:tabLst>
            </a:pPr>
            <a:r>
              <a:rPr lang="fi-FI" sz="1200" dirty="0" smtClean="0">
                <a:latin typeface="Arial" panose="020B0604020202020204" pitchFamily="34" charset="0"/>
                <a:ea typeface="Arial" panose="020B0604020202020204" pitchFamily="34" charset="0"/>
                <a:cs typeface="Arial" panose="020B0604020202020204" pitchFamily="34" charset="0"/>
              </a:rPr>
              <a:t>Maksatus </a:t>
            </a:r>
            <a:r>
              <a:rPr lang="fi-FI" sz="1200" dirty="0">
                <a:latin typeface="Arial" panose="020B0604020202020204" pitchFamily="34" charset="0"/>
                <a:ea typeface="Arial" panose="020B0604020202020204" pitchFamily="34" charset="0"/>
                <a:cs typeface="Arial" panose="020B0604020202020204" pitchFamily="34" charset="0"/>
              </a:rPr>
              <a:t>vuonna 2020 </a:t>
            </a:r>
            <a:r>
              <a:rPr lang="fi-FI" sz="1200" dirty="0" smtClean="0">
                <a:latin typeface="Arial" panose="020B0604020202020204" pitchFamily="34" charset="0"/>
                <a:ea typeface="Arial" panose="020B0604020202020204" pitchFamily="34" charset="0"/>
                <a:cs typeface="Arial" panose="020B0604020202020204" pitchFamily="34" charset="0"/>
              </a:rPr>
              <a:t>– Kansallinen tulorekisteri</a:t>
            </a:r>
          </a:p>
          <a:p>
            <a:pPr marL="828040">
              <a:lnSpc>
                <a:spcPts val="1250"/>
              </a:lnSpc>
              <a:spcAft>
                <a:spcPts val="0"/>
              </a:spcAft>
              <a:tabLst>
                <a:tab pos="828040" algn="l"/>
                <a:tab pos="1656080" algn="l"/>
                <a:tab pos="2484120" algn="l"/>
              </a:tabLst>
            </a:pPr>
            <a:r>
              <a:rPr lang="fi-FI" sz="1200" dirty="0" smtClean="0">
                <a:latin typeface="Arial" panose="020B0604020202020204" pitchFamily="34" charset="0"/>
                <a:ea typeface="Arial" panose="020B0604020202020204" pitchFamily="34" charset="0"/>
                <a:cs typeface="Arial" panose="020B0604020202020204" pitchFamily="34" charset="0"/>
              </a:rPr>
              <a:t>TEM-hallinnonala liittyi järjestelmään 1.1.2020, nopeuttaa maksatusta palkkatukien osalta</a:t>
            </a:r>
          </a:p>
          <a:p>
            <a:pPr marL="828040">
              <a:lnSpc>
                <a:spcPts val="1250"/>
              </a:lnSpc>
              <a:spcAft>
                <a:spcPts val="0"/>
              </a:spcAft>
              <a:tabLst>
                <a:tab pos="828040" algn="l"/>
                <a:tab pos="1656080" algn="l"/>
                <a:tab pos="2484120" algn="l"/>
              </a:tabLst>
            </a:pPr>
            <a:r>
              <a:rPr lang="fi-FI" sz="1200" dirty="0" smtClean="0">
                <a:latin typeface="Arial" panose="020B0604020202020204" pitchFamily="34" charset="0"/>
                <a:ea typeface="Arial" panose="020B0604020202020204" pitchFamily="34" charset="0"/>
                <a:cs typeface="Arial" panose="020B0604020202020204" pitchFamily="34" charset="0"/>
              </a:rPr>
              <a:t>Maksatushakemukset yrityksen Oma asiointipalvelussa. </a:t>
            </a:r>
          </a:p>
          <a:p>
            <a:pPr marL="828040">
              <a:lnSpc>
                <a:spcPts val="1250"/>
              </a:lnSpc>
              <a:spcAft>
                <a:spcPts val="0"/>
              </a:spcAft>
              <a:tabLst>
                <a:tab pos="828040" algn="l"/>
                <a:tab pos="1656080" algn="l"/>
                <a:tab pos="2484120" algn="l"/>
              </a:tabLst>
            </a:pPr>
            <a:r>
              <a:rPr lang="fi-FI" sz="1200" dirty="0" smtClean="0">
                <a:latin typeface="Arial" panose="020B0604020202020204" pitchFamily="34" charset="0"/>
                <a:ea typeface="Arial" panose="020B0604020202020204" pitchFamily="34" charset="0"/>
                <a:cs typeface="Arial" panose="020B0604020202020204" pitchFamily="34" charset="0"/>
              </a:rPr>
              <a:t>Lisätietoa saa mm. tulorekisteri.fi-sivuilta</a:t>
            </a:r>
            <a:r>
              <a:rPr lang="fi-FI" sz="1200" dirty="0">
                <a:latin typeface="Arial" panose="020B0604020202020204" pitchFamily="34" charset="0"/>
                <a:ea typeface="Arial" panose="020B0604020202020204" pitchFamily="34" charset="0"/>
                <a:cs typeface="Arial" panose="020B0604020202020204" pitchFamily="34" charset="0"/>
              </a:rPr>
              <a:t>, jossa </a:t>
            </a:r>
            <a:r>
              <a:rPr lang="fi-FI" sz="1200" dirty="0" smtClean="0">
                <a:latin typeface="Arial" panose="020B0604020202020204" pitchFamily="34" charset="0"/>
                <a:ea typeface="Arial" panose="020B0604020202020204" pitchFamily="34" charset="0"/>
                <a:cs typeface="Arial" panose="020B0604020202020204" pitchFamily="34" charset="0"/>
              </a:rPr>
              <a:t>ohjeita </a:t>
            </a:r>
            <a:r>
              <a:rPr lang="fi-FI" sz="1200" dirty="0">
                <a:latin typeface="Arial" panose="020B0604020202020204" pitchFamily="34" charset="0"/>
                <a:ea typeface="Arial" panose="020B0604020202020204" pitchFamily="34" charset="0"/>
                <a:cs typeface="Arial" panose="020B0604020202020204" pitchFamily="34" charset="0"/>
              </a:rPr>
              <a:t>ja </a:t>
            </a:r>
            <a:r>
              <a:rPr lang="fi-FI" sz="1200" dirty="0" smtClean="0">
                <a:latin typeface="Arial" panose="020B0604020202020204" pitchFamily="34" charset="0"/>
                <a:ea typeface="Arial" panose="020B0604020202020204" pitchFamily="34" charset="0"/>
                <a:cs typeface="Arial" panose="020B0604020202020204" pitchFamily="34" charset="0"/>
              </a:rPr>
              <a:t>malliesimerkkejä </a:t>
            </a:r>
            <a:endParaRPr lang="fi-FI" sz="1200" dirty="0"/>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5</a:t>
            </a:fld>
            <a:endParaRPr lang="fi-FI"/>
          </a:p>
        </p:txBody>
      </p:sp>
    </p:spTree>
    <p:extLst>
      <p:ext uri="{BB962C8B-B14F-4D97-AF65-F5344CB8AC3E}">
        <p14:creationId xmlns:p14="http://schemas.microsoft.com/office/powerpoint/2010/main" val="4293366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Ajankohtaista - Palkkatuki v. 2020</a:t>
            </a:r>
            <a:br>
              <a:rPr lang="fi-FI" dirty="0" smtClean="0"/>
            </a:br>
            <a:r>
              <a:rPr lang="fi-FI" dirty="0"/>
              <a:t/>
            </a:r>
            <a:br>
              <a:rPr lang="fi-FI" dirty="0"/>
            </a:br>
            <a:r>
              <a:rPr lang="fi-FI" dirty="0" smtClean="0"/>
              <a:t/>
            </a:r>
            <a:br>
              <a:rPr lang="fi-FI" dirty="0" smtClean="0"/>
            </a:br>
            <a:r>
              <a:rPr lang="fi-FI" dirty="0"/>
              <a:t/>
            </a:r>
            <a:br>
              <a:rPr lang="fi-FI" dirty="0"/>
            </a:br>
            <a:r>
              <a:rPr lang="fi-FI" sz="1200" dirty="0">
                <a:latin typeface="Arial" panose="020B0604020202020204" pitchFamily="34" charset="0"/>
              </a:rPr>
              <a:t>Tuen myöntäminen lähtee aina työttömän työnhakijan palvelutarpeesta </a:t>
            </a:r>
            <a:r>
              <a:rPr lang="fi-FI" sz="1200" dirty="0" smtClean="0">
                <a:latin typeface="Arial" panose="020B0604020202020204" pitchFamily="34" charset="0"/>
              </a:rPr>
              <a:t/>
            </a:r>
            <a:br>
              <a:rPr lang="fi-FI" sz="1200" dirty="0" smtClean="0">
                <a:latin typeface="Arial" panose="020B0604020202020204" pitchFamily="34" charset="0"/>
              </a:rPr>
            </a:br>
            <a:r>
              <a:rPr lang="fi-FI" sz="1200" dirty="0">
                <a:latin typeface="Arial" panose="020B0604020202020204" pitchFamily="34" charset="0"/>
              </a:rPr>
              <a:t/>
            </a:r>
            <a:br>
              <a:rPr lang="fi-FI" sz="1200" dirty="0">
                <a:latin typeface="Arial" panose="020B0604020202020204" pitchFamily="34" charset="0"/>
              </a:rPr>
            </a:br>
            <a:r>
              <a:rPr lang="fi-FI" sz="1200" dirty="0" smtClean="0"/>
              <a:t>Palkkatuki on työnantajalle maksettava </a:t>
            </a:r>
            <a:r>
              <a:rPr lang="fi-FI" sz="1200" dirty="0" smtClean="0">
                <a:solidFill>
                  <a:prstClr val="black"/>
                </a:solidFill>
              </a:rPr>
              <a:t>harkinnanvarainen </a:t>
            </a:r>
            <a:r>
              <a:rPr lang="fi-FI" sz="1200" dirty="0" smtClean="0"/>
              <a:t>tuki palkkauskustannuksiin. </a:t>
            </a:r>
            <a:br>
              <a:rPr lang="fi-FI" sz="1200" dirty="0" smtClean="0"/>
            </a:br>
            <a:r>
              <a:rPr lang="fi-FI" sz="1200" dirty="0"/>
              <a:t/>
            </a:r>
            <a:br>
              <a:rPr lang="fi-FI" sz="1200" dirty="0"/>
            </a:br>
            <a:r>
              <a:rPr lang="fi-FI" sz="1200" dirty="0" smtClean="0"/>
              <a:t>Palkkatuetun työn tarkoituksena on parantaa tuella palkattavan henkilön ammatillista osaamista ja edistää työllistymistä avoimille markkinoille. Tuen tarkoituksena on parantaa </a:t>
            </a:r>
            <a:r>
              <a:rPr lang="fi-FI" sz="1200" dirty="0" smtClean="0">
                <a:latin typeface="Arial" panose="020B0604020202020204" pitchFamily="34" charset="0"/>
              </a:rPr>
              <a:t>henkilön </a:t>
            </a:r>
            <a:r>
              <a:rPr lang="fi-FI" sz="1200" dirty="0">
                <a:latin typeface="Arial" panose="020B0604020202020204" pitchFamily="34" charset="0"/>
              </a:rPr>
              <a:t>ammatillista osaamista ja edistää työllistymistä avoimille </a:t>
            </a:r>
            <a:r>
              <a:rPr lang="fi-FI" sz="1200" dirty="0" smtClean="0">
                <a:latin typeface="Arial" panose="020B0604020202020204" pitchFamily="34" charset="0"/>
              </a:rPr>
              <a:t>työmarkkinoille</a:t>
            </a:r>
            <a:br>
              <a:rPr lang="fi-FI" sz="1200" dirty="0" smtClean="0">
                <a:latin typeface="Arial" panose="020B0604020202020204" pitchFamily="34" charset="0"/>
              </a:rPr>
            </a:br>
            <a:r>
              <a:rPr lang="fi-FI" sz="1200" dirty="0">
                <a:latin typeface="Arial" panose="020B0604020202020204" pitchFamily="34" charset="0"/>
              </a:rPr>
              <a:t/>
            </a:r>
            <a:br>
              <a:rPr lang="fi-FI" sz="1200" dirty="0">
                <a:latin typeface="Arial" panose="020B0604020202020204" pitchFamily="34" charset="0"/>
              </a:rPr>
            </a:br>
            <a:r>
              <a:rPr lang="fi-FI" sz="1200" dirty="0" smtClean="0">
                <a:latin typeface="Arial" panose="020B0604020202020204" pitchFamily="34" charset="0"/>
              </a:rPr>
              <a:t>Palkkatuen </a:t>
            </a:r>
            <a:r>
              <a:rPr lang="fi-FI" sz="1200" dirty="0">
                <a:latin typeface="Arial" panose="020B0604020202020204" pitchFamily="34" charset="0"/>
              </a:rPr>
              <a:t>käytöstä sovitaan </a:t>
            </a:r>
            <a:r>
              <a:rPr lang="fi-FI" sz="1200" dirty="0" smtClean="0">
                <a:latin typeface="Arial" panose="020B0604020202020204" pitchFamily="34" charset="0"/>
              </a:rPr>
              <a:t>aina TE-toimistossa työttömän </a:t>
            </a:r>
            <a:r>
              <a:rPr lang="fi-FI" sz="1200" dirty="0">
                <a:latin typeface="Arial" panose="020B0604020202020204" pitchFamily="34" charset="0"/>
              </a:rPr>
              <a:t>työnhakijan kanssa laadittavassa </a:t>
            </a:r>
            <a:r>
              <a:rPr lang="fi-FI" sz="1200" dirty="0" smtClean="0">
                <a:latin typeface="Arial" panose="020B0604020202020204" pitchFamily="34" charset="0"/>
              </a:rPr>
              <a:t>työllistymissuunnitelmassa.</a:t>
            </a:r>
            <a:br>
              <a:rPr lang="fi-FI" sz="1200" dirty="0" smtClean="0">
                <a:latin typeface="Arial" panose="020B0604020202020204" pitchFamily="34" charset="0"/>
              </a:rPr>
            </a:br>
            <a:r>
              <a:rPr lang="fi-FI" sz="1200" dirty="0">
                <a:latin typeface="Arial" panose="020B0604020202020204" pitchFamily="34" charset="0"/>
              </a:rPr>
              <a:t/>
            </a:r>
            <a:br>
              <a:rPr lang="fi-FI" sz="1200" dirty="0">
                <a:latin typeface="Arial" panose="020B0604020202020204" pitchFamily="34" charset="0"/>
              </a:rPr>
            </a:br>
            <a:r>
              <a:rPr lang="fi-FI" sz="1200" b="1" dirty="0" smtClean="0">
                <a:latin typeface="Arial" panose="020B0604020202020204" pitchFamily="34" charset="0"/>
              </a:rPr>
              <a:t>Uutta palkkatuen oheen</a:t>
            </a:r>
            <a:r>
              <a:rPr lang="fi-FI" sz="1200" dirty="0" smtClean="0">
                <a:latin typeface="Arial" panose="020B0604020202020204" pitchFamily="34" charset="0"/>
              </a:rPr>
              <a:t>: </a:t>
            </a:r>
            <a:br>
              <a:rPr lang="fi-FI" sz="1200" dirty="0" smtClean="0">
                <a:latin typeface="Arial" panose="020B0604020202020204" pitchFamily="34" charset="0"/>
              </a:rPr>
            </a:br>
            <a:r>
              <a:rPr lang="fi-FI" sz="1200" dirty="0" smtClean="0">
                <a:latin typeface="Arial" panose="020B0604020202020204" pitchFamily="34" charset="0"/>
              </a:rPr>
              <a:t/>
            </a:r>
            <a:br>
              <a:rPr lang="fi-FI" sz="1200" dirty="0" smtClean="0">
                <a:latin typeface="Arial" panose="020B0604020202020204" pitchFamily="34" charset="0"/>
              </a:rPr>
            </a:br>
            <a:r>
              <a:rPr lang="fi-FI" sz="1200" dirty="0" smtClean="0">
                <a:latin typeface="Arial" panose="020B0604020202020204" pitchFamily="34" charset="0"/>
              </a:rPr>
              <a:t>Osa palkattavista työntekijöistä voi tuoda mukanaan työhönvalmentajan. </a:t>
            </a:r>
            <a:br>
              <a:rPr lang="fi-FI" sz="1200" dirty="0" smtClean="0">
                <a:latin typeface="Arial" panose="020B0604020202020204" pitchFamily="34" charset="0"/>
              </a:rPr>
            </a:br>
            <a:r>
              <a:rPr lang="fi-FI" sz="1200" dirty="0">
                <a:latin typeface="Arial" panose="020B0604020202020204" pitchFamily="34" charset="0"/>
              </a:rPr>
              <a:t/>
            </a:r>
            <a:br>
              <a:rPr lang="fi-FI" sz="1200" dirty="0">
                <a:latin typeface="Arial" panose="020B0604020202020204" pitchFamily="34" charset="0"/>
              </a:rPr>
            </a:br>
            <a:r>
              <a:rPr lang="fi-FI" sz="1200" dirty="0" err="1" smtClean="0">
                <a:latin typeface="Arial" panose="020B0604020202020204" pitchFamily="34" charset="0"/>
              </a:rPr>
              <a:t>Työhönvalmentaja</a:t>
            </a:r>
            <a:r>
              <a:rPr lang="fi-FI" sz="1200" dirty="0" smtClean="0">
                <a:latin typeface="Arial" panose="020B0604020202020204" pitchFamily="34" charset="0"/>
              </a:rPr>
              <a:t> </a:t>
            </a:r>
            <a:r>
              <a:rPr lang="fi-FI" sz="1200" dirty="0">
                <a:latin typeface="Arial" panose="020B0604020202020204" pitchFamily="34" charset="0"/>
              </a:rPr>
              <a:t>voi auttaa työtehtävien </a:t>
            </a:r>
            <a:r>
              <a:rPr lang="fi-FI" sz="1200" dirty="0" smtClean="0">
                <a:latin typeface="Arial" panose="020B0604020202020204" pitchFamily="34" charset="0"/>
              </a:rPr>
              <a:t>räätälöinnissä </a:t>
            </a:r>
            <a:r>
              <a:rPr lang="fi-FI" sz="1200" dirty="0">
                <a:latin typeface="Arial" panose="020B0604020202020204" pitchFamily="34" charset="0"/>
              </a:rPr>
              <a:t>ja </a:t>
            </a:r>
            <a:r>
              <a:rPr lang="fi-FI" sz="1200" dirty="0" smtClean="0">
                <a:latin typeface="Arial" panose="020B0604020202020204" pitchFamily="34" charset="0"/>
              </a:rPr>
              <a:t>omaksumisessa ja jatkotyöpaikan saannissa. </a:t>
            </a:r>
            <a:br>
              <a:rPr lang="fi-FI" sz="1200" dirty="0" smtClean="0">
                <a:latin typeface="Arial" panose="020B0604020202020204" pitchFamily="34" charset="0"/>
              </a:rPr>
            </a:br>
            <a:r>
              <a:rPr lang="fi-FI" sz="1200" dirty="0">
                <a:latin typeface="Arial" panose="020B0604020202020204" pitchFamily="34" charset="0"/>
              </a:rPr>
              <a:t/>
            </a:r>
            <a:br>
              <a:rPr lang="fi-FI" sz="1200" dirty="0">
                <a:latin typeface="Arial" panose="020B0604020202020204" pitchFamily="34" charset="0"/>
              </a:rPr>
            </a:br>
            <a:r>
              <a:rPr lang="fi-FI" sz="1200" dirty="0" smtClean="0">
                <a:latin typeface="Arial" panose="020B0604020202020204" pitchFamily="34" charset="0"/>
              </a:rPr>
              <a:t>Perehdytys </a:t>
            </a:r>
            <a:r>
              <a:rPr lang="fi-FI" sz="1200" dirty="0">
                <a:latin typeface="Arial" panose="020B0604020202020204" pitchFamily="34" charset="0"/>
              </a:rPr>
              <a:t>työtehtäviin on kuitenkin aina työnantajan vastuulla. Työhönvalmennus tarjoaa työnantajalle </a:t>
            </a:r>
            <a:r>
              <a:rPr lang="fi-FI" sz="1200" dirty="0" smtClean="0">
                <a:latin typeface="Arial" panose="020B0604020202020204" pitchFamily="34" charset="0"/>
              </a:rPr>
              <a:t>mm. tietoa </a:t>
            </a:r>
            <a:r>
              <a:rPr lang="fi-FI" sz="1200" dirty="0">
                <a:latin typeface="Arial" panose="020B0604020202020204" pitchFamily="34" charset="0"/>
              </a:rPr>
              <a:t>työnhakijan </a:t>
            </a:r>
            <a:r>
              <a:rPr lang="fi-FI" sz="1200" dirty="0" smtClean="0">
                <a:latin typeface="Arial" panose="020B0604020202020204" pitchFamily="34" charset="0"/>
              </a:rPr>
              <a:t>osaamisesta</a:t>
            </a:r>
            <a:br>
              <a:rPr lang="fi-FI" sz="1200" dirty="0" smtClean="0">
                <a:latin typeface="Arial" panose="020B0604020202020204" pitchFamily="34" charset="0"/>
              </a:rPr>
            </a:br>
            <a:r>
              <a:rPr lang="fi-FI" sz="1200" dirty="0">
                <a:latin typeface="Arial" panose="020B0604020202020204" pitchFamily="34" charset="0"/>
              </a:rPr>
              <a:t/>
            </a:r>
            <a:br>
              <a:rPr lang="fi-FI" sz="1200" dirty="0">
                <a:latin typeface="Arial" panose="020B0604020202020204" pitchFamily="34" charset="0"/>
              </a:rPr>
            </a:br>
            <a:r>
              <a:rPr lang="fi-FI" sz="1200" dirty="0" smtClean="0">
                <a:latin typeface="Arial" panose="020B0604020202020204" pitchFamily="34" charset="0"/>
              </a:rPr>
              <a:t>Asiakkaan </a:t>
            </a:r>
            <a:r>
              <a:rPr lang="fi-FI" sz="1200" dirty="0" smtClean="0">
                <a:latin typeface="Arial" panose="020B0604020202020204" pitchFamily="34" charset="0"/>
                <a:hlinkClick r:id="rId2"/>
              </a:rPr>
              <a:t>Palkkatukikortti </a:t>
            </a:r>
            <a:r>
              <a:rPr lang="fi-FI" sz="1300" dirty="0" smtClean="0">
                <a:latin typeface="Arial" panose="020B0604020202020204" pitchFamily="34" charset="0"/>
              </a:rPr>
              <a:t/>
            </a:r>
            <a:br>
              <a:rPr lang="fi-FI" sz="1300" dirty="0" smtClean="0">
                <a:latin typeface="Arial" panose="020B0604020202020204" pitchFamily="34" charset="0"/>
              </a:rPr>
            </a:br>
            <a:r>
              <a:rPr lang="fi-FI" sz="1300" dirty="0">
                <a:latin typeface="Arial" panose="020B0604020202020204" pitchFamily="34" charset="0"/>
              </a:rPr>
              <a:t/>
            </a:r>
            <a:br>
              <a:rPr lang="fi-FI" sz="1300" dirty="0">
                <a:latin typeface="Arial" panose="020B0604020202020204" pitchFamily="34" charset="0"/>
              </a:rPr>
            </a:br>
            <a:r>
              <a:rPr lang="fi-FI" sz="1300" dirty="0" smtClean="0"/>
              <a:t/>
            </a:r>
            <a:br>
              <a:rPr lang="fi-FI" sz="1300" dirty="0" smtClean="0"/>
            </a:br>
            <a:endParaRPr lang="fi-FI" sz="1300" dirty="0"/>
          </a:p>
        </p:txBody>
      </p:sp>
      <p:sp>
        <p:nvSpPr>
          <p:cNvPr id="3" name="Päivämäärän paikkamerkki 2"/>
          <p:cNvSpPr>
            <a:spLocks noGrp="1"/>
          </p:cNvSpPr>
          <p:nvPr>
            <p:ph type="dt" sz="half" idx="10"/>
          </p:nvPr>
        </p:nvSpPr>
        <p:spPr/>
        <p:txBody>
          <a:bodyPr/>
          <a:lstStyle/>
          <a:p>
            <a:r>
              <a:rPr lang="fi-FI" smtClean="0"/>
              <a:t>2.1.2020</a:t>
            </a:r>
            <a:endParaRPr lang="fi-FI"/>
          </a:p>
        </p:txBody>
      </p:sp>
      <p:sp>
        <p:nvSpPr>
          <p:cNvPr id="4" name="Alatunnisteen paikkamerkki 3"/>
          <p:cNvSpPr>
            <a:spLocks noGrp="1"/>
          </p:cNvSpPr>
          <p:nvPr>
            <p:ph type="ftr" sz="quarter" idx="11"/>
          </p:nvPr>
        </p:nvSpPr>
        <p:spPr/>
        <p:txBody>
          <a:bodyPr/>
          <a:lstStyle/>
          <a:p>
            <a:r>
              <a:rPr lang="fi-FI" smtClean="0"/>
              <a:t>Lappalainen Eija</a:t>
            </a:r>
            <a:endParaRPr lang="fi-FI"/>
          </a:p>
        </p:txBody>
      </p:sp>
      <p:sp>
        <p:nvSpPr>
          <p:cNvPr id="5" name="Dian numeron paikkamerkki 4"/>
          <p:cNvSpPr>
            <a:spLocks noGrp="1"/>
          </p:cNvSpPr>
          <p:nvPr>
            <p:ph type="sldNum" sz="quarter" idx="12"/>
          </p:nvPr>
        </p:nvSpPr>
        <p:spPr/>
        <p:txBody>
          <a:bodyPr/>
          <a:lstStyle/>
          <a:p>
            <a:fld id="{90912E3B-9838-4611-AED2-1868E41D44C1}" type="slidenum">
              <a:rPr lang="fi-FI" smtClean="0"/>
              <a:pPr/>
              <a:t>6</a:t>
            </a:fld>
            <a:endParaRPr lang="fi-FI"/>
          </a:p>
        </p:txBody>
      </p:sp>
    </p:spTree>
    <p:extLst>
      <p:ext uri="{BB962C8B-B14F-4D97-AF65-F5344CB8AC3E}">
        <p14:creationId xmlns:p14="http://schemas.microsoft.com/office/powerpoint/2010/main" val="3829491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3200" b="1" dirty="0">
                <a:latin typeface="Arial" panose="020B0604020202020204" pitchFamily="34" charset="0"/>
                <a:ea typeface="Arial" panose="020B0604020202020204" pitchFamily="34" charset="0"/>
              </a:rPr>
              <a:t>Katso-tunnisteiden poistuminen ja suomi.fi</a:t>
            </a:r>
            <a:endParaRPr lang="fi-FI" dirty="0"/>
          </a:p>
        </p:txBody>
      </p:sp>
      <p:sp>
        <p:nvSpPr>
          <p:cNvPr id="3" name="Sisällön paikkamerkki 2"/>
          <p:cNvSpPr>
            <a:spLocks noGrp="1"/>
          </p:cNvSpPr>
          <p:nvPr>
            <p:ph idx="1"/>
          </p:nvPr>
        </p:nvSpPr>
        <p:spPr/>
        <p:txBody>
          <a:bodyPr>
            <a:normAutofit/>
          </a:bodyPr>
          <a:lstStyle/>
          <a:p>
            <a:endParaRPr lang="fi-FI" sz="1100" dirty="0" smtClean="0"/>
          </a:p>
          <a:p>
            <a:r>
              <a:rPr lang="fi-FI" sz="1100" dirty="0" smtClean="0"/>
              <a:t>Katso-tunnistuksen </a:t>
            </a:r>
            <a:r>
              <a:rPr lang="fi-FI" sz="1100" dirty="0"/>
              <a:t>käyttö päättyy Yrityksen ja työnantajan Oma asiointi -palvelussa 21.11.2019</a:t>
            </a:r>
          </a:p>
          <a:p>
            <a:r>
              <a:rPr lang="fi-FI" sz="1100" dirty="0"/>
              <a:t>Jatkossa palveluun </a:t>
            </a:r>
            <a:r>
              <a:rPr lang="fi-FI" sz="1100" dirty="0" err="1"/>
              <a:t>tunnistaudutaan</a:t>
            </a:r>
            <a:r>
              <a:rPr lang="fi-FI" sz="1100" dirty="0"/>
              <a:t> Väestörekisterikeskuksen ylläpitämällä Suomi.fi-tunnistuksella ja Suomi.fi-valtuuksilla</a:t>
            </a:r>
          </a:p>
          <a:p>
            <a:r>
              <a:rPr lang="fi-FI" sz="1100" dirty="0"/>
              <a:t>Kirjautumiseen vaaditaan henkilökohtainen vahva tunniste (pankkitunnistus, mobiilivarmenne tai varmennekortti</a:t>
            </a:r>
            <a:r>
              <a:rPr lang="fi-FI" sz="1100" dirty="0" smtClean="0"/>
              <a:t>)</a:t>
            </a:r>
          </a:p>
          <a:p>
            <a:r>
              <a:rPr lang="fi-FI" sz="1100" dirty="0"/>
              <a:t>Osa organisaatioista joutuu vielä toistaiseksi antamaan valtuuden Katso-palvelussa, koska Suomi.fi valtuuttaminen ei ole mahdollista. Tällaisia tahoja ovat:</a:t>
            </a:r>
          </a:p>
          <a:p>
            <a:pPr lvl="1"/>
            <a:r>
              <a:rPr lang="fi-FI" sz="1100" dirty="0"/>
              <a:t>kuolinpesä, elinkeinoyhtymä, verotusyhtymä, yhteisetuus ja julkinen organisaatio</a:t>
            </a:r>
          </a:p>
          <a:p>
            <a:pPr lvl="1"/>
            <a:r>
              <a:rPr lang="fi-FI" sz="1100" dirty="0"/>
              <a:t>yhdistys ja säätiö</a:t>
            </a:r>
          </a:p>
          <a:p>
            <a:pPr lvl="1"/>
            <a:r>
              <a:rPr lang="fi-FI" sz="1100" dirty="0"/>
              <a:t>ulkomaalainen yritys tai suomalainen yritys, jonka edustajalla ei ole suomalaista henkilötunnusta</a:t>
            </a:r>
          </a:p>
          <a:p>
            <a:pPr lvl="1"/>
            <a:r>
              <a:rPr lang="fi-FI" sz="1100" dirty="0"/>
              <a:t>yhtiöt, joilla on nimenkirjoitus kaksi tai useampi yhdessä</a:t>
            </a:r>
          </a:p>
          <a:p>
            <a:r>
              <a:rPr lang="fi-FI" sz="1100" dirty="0"/>
              <a:t>Nämä asiakkaat voivat siirtyä käyttämään Suomi.fi-valtuuksia </a:t>
            </a:r>
            <a:r>
              <a:rPr lang="fi-FI" sz="1100" dirty="0" smtClean="0"/>
              <a:t>vuoden </a:t>
            </a:r>
            <a:r>
              <a:rPr lang="fi-FI" sz="1100" dirty="0"/>
              <a:t>2020 aikana sitä mukaa kuin Suomi.fi-valtuudet -palvelussa otetaan käyttöön uusia ominaisuuksia</a:t>
            </a:r>
          </a:p>
          <a:p>
            <a:endParaRPr lang="fi-FI" sz="1100" dirty="0" smtClean="0"/>
          </a:p>
          <a:p>
            <a:r>
              <a:rPr lang="fi-FI" sz="1100" dirty="0"/>
              <a:t>Lisätietoa yritysten ja yhteisöjen valtuuttamisesta </a:t>
            </a:r>
            <a:r>
              <a:rPr lang="fi-FI" sz="1100" dirty="0">
                <a:hlinkClick r:id="rId2"/>
              </a:rPr>
              <a:t>Suomi.fi-valtuuksien ohjesivulta</a:t>
            </a:r>
            <a:endParaRPr lang="fi-FI" sz="1100" dirty="0"/>
          </a:p>
          <a:p>
            <a:endParaRPr lang="fi-FI" sz="1100" dirty="0"/>
          </a:p>
          <a:p>
            <a:endParaRPr lang="fi-FI" dirty="0"/>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7</a:t>
            </a:fld>
            <a:endParaRPr lang="fi-FI"/>
          </a:p>
        </p:txBody>
      </p:sp>
    </p:spTree>
    <p:extLst>
      <p:ext uri="{BB962C8B-B14F-4D97-AF65-F5344CB8AC3E}">
        <p14:creationId xmlns:p14="http://schemas.microsoft.com/office/powerpoint/2010/main" val="1498058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Hankkeiden hallinnointi</a:t>
            </a:r>
            <a:endParaRPr lang="fi-FI" dirty="0"/>
          </a:p>
        </p:txBody>
      </p:sp>
      <p:sp>
        <p:nvSpPr>
          <p:cNvPr id="3" name="Sisällön paikkamerkki 2"/>
          <p:cNvSpPr>
            <a:spLocks noGrp="1"/>
          </p:cNvSpPr>
          <p:nvPr>
            <p:ph idx="1"/>
          </p:nvPr>
        </p:nvSpPr>
        <p:spPr/>
        <p:txBody>
          <a:bodyPr>
            <a:normAutofit fontScale="92500"/>
          </a:bodyPr>
          <a:lstStyle/>
          <a:p>
            <a:pPr marL="828040">
              <a:lnSpc>
                <a:spcPts val="1250"/>
              </a:lnSpc>
              <a:spcAft>
                <a:spcPts val="0"/>
              </a:spcAft>
              <a:tabLst>
                <a:tab pos="828040" algn="l"/>
                <a:tab pos="1656080" algn="l"/>
                <a:tab pos="2484120" algn="l"/>
              </a:tabLst>
            </a:pPr>
            <a:r>
              <a:rPr lang="fi-FI" sz="1600" b="1" dirty="0" smtClean="0">
                <a:latin typeface="Arial" panose="020B0604020202020204" pitchFamily="34" charset="0"/>
                <a:ea typeface="Arial" panose="020B0604020202020204" pitchFamily="34" charset="0"/>
                <a:cs typeface="Arial" panose="020B0604020202020204" pitchFamily="34" charset="0"/>
              </a:rPr>
              <a:t>Hankkeiden kk-seurannat - </a:t>
            </a:r>
            <a:r>
              <a:rPr lang="fi-FI" sz="1600" dirty="0" smtClean="0">
                <a:latin typeface="Arial" panose="020B0604020202020204" pitchFamily="34" charset="0"/>
                <a:ea typeface="Arial" panose="020B0604020202020204" pitchFamily="34" charset="0"/>
                <a:cs typeface="Arial" panose="020B0604020202020204" pitchFamily="34" charset="0"/>
              </a:rPr>
              <a:t>Muistakaa pistää </a:t>
            </a:r>
            <a:r>
              <a:rPr lang="fi-FI" sz="1600" smtClean="0">
                <a:latin typeface="Arial" panose="020B0604020202020204" pitchFamily="34" charset="0"/>
                <a:ea typeface="Arial" panose="020B0604020202020204" pitchFamily="34" charset="0"/>
                <a:cs typeface="Arial" panose="020B0604020202020204" pitchFamily="34" charset="0"/>
              </a:rPr>
              <a:t>Eijalle s-postilla </a:t>
            </a:r>
            <a:r>
              <a:rPr lang="fi-FI" sz="1600" dirty="0" smtClean="0">
                <a:latin typeface="Arial" panose="020B0604020202020204" pitchFamily="34" charset="0"/>
                <a:ea typeface="Arial" panose="020B0604020202020204" pitchFamily="34" charset="0"/>
                <a:cs typeface="Arial" panose="020B0604020202020204" pitchFamily="34" charset="0"/>
              </a:rPr>
              <a:t>viikon, maksimissaan kahden viikon sisällä kauden päättymisestä. Ei kuvakopiota, vaan muokattava Excel-pohja</a:t>
            </a:r>
            <a:endParaRPr lang="fi-FI" sz="1600" dirty="0">
              <a:latin typeface="Arial" panose="020B0604020202020204" pitchFamily="34" charset="0"/>
              <a:ea typeface="Arial" panose="020B0604020202020204" pitchFamily="34" charset="0"/>
              <a:cs typeface="Arial" panose="020B0604020202020204" pitchFamily="34" charset="0"/>
            </a:endParaRPr>
          </a:p>
          <a:p>
            <a:pPr marL="828040">
              <a:lnSpc>
                <a:spcPts val="1250"/>
              </a:lnSpc>
              <a:spcAft>
                <a:spcPts val="0"/>
              </a:spcAft>
              <a:tabLst>
                <a:tab pos="828040" algn="l"/>
                <a:tab pos="1656080" algn="l"/>
                <a:tab pos="2484120" algn="l"/>
              </a:tabLst>
            </a:pPr>
            <a:r>
              <a:rPr lang="fi-FI" sz="1600" b="1" dirty="0" smtClean="0">
                <a:latin typeface="Arial" panose="020B0604020202020204" pitchFamily="34" charset="0"/>
                <a:ea typeface="Arial" panose="020B0604020202020204" pitchFamily="34" charset="0"/>
                <a:cs typeface="Arial" panose="020B0604020202020204" pitchFamily="34" charset="0"/>
              </a:rPr>
              <a:t>Asiakkaiden jatkosuunnitelmalomakkeet</a:t>
            </a:r>
            <a:r>
              <a:rPr lang="fi-FI" sz="1600" b="1" dirty="0">
                <a:latin typeface="Arial" panose="020B0604020202020204" pitchFamily="34" charset="0"/>
                <a:ea typeface="Arial" panose="020B0604020202020204" pitchFamily="34" charset="0"/>
                <a:cs typeface="Arial" panose="020B0604020202020204" pitchFamily="34" charset="0"/>
              </a:rPr>
              <a:t>, </a:t>
            </a:r>
            <a:r>
              <a:rPr lang="fi-FI" sz="1600" dirty="0" smtClean="0">
                <a:latin typeface="Arial" panose="020B0604020202020204" pitchFamily="34" charset="0"/>
                <a:ea typeface="Arial" panose="020B0604020202020204" pitchFamily="34" charset="0"/>
                <a:cs typeface="Arial" panose="020B0604020202020204" pitchFamily="34" charset="0"/>
              </a:rPr>
              <a:t>ne ovat TEM ohjeen mukaan kolmikantaneuvottelujen korvike, eli ei ole merkityksetöntä, mitä niihin kirjaa = yhteistyöväline hanketyöntekijälle ja TE-tstolle. Tiedon jakaminen asiakkaan tilanteesta jatkoa ajatellen</a:t>
            </a:r>
            <a:endParaRPr lang="fi-FI" sz="1600" dirty="0">
              <a:latin typeface="Arial" panose="020B0604020202020204" pitchFamily="34" charset="0"/>
              <a:ea typeface="Arial" panose="020B0604020202020204" pitchFamily="34" charset="0"/>
              <a:cs typeface="Arial" panose="020B0604020202020204" pitchFamily="34" charset="0"/>
            </a:endParaRPr>
          </a:p>
          <a:p>
            <a:pPr marL="828040">
              <a:lnSpc>
                <a:spcPts val="1250"/>
              </a:lnSpc>
              <a:spcAft>
                <a:spcPts val="0"/>
              </a:spcAft>
              <a:tabLst>
                <a:tab pos="828040" algn="l"/>
                <a:tab pos="1656080" algn="l"/>
                <a:tab pos="2484120" algn="l"/>
              </a:tabLst>
            </a:pPr>
            <a:r>
              <a:rPr lang="fi-FI" sz="1600" b="1" dirty="0" smtClean="0">
                <a:latin typeface="Arial" panose="020B0604020202020204" pitchFamily="34" charset="0"/>
                <a:ea typeface="Arial" panose="020B0604020202020204" pitchFamily="34" charset="0"/>
                <a:cs typeface="Arial" panose="020B0604020202020204" pitchFamily="34" charset="0"/>
              </a:rPr>
              <a:t>Puolivuotisraportit  ja loppuraportit</a:t>
            </a:r>
          </a:p>
          <a:p>
            <a:pPr marL="828040">
              <a:lnSpc>
                <a:spcPts val="1250"/>
              </a:lnSpc>
              <a:spcAft>
                <a:spcPts val="0"/>
              </a:spcAft>
              <a:tabLst>
                <a:tab pos="828040" algn="l"/>
                <a:tab pos="1656080" algn="l"/>
                <a:tab pos="2484120" algn="l"/>
              </a:tabLst>
            </a:pPr>
            <a:r>
              <a:rPr lang="fi-FI" sz="1600" b="1" dirty="0" smtClean="0">
                <a:latin typeface="Arial" panose="020B0604020202020204" pitchFamily="34" charset="0"/>
                <a:ea typeface="Arial" panose="020B0604020202020204" pitchFamily="34" charset="0"/>
                <a:cs typeface="Arial" panose="020B0604020202020204" pitchFamily="34" charset="0"/>
              </a:rPr>
              <a:t>TE-toimiston </a:t>
            </a:r>
            <a:r>
              <a:rPr lang="fi-FI" sz="1600" b="1" dirty="0">
                <a:latin typeface="Arial" panose="020B0604020202020204" pitchFamily="34" charset="0"/>
                <a:ea typeface="Arial" panose="020B0604020202020204" pitchFamily="34" charset="0"/>
                <a:cs typeface="Arial" panose="020B0604020202020204" pitchFamily="34" charset="0"/>
              </a:rPr>
              <a:t>sisäinen markkinointi hanketyöhön liittyen </a:t>
            </a:r>
            <a:endParaRPr lang="fi-FI" sz="1600" b="1" dirty="0" smtClean="0">
              <a:latin typeface="Arial" panose="020B0604020202020204" pitchFamily="34" charset="0"/>
              <a:ea typeface="Arial" panose="020B0604020202020204" pitchFamily="34" charset="0"/>
              <a:cs typeface="Arial" panose="020B0604020202020204" pitchFamily="34" charset="0"/>
            </a:endParaRPr>
          </a:p>
          <a:p>
            <a:pPr marL="828040">
              <a:lnSpc>
                <a:spcPts val="1250"/>
              </a:lnSpc>
              <a:spcAft>
                <a:spcPts val="0"/>
              </a:spcAft>
              <a:tabLst>
                <a:tab pos="828040" algn="l"/>
                <a:tab pos="1656080" algn="l"/>
                <a:tab pos="2484120" algn="l"/>
              </a:tabLst>
            </a:pPr>
            <a:r>
              <a:rPr lang="fi-FI" sz="1600" b="1" dirty="0" smtClean="0">
                <a:latin typeface="Arial" panose="020B0604020202020204" pitchFamily="34" charset="0"/>
                <a:ea typeface="Arial" panose="020B0604020202020204" pitchFamily="34" charset="0"/>
                <a:cs typeface="Arial" panose="020B0604020202020204" pitchFamily="34" charset="0"/>
              </a:rPr>
              <a:t>Hankkeiden </a:t>
            </a:r>
            <a:r>
              <a:rPr lang="fi-FI" sz="1600" b="1" dirty="0">
                <a:latin typeface="Arial" panose="020B0604020202020204" pitchFamily="34" charset="0"/>
                <a:ea typeface="Arial" panose="020B0604020202020204" pitchFamily="34" charset="0"/>
                <a:cs typeface="Arial" panose="020B0604020202020204" pitchFamily="34" charset="0"/>
              </a:rPr>
              <a:t>suunnitelmat asiakkaille, </a:t>
            </a:r>
            <a:r>
              <a:rPr lang="fi-FI" sz="1600" dirty="0" smtClean="0">
                <a:latin typeface="Arial" panose="020B0604020202020204" pitchFamily="34" charset="0"/>
                <a:ea typeface="Arial" panose="020B0604020202020204" pitchFamily="34" charset="0"/>
                <a:cs typeface="Arial" panose="020B0604020202020204" pitchFamily="34" charset="0"/>
              </a:rPr>
              <a:t>jokainen hanke voi tehdä omanlaisensa lomakkeen, pääasia TE-toimistolle on, että asiakas tietää: </a:t>
            </a:r>
          </a:p>
          <a:p>
            <a:pPr marL="1191578" lvl="1">
              <a:lnSpc>
                <a:spcPts val="1250"/>
              </a:lnSpc>
              <a:tabLst>
                <a:tab pos="828040" algn="l"/>
                <a:tab pos="1656080" algn="l"/>
                <a:tab pos="2484120" algn="l"/>
              </a:tabLst>
            </a:pPr>
            <a:r>
              <a:rPr lang="fi-FI" sz="1400" dirty="0" smtClean="0">
                <a:latin typeface="Arial" panose="020B0604020202020204" pitchFamily="34" charset="0"/>
                <a:ea typeface="Arial" panose="020B0604020202020204" pitchFamily="34" charset="0"/>
                <a:cs typeface="Arial" panose="020B0604020202020204" pitchFamily="34" charset="0"/>
              </a:rPr>
              <a:t>mikä on tavoite hänen ja hankkeen yhteistyölle</a:t>
            </a:r>
          </a:p>
          <a:p>
            <a:pPr marL="1191578" lvl="1">
              <a:lnSpc>
                <a:spcPts val="1250"/>
              </a:lnSpc>
              <a:tabLst>
                <a:tab pos="828040" algn="l"/>
                <a:tab pos="1656080" algn="l"/>
                <a:tab pos="2484120" algn="l"/>
              </a:tabLst>
            </a:pPr>
            <a:r>
              <a:rPr lang="fi-FI" sz="1400" dirty="0" smtClean="0">
                <a:latin typeface="Arial" panose="020B0604020202020204" pitchFamily="34" charset="0"/>
                <a:ea typeface="Arial" panose="020B0604020202020204" pitchFamily="34" charset="0"/>
                <a:cs typeface="Arial" panose="020B0604020202020204" pitchFamily="34" charset="0"/>
              </a:rPr>
              <a:t>mitä hänelle hankkeessa tapahtuu,</a:t>
            </a:r>
          </a:p>
          <a:p>
            <a:pPr marL="1191578" lvl="1">
              <a:lnSpc>
                <a:spcPts val="1250"/>
              </a:lnSpc>
              <a:tabLst>
                <a:tab pos="828040" algn="l"/>
                <a:tab pos="1656080" algn="l"/>
                <a:tab pos="2484120" algn="l"/>
              </a:tabLst>
            </a:pPr>
            <a:r>
              <a:rPr lang="fi-FI" sz="1400" dirty="0" smtClean="0">
                <a:latin typeface="Arial" panose="020B0604020202020204" pitchFamily="34" charset="0"/>
                <a:ea typeface="Arial" panose="020B0604020202020204" pitchFamily="34" charset="0"/>
                <a:cs typeface="Arial" panose="020B0604020202020204" pitchFamily="34" charset="0"/>
              </a:rPr>
              <a:t>mitä palveluja hanke tarjoaa hänelle</a:t>
            </a:r>
          </a:p>
          <a:p>
            <a:pPr marL="1191578" lvl="1">
              <a:lnSpc>
                <a:spcPts val="1250"/>
              </a:lnSpc>
              <a:tabLst>
                <a:tab pos="828040" algn="l"/>
                <a:tab pos="1656080" algn="l"/>
                <a:tab pos="2484120" algn="l"/>
              </a:tabLst>
            </a:pPr>
            <a:r>
              <a:rPr lang="fi-FI" sz="1400" dirty="0" smtClean="0">
                <a:latin typeface="Arial" panose="020B0604020202020204" pitchFamily="34" charset="0"/>
                <a:ea typeface="Arial" panose="020B0604020202020204" pitchFamily="34" charset="0"/>
                <a:cs typeface="Arial" panose="020B0604020202020204" pitchFamily="34" charset="0"/>
              </a:rPr>
              <a:t>millä aikataululla hän asioi hankkeessa, </a:t>
            </a:r>
          </a:p>
          <a:p>
            <a:pPr marL="1191578" lvl="1">
              <a:lnSpc>
                <a:spcPts val="1250"/>
              </a:lnSpc>
              <a:tabLst>
                <a:tab pos="828040" algn="l"/>
                <a:tab pos="1656080" algn="l"/>
                <a:tab pos="2484120" algn="l"/>
              </a:tabLst>
            </a:pPr>
            <a:r>
              <a:rPr lang="fi-FI" sz="1400" dirty="0" smtClean="0">
                <a:latin typeface="Arial" panose="020B0604020202020204" pitchFamily="34" charset="0"/>
                <a:ea typeface="Arial" panose="020B0604020202020204" pitchFamily="34" charset="0"/>
                <a:cs typeface="Arial" panose="020B0604020202020204" pitchFamily="34" charset="0"/>
              </a:rPr>
              <a:t>milloin hanke päättyy hänen osaltaan ja </a:t>
            </a:r>
          </a:p>
          <a:p>
            <a:pPr marL="1191578" lvl="1">
              <a:lnSpc>
                <a:spcPts val="1250"/>
              </a:lnSpc>
              <a:tabLst>
                <a:tab pos="828040" algn="l"/>
                <a:tab pos="1656080" algn="l"/>
                <a:tab pos="2484120" algn="l"/>
              </a:tabLst>
            </a:pPr>
            <a:r>
              <a:rPr lang="fi-FI" sz="1400" dirty="0" smtClean="0">
                <a:latin typeface="Arial" panose="020B0604020202020204" pitchFamily="34" charset="0"/>
                <a:ea typeface="Arial" panose="020B0604020202020204" pitchFamily="34" charset="0"/>
                <a:cs typeface="Arial" panose="020B0604020202020204" pitchFamily="34" charset="0"/>
              </a:rPr>
              <a:t>kehen ottaa tarvittaessa hankkeessa yhteyttä</a:t>
            </a:r>
          </a:p>
          <a:p>
            <a:pPr marL="1191578" lvl="1">
              <a:lnSpc>
                <a:spcPts val="1250"/>
              </a:lnSpc>
              <a:tabLst>
                <a:tab pos="828040" algn="l"/>
                <a:tab pos="1656080" algn="l"/>
                <a:tab pos="2484120" algn="l"/>
              </a:tabLst>
            </a:pPr>
            <a:endParaRPr lang="fi-FI" sz="1400" dirty="0" smtClean="0">
              <a:latin typeface="Arial" panose="020B0604020202020204" pitchFamily="34" charset="0"/>
              <a:ea typeface="Arial" panose="020B0604020202020204" pitchFamily="34" charset="0"/>
              <a:cs typeface="Arial" panose="020B0604020202020204" pitchFamily="34" charset="0"/>
            </a:endParaRPr>
          </a:p>
          <a:p>
            <a:pPr marL="828040">
              <a:lnSpc>
                <a:spcPts val="1250"/>
              </a:lnSpc>
              <a:spcAft>
                <a:spcPts val="0"/>
              </a:spcAft>
              <a:tabLst>
                <a:tab pos="828040" algn="l"/>
                <a:tab pos="1656080" algn="l"/>
                <a:tab pos="2484120" algn="l"/>
              </a:tabLst>
            </a:pPr>
            <a:r>
              <a:rPr lang="fi-FI" sz="1600" b="1" dirty="0" smtClean="0">
                <a:latin typeface="Arial" panose="020B0604020202020204" pitchFamily="34" charset="0"/>
                <a:ea typeface="Arial" panose="020B0604020202020204" pitchFamily="34" charset="0"/>
                <a:cs typeface="Arial" panose="020B0604020202020204" pitchFamily="34" charset="0"/>
              </a:rPr>
              <a:t>Hankekuvaukset </a:t>
            </a:r>
            <a:r>
              <a:rPr lang="fi-FI" sz="1600" b="1" dirty="0" err="1" smtClean="0">
                <a:latin typeface="Arial" panose="020B0604020202020204" pitchFamily="34" charset="0"/>
                <a:ea typeface="Arial" panose="020B0604020202020204" pitchFamily="34" charset="0"/>
                <a:cs typeface="Arial" panose="020B0604020202020204" pitchFamily="34" charset="0"/>
              </a:rPr>
              <a:t>TaidonPolulle</a:t>
            </a:r>
            <a:r>
              <a:rPr lang="fi-FI" sz="1600" b="1" dirty="0" smtClean="0">
                <a:latin typeface="Arial" panose="020B0604020202020204" pitchFamily="34" charset="0"/>
                <a:ea typeface="Arial" panose="020B0604020202020204" pitchFamily="34" charset="0"/>
                <a:cs typeface="Arial" panose="020B0604020202020204" pitchFamily="34" charset="0"/>
              </a:rPr>
              <a:t>, </a:t>
            </a:r>
            <a:r>
              <a:rPr lang="fi-FI" sz="1600" dirty="0" smtClean="0">
                <a:latin typeface="Arial" panose="020B0604020202020204" pitchFamily="34" charset="0"/>
                <a:ea typeface="Arial" panose="020B0604020202020204" pitchFamily="34" charset="0"/>
                <a:cs typeface="Arial" panose="020B0604020202020204" pitchFamily="34" charset="0"/>
              </a:rPr>
              <a:t>jos haluaa lisätä jotakin, minulle pikimmiten</a:t>
            </a:r>
            <a:endParaRPr lang="fi-FI" sz="1600" dirty="0"/>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8</a:t>
            </a:fld>
            <a:endParaRPr lang="fi-FI"/>
          </a:p>
        </p:txBody>
      </p:sp>
    </p:spTree>
    <p:extLst>
      <p:ext uri="{BB962C8B-B14F-4D97-AF65-F5344CB8AC3E}">
        <p14:creationId xmlns:p14="http://schemas.microsoft.com/office/powerpoint/2010/main" val="2049667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Yrityksen ja työnantajan Oma-asiointi</a:t>
            </a:r>
            <a:endParaRPr lang="fi-FI" dirty="0"/>
          </a:p>
        </p:txBody>
      </p:sp>
      <p:sp>
        <p:nvSpPr>
          <p:cNvPr id="3" name="Sisällön paikkamerkki 2"/>
          <p:cNvSpPr>
            <a:spLocks noGrp="1"/>
          </p:cNvSpPr>
          <p:nvPr>
            <p:ph idx="1"/>
          </p:nvPr>
        </p:nvSpPr>
        <p:spPr/>
        <p:txBody>
          <a:bodyPr/>
          <a:lstStyle/>
          <a:p>
            <a:r>
              <a:rPr lang="fi-FI" dirty="0" smtClean="0"/>
              <a:t>Apua sivuston toiminnallisissa ongelmissa:</a:t>
            </a:r>
          </a:p>
          <a:p>
            <a:endParaRPr lang="fi-FI" dirty="0"/>
          </a:p>
          <a:p>
            <a:r>
              <a:rPr lang="fi-FI" dirty="0" smtClean="0"/>
              <a:t>P. 0295 040 002 /Työnantaja- ja Yritysasiakkaat puhelinpalvelu</a:t>
            </a:r>
          </a:p>
          <a:p>
            <a:r>
              <a:rPr lang="fi-FI" dirty="0" smtClean="0"/>
              <a:t>Ma-pe klo 9.00-16.15</a:t>
            </a:r>
            <a:endParaRPr lang="fi-FI" dirty="0"/>
          </a:p>
        </p:txBody>
      </p:sp>
      <p:sp>
        <p:nvSpPr>
          <p:cNvPr id="4" name="Päivämäärän paikkamerkki 3"/>
          <p:cNvSpPr>
            <a:spLocks noGrp="1"/>
          </p:cNvSpPr>
          <p:nvPr>
            <p:ph type="dt" sz="half" idx="10"/>
          </p:nvPr>
        </p:nvSpPr>
        <p:spPr/>
        <p:txBody>
          <a:bodyPr/>
          <a:lstStyle/>
          <a:p>
            <a:r>
              <a:rPr lang="fi-FI" smtClean="0"/>
              <a:t>2.1.2020</a:t>
            </a:r>
            <a:endParaRPr lang="fi-FI"/>
          </a:p>
        </p:txBody>
      </p:sp>
      <p:sp>
        <p:nvSpPr>
          <p:cNvPr id="5" name="Alatunnisteen paikkamerkki 4"/>
          <p:cNvSpPr>
            <a:spLocks noGrp="1"/>
          </p:cNvSpPr>
          <p:nvPr>
            <p:ph type="ftr" sz="quarter" idx="11"/>
          </p:nvPr>
        </p:nvSpPr>
        <p:spPr/>
        <p:txBody>
          <a:bodyPr/>
          <a:lstStyle/>
          <a:p>
            <a:r>
              <a:rPr lang="fi-FI" smtClean="0"/>
              <a:t>Lappalainen Eija</a:t>
            </a:r>
            <a:endParaRPr lang="fi-FI" dirty="0"/>
          </a:p>
        </p:txBody>
      </p:sp>
      <p:sp>
        <p:nvSpPr>
          <p:cNvPr id="6" name="Dian numeron paikkamerkki 5"/>
          <p:cNvSpPr>
            <a:spLocks noGrp="1"/>
          </p:cNvSpPr>
          <p:nvPr>
            <p:ph type="sldNum" sz="quarter" idx="12"/>
          </p:nvPr>
        </p:nvSpPr>
        <p:spPr/>
        <p:txBody>
          <a:bodyPr/>
          <a:lstStyle/>
          <a:p>
            <a:fld id="{90912E3B-9838-4611-AED2-1868E41D44C1}" type="slidenum">
              <a:rPr lang="fi-FI" smtClean="0"/>
              <a:pPr/>
              <a:t>9</a:t>
            </a:fld>
            <a:endParaRPr lang="fi-FI"/>
          </a:p>
        </p:txBody>
      </p:sp>
    </p:spTree>
    <p:extLst>
      <p:ext uri="{BB962C8B-B14F-4D97-AF65-F5344CB8AC3E}">
        <p14:creationId xmlns:p14="http://schemas.microsoft.com/office/powerpoint/2010/main" val="1707134684"/>
      </p:ext>
    </p:extLst>
  </p:cSld>
  <p:clrMapOvr>
    <a:masterClrMapping/>
  </p:clrMapOvr>
</p:sld>
</file>

<file path=ppt/theme/theme1.xml><?xml version="1.0" encoding="utf-8"?>
<a:theme xmlns:a="http://schemas.openxmlformats.org/drawingml/2006/main" name="TE__DB01_perus__FI_V____RGB[1]">
  <a:themeElements>
    <a:clrScheme name="TE">
      <a:dk1>
        <a:sysClr val="windowText" lastClr="000000"/>
      </a:dk1>
      <a:lt1>
        <a:sysClr val="window" lastClr="FFFFFF"/>
      </a:lt1>
      <a:dk2>
        <a:srgbClr val="003883"/>
      </a:dk2>
      <a:lt2>
        <a:srgbClr val="F0F2CC"/>
      </a:lt2>
      <a:accent1>
        <a:srgbClr val="B6BF00"/>
      </a:accent1>
      <a:accent2>
        <a:srgbClr val="D9640C"/>
      </a:accent2>
      <a:accent3>
        <a:srgbClr val="779346"/>
      </a:accent3>
      <a:accent4>
        <a:srgbClr val="003883"/>
      </a:accent4>
      <a:accent5>
        <a:srgbClr val="4460A5"/>
      </a:accent5>
      <a:accent6>
        <a:srgbClr val="7C7C7C"/>
      </a:accent6>
      <a:hlink>
        <a:srgbClr val="0000FF"/>
      </a:hlink>
      <a:folHlink>
        <a:srgbClr val="800080"/>
      </a:folHlink>
    </a:clrScheme>
    <a:fontScheme name="Office, klassinen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keskus.potx" id="{134E713E-D105-48DF-90AC-56D1F0A7F7B9}" vid="{DA55FAE6-0BDD-4556-9242-9FC591E73B4D}"/>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xml_kameleon>
  <päiväys>2.01.2020</päiväys>
  <kehalaatija>Lappalainen Eija</kehalaatija>
  <dokumentin_x0020_tila/>
  <kieli>Suomi</kieli>
  <dokumenttityyppi>Esitys</dokumenttityyppi>
  <laatijaorganisaatio>Uudenmaan TE-toimisto|11974499-c855-4f11-938b-6f1b63c692ef</laatijaorganisaatio>
</xml_kameleon>
</file>

<file path=customXml/itemProps1.xml><?xml version="1.0" encoding="utf-8"?>
<ds:datastoreItem xmlns:ds="http://schemas.openxmlformats.org/officeDocument/2006/customXml" ds:itemID="{495AEEE5-DBA0-400B-B617-2DD7DD7C62B8}">
  <ds:schemaRefs/>
</ds:datastoreItem>
</file>

<file path=docProps/app.xml><?xml version="1.0" encoding="utf-8"?>
<Properties xmlns="http://schemas.openxmlformats.org/officeDocument/2006/extended-properties" xmlns:vt="http://schemas.openxmlformats.org/officeDocument/2006/docPropsVTypes">
  <Template>te-keskus</Template>
  <TotalTime>487</TotalTime>
  <Words>872</Words>
  <Application>Microsoft Office PowerPoint</Application>
  <PresentationFormat>Näytössä katseltava diaesitys (4:3)</PresentationFormat>
  <Paragraphs>132</Paragraphs>
  <Slides>11</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11</vt:i4>
      </vt:variant>
    </vt:vector>
  </HeadingPairs>
  <TitlesOfParts>
    <vt:vector size="14" baseType="lpstr">
      <vt:lpstr>Arial</vt:lpstr>
      <vt:lpstr>Calibri</vt:lpstr>
      <vt:lpstr>TE__DB01_perus__FI_V____RGB[1]</vt:lpstr>
      <vt:lpstr>Typo-avustusta saavien hanketoimijoiden työkokous pe 17.1.2020</vt:lpstr>
      <vt:lpstr>Päivän agenda ja tavoite</vt:lpstr>
      <vt:lpstr>Ajankohtaista - Hankekokooma v. 2020</vt:lpstr>
      <vt:lpstr>Ajankohtaista – kuntakokeilut - aikatauluja</vt:lpstr>
      <vt:lpstr>Ajankohtaista - Palkkatuet ja maksatusasiaa</vt:lpstr>
      <vt:lpstr>Ajankohtaista - Palkkatuki v. 2020    Tuen myöntäminen lähtee aina työttömän työnhakijan palvelutarpeesta   Palkkatuki on työnantajalle maksettava harkinnanvarainen tuki palkkauskustannuksiin.   Palkkatuetun työn tarkoituksena on parantaa tuella palkattavan henkilön ammatillista osaamista ja edistää työllistymistä avoimille markkinoille. Tuen tarkoituksena on parantaa henkilön ammatillista osaamista ja edistää työllistymistä avoimille työmarkkinoille  Palkkatuen käytöstä sovitaan aina TE-toimistossa työttömän työnhakijan kanssa laadittavassa työllistymissuunnitelmassa.  Uutta palkkatuen oheen:   Osa palkattavista työntekijöistä voi tuoda mukanaan työhönvalmentajan.   Työhönvalmentaja voi auttaa työtehtävien räätälöinnissä ja omaksumisessa ja jatkotyöpaikan saannissa.   Perehdytys työtehtäviin on kuitenkin aina työnantajan vastuulla. Työhönvalmennus tarjoaa työnantajalle mm. tietoa työnhakijan osaamisesta  Asiakkaan Palkkatukikortti    </vt:lpstr>
      <vt:lpstr>Katso-tunnisteiden poistuminen ja suomi.fi</vt:lpstr>
      <vt:lpstr>Hankkeiden hallinnointi</vt:lpstr>
      <vt:lpstr>Yrityksen ja työnantajan Oma-asiointi</vt:lpstr>
      <vt:lpstr>Viestintäapua TE-toimistosta hankkeelle</vt:lpstr>
      <vt:lpstr>Jatkokehittäminen – oma työpaja helmi-maaliskuulle?</vt:lpstr>
    </vt:vector>
  </TitlesOfParts>
  <Company>Uudenmaan TE-toimisto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Lappalainen Eija</dc:creator>
  <cp:keywords/>
  <cp:lastModifiedBy>Lappalainen Eija</cp:lastModifiedBy>
  <cp:revision>46</cp:revision>
  <dcterms:created xsi:type="dcterms:W3CDTF">2020-01-02T12:57:01Z</dcterms:created>
  <dcterms:modified xsi:type="dcterms:W3CDTF">2020-01-20T07:51:45Z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460.1014.02.001</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te-keskus.potx</vt:lpwstr>
  </property>
  <property fmtid="{D5CDD505-2E9C-101B-9397-08002B2CF9AE}" pid="6" name="dvDefinition">
    <vt:lpwstr>1014 (dd_default.xml)</vt:lpwstr>
  </property>
  <property fmtid="{D5CDD505-2E9C-101B-9397-08002B2CF9AE}" pid="7" name="dvDefinitionID">
    <vt:lpwstr>1014</vt:lpwstr>
  </property>
  <property fmtid="{D5CDD505-2E9C-101B-9397-08002B2CF9AE}" pid="8" name="dvContentFile">
    <vt:lpwstr>dd_default.xml</vt:lpwstr>
  </property>
  <property fmtid="{D5CDD505-2E9C-101B-9397-08002B2CF9AE}" pid="9" name="dvGlobalVerID">
    <vt:lpwstr>460.90.02.206</vt:lpwstr>
  </property>
  <property fmtid="{D5CDD505-2E9C-101B-9397-08002B2CF9AE}" pid="10" name="dvDefinitionVersion">
    <vt:lpwstr>02.001 / 30.6.2016</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-1</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TET UUD</vt:lpwstr>
  </property>
  <property fmtid="{D5CDD505-2E9C-101B-9397-08002B2CF9AE}" pid="21" name="dvSite">
    <vt:lpwstr>Helsinki</vt:lpwstr>
  </property>
  <property fmtid="{D5CDD505-2E9C-101B-9397-08002B2CF9AE}" pid="22" name="dvNumbering">
    <vt:lpwstr>0</vt:lpwstr>
  </property>
  <property fmtid="{D5CDD505-2E9C-101B-9397-08002B2CF9AE}" pid="23" name="dvDUname">
    <vt:lpwstr>Lappalainen Eija</vt:lpwstr>
  </property>
  <property fmtid="{D5CDD505-2E9C-101B-9397-08002B2CF9AE}" pid="24" name="dvdufname">
    <vt:lpwstr>Eija</vt:lpwstr>
  </property>
  <property fmtid="{D5CDD505-2E9C-101B-9397-08002B2CF9AE}" pid="25" name="dvdulname">
    <vt:lpwstr>Lappalainen</vt:lpwstr>
  </property>
  <property fmtid="{D5CDD505-2E9C-101B-9397-08002B2CF9AE}" pid="26" name="dvDUdepartment">
    <vt:lpwstr/>
  </property>
  <property fmtid="{D5CDD505-2E9C-101B-9397-08002B2CF9AE}" pid="27" name="dvLogoExist">
    <vt:lpwstr>0</vt:lpwstr>
  </property>
  <property fmtid="{D5CDD505-2E9C-101B-9397-08002B2CF9AE}" pid="28" name="dvCurrentlogo">
    <vt:lpwstr/>
  </property>
  <property fmtid="{D5CDD505-2E9C-101B-9397-08002B2CF9AE}" pid="29" name="Päiväys">
    <vt:filetime>2020-01-01T22:00:00Z</vt:filetime>
  </property>
  <property fmtid="{D5CDD505-2E9C-101B-9397-08002B2CF9AE}" pid="30" name="KEHALaatija">
    <vt:lpwstr>Lappalainen Eija</vt:lpwstr>
  </property>
  <property fmtid="{D5CDD505-2E9C-101B-9397-08002B2CF9AE}" pid="31" name="Dokumentin_x0020_tila">
    <vt:lpwstr/>
  </property>
  <property fmtid="{D5CDD505-2E9C-101B-9397-08002B2CF9AE}" pid="32" name="Kieli">
    <vt:lpwstr>Suomi</vt:lpwstr>
  </property>
  <property fmtid="{D5CDD505-2E9C-101B-9397-08002B2CF9AE}" pid="33" name="Asiakirjan tyyppi">
    <vt:lpwstr>Esitys</vt:lpwstr>
  </property>
  <property fmtid="{D5CDD505-2E9C-101B-9397-08002B2CF9AE}" pid="34" name="Dokumenttityyppi">
    <vt:lpwstr>Esitys</vt:lpwstr>
  </property>
  <property fmtid="{D5CDD505-2E9C-101B-9397-08002B2CF9AE}" pid="35" name="Laatijaorganisaatio">
    <vt:lpwstr>Uudenmaan TE-toimisto</vt:lpwstr>
  </property>
</Properties>
</file>