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1" r:id="rId3"/>
  </p:sldMasterIdLst>
  <p:notesMasterIdLst>
    <p:notesMasterId r:id="rId24"/>
  </p:notesMasterIdLst>
  <p:handoutMasterIdLst>
    <p:handoutMasterId r:id="rId25"/>
  </p:handoutMasterIdLst>
  <p:sldIdLst>
    <p:sldId id="256" r:id="rId4"/>
    <p:sldId id="259" r:id="rId5"/>
    <p:sldId id="270" r:id="rId6"/>
    <p:sldId id="257" r:id="rId7"/>
    <p:sldId id="272" r:id="rId8"/>
    <p:sldId id="277" r:id="rId9"/>
    <p:sldId id="273" r:id="rId10"/>
    <p:sldId id="271" r:id="rId11"/>
    <p:sldId id="265" r:id="rId12"/>
    <p:sldId id="260" r:id="rId13"/>
    <p:sldId id="275" r:id="rId14"/>
    <p:sldId id="269" r:id="rId15"/>
    <p:sldId id="261" r:id="rId16"/>
    <p:sldId id="274" r:id="rId17"/>
    <p:sldId id="258" r:id="rId18"/>
    <p:sldId id="263" r:id="rId19"/>
    <p:sldId id="276" r:id="rId20"/>
    <p:sldId id="268" r:id="rId21"/>
    <p:sldId id="267" r:id="rId22"/>
    <p:sldId id="264" r:id="rId2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17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8" d="100"/>
          <a:sy n="98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19.1.2021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19.1.2021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735" y="283"/>
            <a:ext cx="4077887" cy="685743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5508104" cy="72008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3093" y="498463"/>
            <a:ext cx="7647340" cy="111354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17240" y="1844826"/>
            <a:ext cx="3744416" cy="4281339"/>
          </a:xfrm>
        </p:spPr>
        <p:txBody>
          <a:bodyPr/>
          <a:lstStyle>
            <a:lvl1pPr>
              <a:defRPr sz="165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350"/>
            </a:lvl3pPr>
            <a:lvl4pPr>
              <a:lnSpc>
                <a:spcPct val="100000"/>
              </a:lnSpc>
              <a:defRPr sz="1350"/>
            </a:lvl4pPr>
            <a:lvl5pPr>
              <a:lnSpc>
                <a:spcPct val="10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05672" y="1844826"/>
            <a:ext cx="3754760" cy="4281339"/>
          </a:xfrm>
        </p:spPr>
        <p:txBody>
          <a:bodyPr/>
          <a:lstStyle>
            <a:lvl1pPr>
              <a:defRPr sz="165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350"/>
            </a:lvl3pPr>
            <a:lvl4pPr>
              <a:lnSpc>
                <a:spcPct val="100000"/>
              </a:lnSpc>
              <a:defRPr sz="1350"/>
            </a:lvl4pPr>
            <a:lvl5pPr>
              <a:lnSpc>
                <a:spcPct val="10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130437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307811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176595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07" y="5309"/>
            <a:ext cx="412699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4427984" cy="100811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pic>
        <p:nvPicPr>
          <p:cNvPr id="12" name="Kuvan paikkamerkki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7020360" y="5183687"/>
            <a:ext cx="1151952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3744416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3754760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585" y="566"/>
            <a:ext cx="3058415" cy="685743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55881" y="2708920"/>
            <a:ext cx="5776360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7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55881" y="4365104"/>
            <a:ext cx="5776360" cy="72008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rgbClr val="00000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964432" y="6545239"/>
            <a:ext cx="4227749" cy="196131"/>
          </a:xfrm>
        </p:spPr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87" y="668182"/>
            <a:ext cx="3351442" cy="16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0041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756" y="-5626"/>
            <a:ext cx="3095244" cy="6858000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87" y="668182"/>
            <a:ext cx="3351442" cy="1608691"/>
          </a:xfrm>
          <a:prstGeom prst="rect">
            <a:avLst/>
          </a:prstGeom>
        </p:spPr>
      </p:pic>
      <p:sp>
        <p:nvSpPr>
          <p:cNvPr id="14" name="Otsikko 1"/>
          <p:cNvSpPr>
            <a:spLocks noGrp="1"/>
          </p:cNvSpPr>
          <p:nvPr>
            <p:ph type="ctrTitle"/>
          </p:nvPr>
        </p:nvSpPr>
        <p:spPr>
          <a:xfrm>
            <a:off x="955881" y="2708920"/>
            <a:ext cx="5776360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27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Alaotsikko 2"/>
          <p:cNvSpPr>
            <a:spLocks noGrp="1"/>
          </p:cNvSpPr>
          <p:nvPr>
            <p:ph type="subTitle" idx="1"/>
          </p:nvPr>
        </p:nvSpPr>
        <p:spPr>
          <a:xfrm>
            <a:off x="955881" y="4365104"/>
            <a:ext cx="5776360" cy="72008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rgbClr val="00000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1" name="Kuvan paikkamerkki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7164288" y="5013176"/>
            <a:ext cx="863964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1966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962150" y="6545239"/>
            <a:ext cx="4767808" cy="196131"/>
          </a:xfrm>
        </p:spPr>
        <p:txBody>
          <a:bodyPr/>
          <a:lstStyle/>
          <a:p>
            <a:r>
              <a:rPr lang="fi-FI" dirty="0"/>
              <a:t>Hietala Matti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634672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4802400"/>
            <a:ext cx="4827633" cy="2060278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99592" y="515257"/>
            <a:ext cx="7920880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9592" y="1821543"/>
            <a:ext cx="7920880" cy="43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23950" y="6545237"/>
            <a:ext cx="8382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64432" y="6545237"/>
            <a:ext cx="3562086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5576" y="6545237"/>
            <a:ext cx="365993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 descr="TE__LA21_te2logo___B3__NEGA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84368" y="5949280"/>
            <a:ext cx="10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/>
          <p:cNvGrpSpPr/>
          <p:nvPr userDrawn="1"/>
        </p:nvGrpSpPr>
        <p:grpSpPr>
          <a:xfrm>
            <a:off x="5524392" y="4797722"/>
            <a:ext cx="3620725" cy="2060278"/>
            <a:chOff x="4320000" y="4802400"/>
            <a:chExt cx="4827633" cy="2060278"/>
          </a:xfrm>
        </p:grpSpPr>
        <p:pic>
          <p:nvPicPr>
            <p:cNvPr id="12" name="Kuva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0000" y="4802400"/>
              <a:ext cx="4827633" cy="2060278"/>
            </a:xfrm>
            <a:prstGeom prst="rect">
              <a:avLst/>
            </a:prstGeom>
          </p:spPr>
        </p:pic>
        <p:pic>
          <p:nvPicPr>
            <p:cNvPr id="13" name="Kuva 12" descr="TE__LA21_te2logo___B3__NEGA.png"/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>
            <a:xfrm>
              <a:off x="7884368" y="5949280"/>
              <a:ext cx="1020000" cy="720000"/>
            </a:xfrm>
            <a:prstGeom prst="rect">
              <a:avLst/>
            </a:prstGeom>
          </p:spPr>
        </p:pic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13093" y="498463"/>
            <a:ext cx="6999268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91581" y="1772816"/>
            <a:ext cx="7020780" cy="4304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23950" y="6545239"/>
            <a:ext cx="8382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29.12.2020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64432" y="6545239"/>
            <a:ext cx="4730528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Hietala Matti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5577" y="6545239"/>
            <a:ext cx="365993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386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450"/>
        </a:spcBef>
        <a:buClr>
          <a:srgbClr val="B6BF00"/>
        </a:buClr>
        <a:buFont typeface="Arial" pitchFamily="34" charset="0"/>
        <a:buChar char="•"/>
        <a:defRPr sz="165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39354" indent="-272654" algn="l" defTabSz="685800" rtl="0" eaLnBrk="1" latinLnBrk="0" hangingPunct="1">
        <a:lnSpc>
          <a:spcPct val="95000"/>
        </a:lnSpc>
        <a:spcBef>
          <a:spcPts val="450"/>
        </a:spcBef>
        <a:buClr>
          <a:srgbClr val="B6BF00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06054" indent="-266700" algn="l" defTabSz="685800" rtl="0" eaLnBrk="1" latinLnBrk="0" hangingPunct="1">
        <a:lnSpc>
          <a:spcPct val="95000"/>
        </a:lnSpc>
        <a:spcBef>
          <a:spcPts val="450"/>
        </a:spcBef>
        <a:buClr>
          <a:srgbClr val="B6BF00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516" indent="-271463" algn="l" defTabSz="685800" rtl="0" eaLnBrk="1" latinLnBrk="0" hangingPunct="1">
        <a:lnSpc>
          <a:spcPct val="95000"/>
        </a:lnSpc>
        <a:spcBef>
          <a:spcPts val="450"/>
        </a:spcBef>
        <a:buClr>
          <a:srgbClr val="B6BF00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44216" indent="-266700" algn="l" defTabSz="685800" rtl="0" eaLnBrk="1" latinLnBrk="0" hangingPunct="1">
        <a:lnSpc>
          <a:spcPct val="95000"/>
        </a:lnSpc>
        <a:spcBef>
          <a:spcPts val="450"/>
        </a:spcBef>
        <a:buClr>
          <a:srgbClr val="B6BF00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aimi.sharepoint.com/tyo-sivusto/Documents/TE-palvelut/Tuettu%20ty%C3%B6llistyminen/Palkkatukikortti/Palkkatukikortti%202020_fi.pdf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idonpolku.fi/typo-avustus-ohjeita-ja-materiaalia-hanketoimijalle/asiakkaan-hankkeessa-lopetus-lomake/" TargetMode="External"/><Relationship Id="rId2" Type="http://schemas.openxmlformats.org/officeDocument/2006/relationships/hyperlink" Target="mailto:eija.lappalainen@te-toimisto.fi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aidonpolku.fi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tiedotus.uusimaa@te-toimisto.f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Typo-avustusta saavien hanketoimijoiden työkokous </a:t>
            </a:r>
            <a:br>
              <a:rPr lang="fi-FI" dirty="0"/>
            </a:br>
            <a:r>
              <a:rPr lang="fi-FI" dirty="0"/>
              <a:t>ti 19.1.2021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Eija Lappalainen, kehittämispäällikkö, Työmarkkinoiden kohtaantoa edistävät palvelut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50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- Hankekokooma v. 2021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628800"/>
            <a:ext cx="7920880" cy="4497363"/>
          </a:xfrm>
        </p:spPr>
        <p:txBody>
          <a:bodyPr>
            <a:normAutofit/>
          </a:bodyPr>
          <a:lstStyle/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Hakemuksia saapui 14, uusia hakijoita oli viisi 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Myönteisen rahoituspäätöksen sai kahdeksan hanketta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Rahaa myönnettiin n. 800 000 €</a:t>
            </a:r>
          </a:p>
          <a:p>
            <a:pPr marL="828040" lvl="0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1800" dirty="0">
                <a:solidFill>
                  <a:prstClr val="black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Hankkeiden suunniteltu asiakasvolyymi 990 asiakasta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endParaRPr lang="fi-FI" sz="18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Hankekokooma v. 2021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10</a:t>
            </a:fld>
            <a:endParaRPr lang="fi-FI" dirty="0"/>
          </a:p>
        </p:txBody>
      </p:sp>
      <p:graphicFrame>
        <p:nvGraphicFramePr>
          <p:cNvPr id="8" name="Objekti 7">
            <a:extLst>
              <a:ext uri="{FF2B5EF4-FFF2-40B4-BE49-F238E27FC236}">
                <a16:creationId xmlns:a16="http://schemas.microsoft.com/office/drawing/2014/main" id="{C2E0EDB0-C3A5-43A3-817D-95ABEDBD9D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312425"/>
              </p:ext>
            </p:extLst>
          </p:nvPr>
        </p:nvGraphicFramePr>
        <p:xfrm>
          <a:off x="1835696" y="3140969"/>
          <a:ext cx="4914900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Worksheet" r:id="rId3" imgW="4914765" imgH="2123942" progId="Excel.Sheet.12">
                  <p:embed/>
                </p:oleObj>
              </mc:Choice>
              <mc:Fallback>
                <p:oleObj name="Worksheet" r:id="rId3" imgW="4914765" imgH="2123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3140969"/>
                        <a:ext cx="4914900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35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E6520-CE17-4A72-895C-5B2DE308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Kysymyksiä ajankohtaisosioon liittyen?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29ED45-D1F1-4517-83AF-D5A3C9F97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6FDCC3-C948-4909-80E9-2B430EAF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A3AF2F-4DD4-46C4-8E1E-6D9D5614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51FF6D-D68E-4467-A9EF-221FD8E5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077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241CA3-3EFA-4FC7-9248-E43684C7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Hankkeiden hallinnointi - asiakaskohderyhmät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123653-A084-4EE4-9A5A-79DE5F3EF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Vuonna 2021 Uudenmaan TE-toimisto poisti vaatimuksen pitkäaikaistyöttömyydestä</a:t>
            </a:r>
          </a:p>
          <a:p>
            <a:r>
              <a:rPr lang="fi-FI" dirty="0"/>
              <a:t>Uudet TE-toimiston asiakaskohderyhmät:</a:t>
            </a:r>
          </a:p>
          <a:p>
            <a:pPr lvl="1"/>
            <a:r>
              <a:rPr lang="fi-FI" dirty="0"/>
              <a:t>työnhakijat, joiden työttömyys pitkittynyt tai uhkaa edelleen pitkittyä</a:t>
            </a:r>
          </a:p>
          <a:p>
            <a:pPr lvl="1"/>
            <a:r>
              <a:rPr lang="fi-FI" dirty="0"/>
              <a:t>Koronan takia työnsä menettäneet työnhakijat</a:t>
            </a:r>
          </a:p>
          <a:p>
            <a:pPr lvl="1"/>
            <a:r>
              <a:rPr lang="fi-FI" dirty="0"/>
              <a:t>+55-vuotiaat työnhakijat</a:t>
            </a:r>
          </a:p>
          <a:p>
            <a:pPr lvl="1"/>
            <a:endParaRPr lang="fi-FI" dirty="0"/>
          </a:p>
          <a:p>
            <a:r>
              <a:rPr lang="fi-FI" dirty="0"/>
              <a:t>Kuntakokeilukuntien asiakkaita, jotka saavat Työmarkkinatukea tai ovat maahanmuuttajia tai nuoria, ei voida palvella hankkeissa -&gt;TE-toimisto halusi kohdentaa rahoituksen omiin asiakkaisiin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30B06F-4134-4918-9F4C-51242B21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C95DE2-7914-441A-BB51-4E2B26B4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8DE1FB-11D8-433E-B8DA-DB8906E9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7012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- Palkkatuet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endParaRPr lang="fi-FI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Palkkatuet ilmoitetaan TE-toimistoon omatoimisesti Yrityksen ja työnantajan Oma asiointi-palvelun kautta vahvalla tunnistuksella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Ns. sopimusasiakkaan käyttäjätunnuksella paikkoja ei voi ilmoittaa.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Työnhakijat näkevät em. palkkatukipaikat omassa sähköisessä asiointipalvelussaan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100 % palkkatuen kiintiöitä ei ole v. 2021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Edelleen on voimassa linjausTE-toimistojen ja palkkatuettua työtä ja työkokeiluja tarjoavien välityömarkkinatoimijoiden yhteistyöstä (löytyy taidonpolku.fi-sivulta kohdasta työllisyyspoliittiset avustushankkeet v. 2021)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1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Palkkatuetun työn tavoite on parantaa työnhakijan osaamista - &gt;TE-toimisto arvioi, onko työn sisältö sellainen, että se edistää avoimille työmarkkinoille sijoittumista.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1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Palvelujen kokonaisuus voidaan rakentaa välityömarkkinoilla myös siten, että palkkatuettua työtä edeltää työkokeilu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1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TE-toimiston tulee saada työnantajalta palaute palkkatuetun työn jälkeen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endParaRPr lang="fi-FI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endParaRPr lang="fi-FI" sz="1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9336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A24421-DB56-459C-8214-5FD95CAA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Palkkatuki jatkuu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BBC90ED-39E0-4846-B02E-016132E61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  <a:p>
            <a:endParaRPr lang="fi-FI" sz="11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+mj-cs"/>
            </a:endParaRPr>
          </a:p>
          <a:p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Palkkatuki on työnantajalle maksettava harkinnanvarainen tuki palkkauskustannuksiin. </a:t>
            </a: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Palkkatuetun työn tarkoituksena on parantaa tuella palkattavan henkilön ammatillista osaamista ja edistää työllistymistä avoimille markkinoille eli t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uen myöntäminen lähtee aina työttömän työnhakijan palvelu- ja osaamistarpeesta </a:t>
            </a: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Palkkatuen käytöstä sovitaan aina etukäteen TE-toimistossa työttömän työnhakijan kanssa laadittavassa työllistymissuunnitelmassa.</a:t>
            </a: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Käytössä myös asiakkaan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  <a:hlinkClick r:id="rId2"/>
              </a:rPr>
              <a:t>Palkkatukikortti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– ei pakollinen palkkatukea haettaessa</a:t>
            </a:r>
            <a:b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825FB9-AEEE-4B90-8F85-A9EDB7A9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9B1D6A-BA0A-44A0-8509-FFA1CE0C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D3E5E1-AFBC-4067-B109-899889A8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4432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72440" marR="0" lvl="0" algn="l" defTabSz="914400" rtl="0" eaLnBrk="1" fontAlgn="auto" latinLnBrk="0" hangingPunct="1">
              <a:lnSpc>
                <a:spcPts val="125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>
                <a:tab pos="828040" algn="l"/>
                <a:tab pos="1656080" algn="l"/>
                <a:tab pos="2484120" algn="l"/>
              </a:tabLst>
              <a:defRPr/>
            </a:pPr>
            <a:r>
              <a:rPr lang="fi-FI" sz="2200" dirty="0"/>
              <a:t>Ajankohtaista – </a:t>
            </a:r>
            <a:br>
              <a:rPr lang="fi-FI" sz="2200" dirty="0"/>
            </a:br>
            <a:br>
              <a:rPr lang="fi-FI" sz="2200" dirty="0"/>
            </a:br>
            <a:r>
              <a:rPr lang="fi-FI" sz="2200" dirty="0"/>
              <a:t>Työllisyyspoliittisen avustuksen maksatus v. 2021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sz="1600" dirty="0"/>
            </a:br>
            <a:r>
              <a:rPr lang="fi-FI" sz="1600" dirty="0"/>
              <a:t>Käy läpi hankepäätös, siellä on yksityiskohtaiset ohjeet maksatuksen hakemisesta</a:t>
            </a:r>
            <a:br>
              <a:rPr lang="fi-FI" sz="1600" dirty="0"/>
            </a:br>
            <a:br>
              <a:rPr lang="fi-FI" sz="1600" dirty="0"/>
            </a:br>
            <a:r>
              <a:rPr lang="fi-FI" sz="1600" dirty="0"/>
              <a:t>Avustusta maksetaan neljä kertaa vuodessa hakemuksen mukaan</a:t>
            </a:r>
            <a:br>
              <a:rPr lang="fi-FI" sz="1600" dirty="0"/>
            </a:br>
            <a:br>
              <a:rPr lang="fi-FI" sz="1600" dirty="0"/>
            </a:br>
            <a:r>
              <a:rPr lang="fi-FI" sz="1600" dirty="0"/>
              <a:t>Ennakkoa voi saada 50 % maksatusjakson kustannuksista</a:t>
            </a:r>
            <a:br>
              <a:rPr lang="fi-FI" sz="1600" dirty="0"/>
            </a:br>
            <a:br>
              <a:rPr lang="fi-FI" sz="1600" dirty="0"/>
            </a:b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Maksatuksella on käytössä Kansallinen tulorekisteri, lisätietoja siitä saa mm. tulorekisteri.fi-sivuilta, jossa ohjeita ja malliesimerkkejä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Maksatushakemukset tehdään Yrityksen ja työnantajan Oma asiointipalvelussa. </a:t>
            </a: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Onko kysymyksiä maksatukseen liittyen?</a:t>
            </a: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fi-FI" sz="16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9491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Hankkeiden hallinnointi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Hanketoimijan tulee lukea TE-toimiston tekemä hankepäätös huolellisesti läpi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Hankkeiden kk-seurannat – seurantaan lisätty yksi seurantieto: montako kertaa seurantajakson aikana on asiakasta tavattu tai oltu yhteydessä hankkeen taholta. 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KK-seuranta toimitetaan osoitteella </a:t>
            </a: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eija.lappalainen@te-toimisto.fi</a:t>
            </a: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5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välittömästi seurantajakson jälkeen, maksimissaan kahden viikon sisällä seurantakauden päättymisestä. - &gt; Ei kuvakopiota, vaan muokattava Excel-pohja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Asiakkaiden </a:t>
            </a: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jatkosuunnitelmalomakkeet</a:t>
            </a: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sz="35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tehdään jokaisesta asiakkaasta, joka lopettaa hankkeessa. Lähetetään </a:t>
            </a:r>
            <a:r>
              <a:rPr lang="fi-FI" sz="35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eija.lappalainen@te-toimisto.fi</a:t>
            </a:r>
            <a:r>
              <a:rPr lang="fi-FI" sz="35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Jos lähetätte sen myös suoraan asiakkaan vastuuvirkailijalle, siitä tulee tehdä maininta Eijan lähetykseen. 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5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Hankkeiden toiminnan puolivuotis- ja loppuraportit, </a:t>
            </a:r>
            <a:r>
              <a:rPr lang="fi-FI" sz="35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jokainen hanke raportoi toiminnastaan tavoitteiden ja tulosten näkökulmasta kaksi kertaa vuodessa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endParaRPr lang="fi-FI" sz="16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7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Hankkeiden suunnitelmat asiakkaille: </a:t>
            </a: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jokainen hanke tekee suunnitelman vastaanotettuaan asiakkaan hankkeeseen, jokainen hanke voi tehdä omanlaisensa lomakkeen, pääasia TE-toimistolle on, että asiakas tietää: 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mikä on tavoite työnhakijan ja hankkeen yhteistyölle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mitä työnhakijalle hankkeessa tapahtuu,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mitä palveluja hanke tarjoaa työnhakijalle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millä aikataululla työnhakija asioi hankkeessa, 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milloin hanke päättyy työnhakijan osalta ja 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kehen ottaa tarvittaessa hankkeessa yhteyttä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endParaRPr lang="fi-FI" sz="37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7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Hankekuvaukset </a:t>
            </a:r>
            <a:r>
              <a:rPr lang="fi-FI" sz="37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www.taidonpolku.fi</a:t>
            </a:r>
            <a:r>
              <a:rPr lang="fi-FI" sz="37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sivulle – siihen on oma sabloona, tulee taidonpolku.fi sivulle</a:t>
            </a:r>
            <a:endParaRPr lang="fi-FI" sz="37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966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427EC-D1C9-47AD-89EB-4769F458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Kysymyksiä hankkeiden hallinnointiin liittyen?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95A995-CBAD-4FA1-AB84-F477E65B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841919-76DE-4E12-B518-78EEFF1B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C345B9-8705-4467-A011-0D887B6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F35FDB-7EDF-4406-B7A4-86D27806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8430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DD969D-F862-4B1A-8A2A-EDCA323A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Asiakasohjaus hankkeisiin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FCAE0E-DAAC-411A-8763-52785EB0A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Pääsääntöisesti TE-toimistosta -&gt; jos asiakkaita ohjautuu muualta, hankkeen on tarkistettava asiakkaalta, että asiakas on TE-toimistossa työnhakijana ja saa ansiosidonnaista työttömyysturvaa</a:t>
            </a:r>
          </a:p>
          <a:p>
            <a:r>
              <a:rPr lang="fi-FI" dirty="0"/>
              <a:t>Hankkeen yhdyshenkilöt eivät vastaa itsenäisesti hankkeiden asiakasohjauksesta, vaan sitä tehdään kaikkien virkailijoiden taholta TE-toimistossa</a:t>
            </a:r>
          </a:p>
          <a:p>
            <a:r>
              <a:rPr lang="fi-FI" dirty="0"/>
              <a:t>Hankkeen yhdyshenkilöt nimetään tammikuun aikana</a:t>
            </a:r>
          </a:p>
          <a:p>
            <a:endParaRPr lang="fi-FI" sz="20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Miten TE-toimistossa markkinoidaan hankkeita?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Eijan osuus: säännölliset perehdytykset hanketoimintaan 2-4 kertaa vuodessa, muistutukset hanketoiminnasta TE-toimiston sisäisessä intrassa, hankekokooma hankesisältöineen virkailijoiden käytössä, Palvelumanuaali muistin tueksi, TaidonPolun ylläpito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 22.1. pidetään vuoden ensimmäinen (kaksituntinen) perehdytys hanketoimintaan (Eija)</a:t>
            </a:r>
          </a:p>
          <a:p>
            <a:endParaRPr lang="fi-FI" sz="20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Miten hankkeet voivat markkinoida toimintaansa? 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Hyödyntäkää TE-toimiston viestinnän apua (sosiaalisen median mahdollisuudet)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Tehkää omat sähköiset esittelyt (esim. YouTube video) itsestänne: keitä olette, mitä osaatte, mitä asiakas hyötyy siitä, että tulee hankkeeseenne? Hyödyntäkää TE-Liveä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Pyytäkää TEAMS-palaveria TE-toimiston henkilökunnan kanssa, jossa esittelette itsenne ja toimintaanne</a:t>
            </a:r>
          </a:p>
          <a:p>
            <a:r>
              <a:rPr lang="fi-FI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Jos Korona hellittää, pyytäkää päästä esittäytymään TE-toimistoon alkupalveluihin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3DCD55-CD3F-4E20-95DD-A8D763FA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EE2F92-CE4F-466C-885D-428CE3E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011B42-8CC0-43D9-BA20-0EB44B18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0991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Viestintäapua TE-toimistosta hankkeelle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Ole suoraan yhteydessä TE-toimiston viestintätiimiin:</a:t>
            </a:r>
          </a:p>
          <a:p>
            <a:endParaRPr lang="fi-FI" dirty="0"/>
          </a:p>
          <a:p>
            <a:r>
              <a:rPr lang="fi-FI" dirty="0">
                <a:hlinkClick r:id="rId2"/>
              </a:rPr>
              <a:t>tiedotus.uusimaa@te-toimisto.fi</a:t>
            </a:r>
            <a:endParaRPr lang="fi-FI" dirty="0"/>
          </a:p>
          <a:p>
            <a:endParaRPr lang="fi-FI" dirty="0"/>
          </a:p>
          <a:p>
            <a:r>
              <a:rPr lang="fi-FI" dirty="0"/>
              <a:t>TE-Live esittäytyy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85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prstClr val="black"/>
                </a:solidFill>
              </a:rPr>
              <a:t>Päivän agenda ja tavoite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Lyhyt osallistujien esittäytyminen </a:t>
            </a:r>
          </a:p>
          <a:p>
            <a:r>
              <a:rPr lang="fi-FI" dirty="0"/>
              <a:t>Ajankohtaiset asiat</a:t>
            </a:r>
          </a:p>
          <a:p>
            <a:r>
              <a:rPr lang="fi-FI" dirty="0"/>
              <a:t>Hankehallinnointi</a:t>
            </a:r>
          </a:p>
          <a:p>
            <a:r>
              <a:rPr lang="fi-FI" dirty="0"/>
              <a:t>Asiakasohjaus hankkeisiin</a:t>
            </a:r>
          </a:p>
          <a:p>
            <a:r>
              <a:rPr lang="fi-FI" dirty="0"/>
              <a:t>Työolosuhteiden järjestelytuki palkkatuen rinnalla</a:t>
            </a:r>
          </a:p>
          <a:p>
            <a:endParaRPr lang="fi-FI" dirty="0"/>
          </a:p>
          <a:p>
            <a:r>
              <a:rPr lang="fi-FI" dirty="0"/>
              <a:t>Saada tietoutta ajankohtaisista asioista, vastauksia kysymyksiin ja päättää, tarvitaanko keväälle vielä erillinen työpaja jollekin aiheelle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3348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Jatkokehittäminen – oma työpaja helmi-maaliskuulle?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Työkokeilu, kertaus toimintaan?</a:t>
            </a:r>
          </a:p>
          <a:p>
            <a:r>
              <a:rPr lang="fi-FI" dirty="0"/>
              <a:t>Jotakin muuta, mitä?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85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A7FD49-9767-49E8-B2E7-D2D37FCB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– Uudenmaan TE-toimiston organisaatiomuutos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E15719-1958-4AF9-AA89-F1C39EB56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Palvelulinjat ovat poistuneet ja uusi organisaatio aloittanut 1.1.2021</a:t>
            </a:r>
          </a:p>
          <a:p>
            <a:r>
              <a:rPr lang="fi-FI" dirty="0"/>
              <a:t>Hankkeet sijoittuivat Työmarkkinoiden kohtaantoa edistäviin palveluihin, jota johtaa palvelujohtaja Sirpa Lukkala </a:t>
            </a:r>
          </a:p>
          <a:p>
            <a:r>
              <a:rPr lang="fi-FI" dirty="0"/>
              <a:t>Hankkeiden strategiakeskustelu käydään alkutalven aikana</a:t>
            </a:r>
          </a:p>
          <a:p>
            <a:r>
              <a:rPr lang="fi-FI" dirty="0"/>
              <a:t>TE-toimiston arvot LYRA: luottamus, yhteistyö, rohkeus ja ammatillisuus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8B5CA6-79C1-4872-A672-BFFE10A6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CE30DB-9C66-4EEA-BFE4-87E41537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507956-5836-48FC-B035-342A2AAE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845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1737BC9-9A0E-4FB3-99A7-2135EA6E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r>
              <a:rPr lang="fi-FI" dirty="0">
                <a:latin typeface="Arial"/>
              </a:rPr>
              <a:t>29.12.2020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31B079A-AE9C-482E-A30F-55D2D8C0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fi-FI" dirty="0">
                <a:latin typeface="Arial"/>
              </a:rPr>
              <a:t>Hietala Matti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03BD5C1-01DC-4A8A-ADAE-C43FDD19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0912E3B-9838-4611-AED2-1868E41D44C1}" type="slidenum">
              <a:rPr lang="fi-FI">
                <a:latin typeface="Arial"/>
              </a:rPr>
              <a:pPr defTabSz="685800"/>
              <a:t>4</a:t>
            </a:fld>
            <a:endParaRPr lang="fi-FI" dirty="0">
              <a:latin typeface="Arial"/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3B374501-85DE-4F1E-AA45-F06AA76AE226}"/>
              </a:ext>
            </a:extLst>
          </p:cNvPr>
          <p:cNvGrpSpPr/>
          <p:nvPr/>
        </p:nvGrpSpPr>
        <p:grpSpPr>
          <a:xfrm>
            <a:off x="1478342" y="1376773"/>
            <a:ext cx="6063064" cy="1394816"/>
            <a:chOff x="2907" y="2629"/>
            <a:chExt cx="8084085" cy="1859755"/>
          </a:xfrm>
        </p:grpSpPr>
        <p:sp>
          <p:nvSpPr>
            <p:cNvPr id="6" name="Suorakulmio: Pyöristetyt kulmat 5">
              <a:extLst>
                <a:ext uri="{FF2B5EF4-FFF2-40B4-BE49-F238E27FC236}">
                  <a16:creationId xmlns:a16="http://schemas.microsoft.com/office/drawing/2014/main" id="{32C82A54-2763-49FB-B867-60822D1F38CF}"/>
                </a:ext>
              </a:extLst>
            </p:cNvPr>
            <p:cNvSpPr/>
            <p:nvPr/>
          </p:nvSpPr>
          <p:spPr>
            <a:xfrm>
              <a:off x="2907" y="2629"/>
              <a:ext cx="8084085" cy="1859755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Suorakulmio: Pyöristetyt kulmat 4">
              <a:extLst>
                <a:ext uri="{FF2B5EF4-FFF2-40B4-BE49-F238E27FC236}">
                  <a16:creationId xmlns:a16="http://schemas.microsoft.com/office/drawing/2014/main" id="{D1A678C0-A93E-4FB0-B0C7-CCD35161D5E0}"/>
                </a:ext>
              </a:extLst>
            </p:cNvPr>
            <p:cNvSpPr txBox="1"/>
            <p:nvPr/>
          </p:nvSpPr>
          <p:spPr>
            <a:xfrm>
              <a:off x="57377" y="57099"/>
              <a:ext cx="7975145" cy="1750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3300" dirty="0">
                  <a:solidFill>
                    <a:srgbClr val="FFFFFF"/>
                  </a:solidFill>
                  <a:latin typeface="Arial"/>
                </a:rPr>
                <a:t>Uudenmaan TE-toimisto</a:t>
              </a:r>
            </a:p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dirty="0">
                  <a:solidFill>
                    <a:srgbClr val="FFFFFF"/>
                  </a:solidFill>
                  <a:latin typeface="Arial"/>
                </a:rPr>
                <a:t>Johtaja Tiina Korhonen</a:t>
              </a:r>
            </a:p>
          </p:txBody>
        </p:sp>
      </p:grpSp>
      <p:grpSp>
        <p:nvGrpSpPr>
          <p:cNvPr id="8" name="Ryhmä 7">
            <a:extLst>
              <a:ext uri="{FF2B5EF4-FFF2-40B4-BE49-F238E27FC236}">
                <a16:creationId xmlns:a16="http://schemas.microsoft.com/office/drawing/2014/main" id="{163CADF8-854D-4F7B-BE94-698981F6BF66}"/>
              </a:ext>
            </a:extLst>
          </p:cNvPr>
          <p:cNvGrpSpPr/>
          <p:nvPr/>
        </p:nvGrpSpPr>
        <p:grpSpPr>
          <a:xfrm>
            <a:off x="1478341" y="3071424"/>
            <a:ext cx="1913846" cy="2430841"/>
            <a:chOff x="2907" y="2135355"/>
            <a:chExt cx="2551794" cy="3241121"/>
          </a:xfrm>
        </p:grpSpPr>
        <p:sp>
          <p:nvSpPr>
            <p:cNvPr id="9" name="Suorakulmio: Pyöristetyt kulmat 8">
              <a:extLst>
                <a:ext uri="{FF2B5EF4-FFF2-40B4-BE49-F238E27FC236}">
                  <a16:creationId xmlns:a16="http://schemas.microsoft.com/office/drawing/2014/main" id="{B58F1450-ADD9-46AD-89F2-DAF577A13893}"/>
                </a:ext>
              </a:extLst>
            </p:cNvPr>
            <p:cNvSpPr/>
            <p:nvPr/>
          </p:nvSpPr>
          <p:spPr>
            <a:xfrm>
              <a:off x="2907" y="2135355"/>
              <a:ext cx="2551794" cy="3241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Suorakulmio: Pyöristetyt kulmat 4">
              <a:extLst>
                <a:ext uri="{FF2B5EF4-FFF2-40B4-BE49-F238E27FC236}">
                  <a16:creationId xmlns:a16="http://schemas.microsoft.com/office/drawing/2014/main" id="{BD8231BC-B8AD-4860-A27B-312FC01CEF90}"/>
                </a:ext>
              </a:extLst>
            </p:cNvPr>
            <p:cNvSpPr txBox="1"/>
            <p:nvPr/>
          </p:nvSpPr>
          <p:spPr>
            <a:xfrm>
              <a:off x="77646" y="2210094"/>
              <a:ext cx="2402316" cy="30916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</a:pPr>
              <a:r>
                <a:rPr lang="fi-FI" sz="1500" dirty="0">
                  <a:solidFill>
                    <a:srgbClr val="FFFFFF"/>
                  </a:solidFill>
                  <a:latin typeface="Arial"/>
                </a:rPr>
                <a:t>Yritys- ja rekrytointipalvelut</a:t>
              </a:r>
            </a:p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1500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B67B5CC7-258C-4E15-A835-2AE6481D74A1}"/>
              </a:ext>
            </a:extLst>
          </p:cNvPr>
          <p:cNvGrpSpPr/>
          <p:nvPr/>
        </p:nvGrpSpPr>
        <p:grpSpPr>
          <a:xfrm>
            <a:off x="3554794" y="3071424"/>
            <a:ext cx="1913846" cy="2430841"/>
            <a:chOff x="2769052" y="2135355"/>
            <a:chExt cx="2551794" cy="3241121"/>
          </a:xfrm>
        </p:grpSpPr>
        <p:sp>
          <p:nvSpPr>
            <p:cNvPr id="12" name="Suorakulmio: Pyöristetyt kulmat 11">
              <a:extLst>
                <a:ext uri="{FF2B5EF4-FFF2-40B4-BE49-F238E27FC236}">
                  <a16:creationId xmlns:a16="http://schemas.microsoft.com/office/drawing/2014/main" id="{7828B344-0C15-4B59-94E7-F4F4DAEF9EBC}"/>
                </a:ext>
              </a:extLst>
            </p:cNvPr>
            <p:cNvSpPr/>
            <p:nvPr/>
          </p:nvSpPr>
          <p:spPr>
            <a:xfrm>
              <a:off x="2769052" y="2135355"/>
              <a:ext cx="2551794" cy="3241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uorakulmio: Pyöristetyt kulmat 4">
              <a:extLst>
                <a:ext uri="{FF2B5EF4-FFF2-40B4-BE49-F238E27FC236}">
                  <a16:creationId xmlns:a16="http://schemas.microsoft.com/office/drawing/2014/main" id="{E3E8E6C8-8AC8-4998-A019-8C4C27745AD2}"/>
                </a:ext>
              </a:extLst>
            </p:cNvPr>
            <p:cNvSpPr txBox="1"/>
            <p:nvPr/>
          </p:nvSpPr>
          <p:spPr>
            <a:xfrm>
              <a:off x="2843791" y="2210094"/>
              <a:ext cx="2402316" cy="30916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</a:pPr>
              <a:r>
                <a:rPr lang="fi-FI" sz="1500" dirty="0">
                  <a:solidFill>
                    <a:srgbClr val="FFFFFF"/>
                  </a:solidFill>
                  <a:latin typeface="Arial"/>
                </a:rPr>
                <a:t>Työmarkkinoiden kohtaantoa edistävät palvelut</a:t>
              </a:r>
            </a:p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1500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A322DE76-68BA-46C2-9005-385B00048040}"/>
              </a:ext>
            </a:extLst>
          </p:cNvPr>
          <p:cNvGrpSpPr/>
          <p:nvPr/>
        </p:nvGrpSpPr>
        <p:grpSpPr>
          <a:xfrm>
            <a:off x="5631246" y="3071423"/>
            <a:ext cx="1913846" cy="2430841"/>
            <a:chOff x="5538105" y="2137984"/>
            <a:chExt cx="2551794" cy="3241121"/>
          </a:xfrm>
        </p:grpSpPr>
        <p:sp>
          <p:nvSpPr>
            <p:cNvPr id="15" name="Suorakulmio: Pyöristetyt kulmat 14">
              <a:extLst>
                <a:ext uri="{FF2B5EF4-FFF2-40B4-BE49-F238E27FC236}">
                  <a16:creationId xmlns:a16="http://schemas.microsoft.com/office/drawing/2014/main" id="{7851BB7F-AF10-4E7B-BFAB-DEF4B784024F}"/>
                </a:ext>
              </a:extLst>
            </p:cNvPr>
            <p:cNvSpPr/>
            <p:nvPr/>
          </p:nvSpPr>
          <p:spPr>
            <a:xfrm>
              <a:off x="5538105" y="2137984"/>
              <a:ext cx="2551794" cy="3241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uorakulmio: Pyöristetyt kulmat 4">
              <a:extLst>
                <a:ext uri="{FF2B5EF4-FFF2-40B4-BE49-F238E27FC236}">
                  <a16:creationId xmlns:a16="http://schemas.microsoft.com/office/drawing/2014/main" id="{E2997249-58F2-4E01-BB81-48E5F4C8E6F8}"/>
                </a:ext>
              </a:extLst>
            </p:cNvPr>
            <p:cNvSpPr txBox="1"/>
            <p:nvPr/>
          </p:nvSpPr>
          <p:spPr>
            <a:xfrm>
              <a:off x="5612844" y="2212723"/>
              <a:ext cx="2402316" cy="30916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500" dirty="0">
                  <a:solidFill>
                    <a:srgbClr val="FFFFFF"/>
                  </a:solidFill>
                  <a:latin typeface="Arial"/>
                </a:rPr>
                <a:t>Johdon tuki </a:t>
              </a:r>
            </a:p>
          </p:txBody>
        </p:sp>
      </p:grpSp>
      <p:sp>
        <p:nvSpPr>
          <p:cNvPr id="17" name="Tekstiruutu 16">
            <a:extLst>
              <a:ext uri="{FF2B5EF4-FFF2-40B4-BE49-F238E27FC236}">
                <a16:creationId xmlns:a16="http://schemas.microsoft.com/office/drawing/2014/main" id="{440124AC-932C-4952-B3E7-A3354A675A8B}"/>
              </a:ext>
            </a:extLst>
          </p:cNvPr>
          <p:cNvSpPr txBox="1"/>
          <p:nvPr/>
        </p:nvSpPr>
        <p:spPr>
          <a:xfrm>
            <a:off x="1832539" y="4118459"/>
            <a:ext cx="1403231" cy="43858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defTabSz="685800"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  <a:cs typeface="Arial"/>
              </a:rPr>
              <a:t>Palvelujohtaja </a:t>
            </a:r>
          </a:p>
          <a:p>
            <a:pPr defTabSz="685800"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  <a:cs typeface="Arial"/>
              </a:rPr>
              <a:t>Minna Helenius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EB4DC16-4067-451E-B503-7A192187ECDC}"/>
              </a:ext>
            </a:extLst>
          </p:cNvPr>
          <p:cNvSpPr txBox="1"/>
          <p:nvPr/>
        </p:nvSpPr>
        <p:spPr>
          <a:xfrm>
            <a:off x="3977348" y="4118459"/>
            <a:ext cx="159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Palvelujohtaja</a:t>
            </a:r>
          </a:p>
          <a:p>
            <a:pPr defTabSz="685800"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Sirpa Lukkala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F46028F7-2443-4365-8A7C-1DD1BA44B32F}"/>
              </a:ext>
            </a:extLst>
          </p:cNvPr>
          <p:cNvSpPr txBox="1"/>
          <p:nvPr/>
        </p:nvSpPr>
        <p:spPr>
          <a:xfrm>
            <a:off x="5896038" y="4118459"/>
            <a:ext cx="1597844" cy="43858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defTabSz="685800"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Palvelujohtaja Jaakko Westerlund</a:t>
            </a:r>
          </a:p>
        </p:txBody>
      </p:sp>
    </p:spTree>
    <p:extLst>
      <p:ext uri="{BB962C8B-B14F-4D97-AF65-F5344CB8AC3E}">
        <p14:creationId xmlns:p14="http://schemas.microsoft.com/office/powerpoint/2010/main" val="328370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DA78C2D-A8C3-409B-9807-05980A85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DA98CCF-8ED4-4A80-9825-681FE4B0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0C01B46-4660-40C7-8F6D-E6BC000EF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A80A9904-A962-44B1-8600-2E3FD13E6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001"/>
            <a:ext cx="8460432" cy="51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6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165569-E241-4F83-BA6B-114A9393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TE-palvelustrategiasta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CBB233-4758-4842-A97B-44F0F1D0F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Muutosalttiissa ja tulevaisuuden näkymien suhteen osin sumeassa toimintaympäristössä TE-palvelustrategian valmistelun ohjenuoraksi on otettu asiakkaiden palvelutarpeet, yksilöllisyys, asiakaslähtöisyys sekä kustannustehokkuuden ja vaikuttavuuden vaatimukset.	</a:t>
            </a:r>
          </a:p>
          <a:p>
            <a:endParaRPr lang="fi-FI" sz="2400" b="0" i="0" u="none" strike="noStrike" baseline="0" dirty="0">
              <a:solidFill>
                <a:srgbClr val="000000"/>
              </a:solidFill>
              <a:latin typeface="Myriad Pro"/>
            </a:endParaRP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TE-hallinnon rakenteisiin ja toiminnan organisointiin liittyy tällä hetkellä useita muutospaineita, mm.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työllisyyden kuntakokeilut,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pohjoismainen työvoimapalvelumalli,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pysyvän palvelurakenteen valmistelu,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jatkuvan oppimisen palveluorganisaation uudistaminen sekä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monialaisten palveluiden laajentuminen. </a:t>
            </a:r>
          </a:p>
          <a:p>
            <a:endParaRPr lang="fi-FI" sz="2400" b="0" i="0" u="none" strike="noStrike" baseline="0" dirty="0">
              <a:solidFill>
                <a:srgbClr val="000000"/>
              </a:solidFill>
              <a:latin typeface="Myriad Pro"/>
            </a:endParaRPr>
          </a:p>
          <a:p>
            <a:r>
              <a:rPr lang="fi-FI" sz="2400" dirty="0">
                <a:solidFill>
                  <a:srgbClr val="000000"/>
                </a:solidFill>
                <a:latin typeface="Myriad Pro"/>
              </a:rPr>
              <a:t>Lähde </a:t>
            </a:r>
            <a:r>
              <a:rPr lang="fi-FI" sz="1800" b="0" i="0" u="none" strike="noStrike" baseline="0" dirty="0">
                <a:solidFill>
                  <a:srgbClr val="000000"/>
                </a:solidFill>
                <a:latin typeface="Myriad Pro Cond"/>
              </a:rPr>
              <a:t>TE-palvelustrategia, Valtion työvoima- ja yrityspalveluita koskeva palvelustrategia vuosille 2021–2023</a:t>
            </a:r>
            <a:r>
              <a:rPr lang="fi-FI" sz="2400" b="0" i="0" u="none" strike="noStrike" baseline="0" dirty="0">
                <a:solidFill>
                  <a:srgbClr val="000000"/>
                </a:solidFill>
                <a:latin typeface="Myriad Pro"/>
              </a:rPr>
              <a:t>	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1BFDF4-E1CF-47B6-B1F4-C6FED5A3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F27AAA-A8E5-4119-BBDD-81432635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E6551E-C105-432F-9EFE-1C729B16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207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EE8876-4755-4189-8AEF-28EFEC7FB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200" dirty="0"/>
              <a:t>Uudistettu TE-palvelustrategia, (lähde </a:t>
            </a:r>
            <a:r>
              <a:rPr lang="fi-FI" sz="2200" b="0" i="0" u="none" strike="noStrike" baseline="0" dirty="0">
                <a:solidFill>
                  <a:srgbClr val="000000"/>
                </a:solidFill>
                <a:latin typeface="Myriad Pro Cond"/>
              </a:rPr>
              <a:t>TE-palvelustrategia, Valtion työvoima- ja yrityspalveluita koskeva palvelustrategia </a:t>
            </a:r>
            <a:br>
              <a:rPr lang="fi-FI" sz="2200" b="0" i="0" u="none" strike="noStrike" baseline="0" dirty="0">
                <a:solidFill>
                  <a:srgbClr val="000000"/>
                </a:solidFill>
                <a:latin typeface="Myriad Pro Cond"/>
              </a:rPr>
            </a:br>
            <a:r>
              <a:rPr lang="fi-FI" sz="2200" b="0" i="0" u="none" strike="noStrike" baseline="0" dirty="0">
                <a:solidFill>
                  <a:srgbClr val="000000"/>
                </a:solidFill>
                <a:latin typeface="Myriad Pro Cond"/>
              </a:rPr>
              <a:t>vuosille 2021–2023)</a:t>
            </a:r>
            <a:r>
              <a:rPr lang="fi-FI" sz="2200" b="0" i="0" u="none" strike="noStrike" baseline="0" dirty="0">
                <a:solidFill>
                  <a:srgbClr val="000000"/>
                </a:solidFill>
                <a:latin typeface="Myriad Pro"/>
              </a:rPr>
              <a:t>	</a:t>
            </a:r>
            <a:br>
              <a:rPr lang="fi-FI" sz="4000" b="0" i="0" u="none" strike="noStrike" baseline="0" dirty="0">
                <a:solidFill>
                  <a:srgbClr val="000000"/>
                </a:solidFill>
                <a:latin typeface="Myriad Pro"/>
              </a:rPr>
            </a:br>
            <a:endParaRPr lang="fi-FI" dirty="0"/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CB3A6865-CD9F-4F42-9A8E-1DAD9A8DF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276872"/>
            <a:ext cx="4724400" cy="3181350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F6855A-7851-45FF-95BE-47DDD22D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C1A8EC-1F71-400E-8E04-4F756A505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F93D73-A7A5-4AFE-86E8-799A0B53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22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F80D23-87A0-44D7-9C25-90B74A90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– tilastotietoja Uudenmaan TE-toimiston alueelta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477B35-66CE-4008-BACD-4491E10F9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Elyn tilastokatsaus marraskuu 2020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3DF707-DCFE-400B-A553-47577A00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3E45A-0AC1-423F-A40B-DD6AFA79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A4841AD-3688-4647-B687-C407602DC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8</a:t>
            </a:fld>
            <a:endParaRPr lang="fi-FI" dirty="0"/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58B46829-9AF0-4753-8D41-64976E7EF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2616"/>
              </p:ext>
            </p:extLst>
          </p:nvPr>
        </p:nvGraphicFramePr>
        <p:xfrm>
          <a:off x="1331640" y="2408571"/>
          <a:ext cx="5794767" cy="3890647"/>
        </p:xfrm>
        <a:graphic>
          <a:graphicData uri="http://schemas.openxmlformats.org/drawingml/2006/table">
            <a:tbl>
              <a:tblPr/>
              <a:tblGrid>
                <a:gridCol w="2515311">
                  <a:extLst>
                    <a:ext uri="{9D8B030D-6E8A-4147-A177-3AD203B41FA5}">
                      <a16:colId xmlns:a16="http://schemas.microsoft.com/office/drawing/2014/main" val="4061747426"/>
                    </a:ext>
                  </a:extLst>
                </a:gridCol>
                <a:gridCol w="764145">
                  <a:extLst>
                    <a:ext uri="{9D8B030D-6E8A-4147-A177-3AD203B41FA5}">
                      <a16:colId xmlns:a16="http://schemas.microsoft.com/office/drawing/2014/main" val="1540622382"/>
                    </a:ext>
                  </a:extLst>
                </a:gridCol>
                <a:gridCol w="2515311">
                  <a:extLst>
                    <a:ext uri="{9D8B030D-6E8A-4147-A177-3AD203B41FA5}">
                      <a16:colId xmlns:a16="http://schemas.microsoft.com/office/drawing/2014/main" val="232069226"/>
                    </a:ext>
                  </a:extLst>
                </a:gridCol>
              </a:tblGrid>
              <a:tr h="4369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Tilastotietoja Uudenmaan TE-toimiston asiakastilanne vuoden vaihde 2020/2021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707205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työnhakijoita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171080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v. 2020 vastaavaan aikaan 143623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21737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työttömiä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115484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v. 2020 vastaavaan aikaan 72025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306760"/>
                  </a:ext>
                </a:extLst>
              </a:tr>
              <a:tr h="18516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työttömien ikärakenne alle 25 v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11962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783969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 v. työttömät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12786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221404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 v. työttömät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51296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695918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yli 50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38283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077909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perusaste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25204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776173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koulutustaso toinen aste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50063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705062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korkeakoulutettuja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24 515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876788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446799"/>
                  </a:ext>
                </a:extLst>
              </a:tr>
              <a:tr h="4369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TE-toimistoon jäävät työttömät työnhakijat 1.3.2021 alkaen ARVIO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48652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kuntakokeiluihin siirtyy n. 75000 asiakasta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68288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 vuoden työttömänä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35980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593377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 25 v. 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2576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59898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 v.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13308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 v.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22029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54360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yli 50 v.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21342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908054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toisen asteen tutkinto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21406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402344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korkeakoulututkinto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11700</a:t>
                      </a: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9" marR="9339" marT="9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38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8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– kuntakokeilut - aikatauluja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Kuntakokeilut alkavat 1.3.2021</a:t>
            </a:r>
          </a:p>
          <a:p>
            <a:r>
              <a:rPr lang="fi-FI" dirty="0"/>
              <a:t>Kokeilukunnat  (7 kpl.) Uudenmaan TE-toimiston alueella: </a:t>
            </a:r>
          </a:p>
          <a:p>
            <a:pPr lvl="1"/>
            <a:r>
              <a:rPr lang="fi-FI" dirty="0"/>
              <a:t>Helsinki</a:t>
            </a:r>
          </a:p>
          <a:p>
            <a:pPr lvl="1"/>
            <a:r>
              <a:rPr lang="fi-FI" dirty="0"/>
              <a:t>Espoo</a:t>
            </a:r>
          </a:p>
          <a:p>
            <a:pPr lvl="1"/>
            <a:r>
              <a:rPr lang="fi-FI" dirty="0"/>
              <a:t>Vantaa</a:t>
            </a:r>
          </a:p>
          <a:p>
            <a:pPr lvl="1"/>
            <a:r>
              <a:rPr lang="fi-FI" dirty="0"/>
              <a:t>Kerava</a:t>
            </a:r>
          </a:p>
          <a:p>
            <a:pPr lvl="1"/>
            <a:r>
              <a:rPr lang="fi-FI" dirty="0"/>
              <a:t>Hanko</a:t>
            </a:r>
          </a:p>
          <a:p>
            <a:pPr lvl="1"/>
            <a:r>
              <a:rPr lang="fi-FI" dirty="0"/>
              <a:t>Raasepori </a:t>
            </a:r>
          </a:p>
          <a:p>
            <a:pPr lvl="1"/>
            <a:r>
              <a:rPr lang="fi-FI" dirty="0"/>
              <a:t>Porvoo</a:t>
            </a:r>
          </a:p>
          <a:p>
            <a:pPr lvl="1"/>
            <a:endParaRPr lang="fi-FI" dirty="0"/>
          </a:p>
          <a:p>
            <a:r>
              <a:rPr lang="fi-FI" dirty="0"/>
              <a:t>Kokeilujen vaikutus hankkeiden asiakasohjaukseen: hankkeissa voidaan palvella vain TE-toimiston asiakkaita</a:t>
            </a:r>
          </a:p>
          <a:p>
            <a:r>
              <a:rPr lang="fi-FI" dirty="0"/>
              <a:t>Kuntien asiakkaiksi em. kunnissa siirtyvät kaikki työmarkkinatukea saavat, kaikki nuoret ja kaikki maahanmuuttajat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2.1.2020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2671077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1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.potx" id="{134E713E-D105-48DF-90AC-56D1F0A7F7B9}" vid="{DA55FAE6-0BDD-4556-9242-9FC591E73B4D}"/>
    </a:ext>
  </a:extLst>
</a:theme>
</file>

<file path=ppt/theme/theme2.xml><?xml version="1.0" encoding="utf-8"?>
<a:theme xmlns:a="http://schemas.openxmlformats.org/drawingml/2006/main" name="1_TE__DB01_perus__FI_V____RGB[1]">
  <a:themeElements>
    <a:clrScheme name="ELY_saatutettavuus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003883"/>
      </a:hlink>
      <a:folHlink>
        <a:srgbClr val="58585A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_laaja.potx" id="{AACE8596-A0CA-4B4B-AE20-825FA8E7C6BB}" vid="{7E24BA32-03A5-46F3-9DB0-F8CA86CD38D7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päiväys>2.01.2020</päiväys>
  <kehalaatija>Lappalainen Eija</kehalaatija>
  <dokumentin_x0020_tila/>
  <kieli>Suomi</kieli>
  <dokumenttityyppi>Esitys</dokumenttityyppi>
  <laatijaorganisaatio>Uudenmaan TE-toimisto|11974499-c855-4f11-938b-6f1b63c692ef</laatijaorganisaatio>
</xml_kameleon>
</file>

<file path=customXml/itemProps1.xml><?xml version="1.0" encoding="utf-8"?>
<ds:datastoreItem xmlns:ds="http://schemas.openxmlformats.org/officeDocument/2006/customXml" ds:itemID="{495AEEE5-DBA0-400B-B617-2DD7DD7C62B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te-keskus</Template>
  <TotalTime>1080</TotalTime>
  <Words>1176</Words>
  <Application>Microsoft Office PowerPoint</Application>
  <PresentationFormat>Näytössä katseltava diaesitys (4:3)</PresentationFormat>
  <Paragraphs>222</Paragraphs>
  <Slides>20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7" baseType="lpstr">
      <vt:lpstr>Arial</vt:lpstr>
      <vt:lpstr>Calibri</vt:lpstr>
      <vt:lpstr>Myriad Pro</vt:lpstr>
      <vt:lpstr>Myriad Pro Cond</vt:lpstr>
      <vt:lpstr>TE__DB01_perus__FI_V____RGB[1]</vt:lpstr>
      <vt:lpstr>1_TE__DB01_perus__FI_V____RGB[1]</vt:lpstr>
      <vt:lpstr>Worksheet</vt:lpstr>
      <vt:lpstr>Typo-avustusta saavien hanketoimijoiden työkokous  ti 19.1.2021</vt:lpstr>
      <vt:lpstr>Päivän agenda ja tavoite</vt:lpstr>
      <vt:lpstr>Ajankohtaista – Uudenmaan TE-toimiston organisaatiomuutos</vt:lpstr>
      <vt:lpstr>PowerPoint-esitys</vt:lpstr>
      <vt:lpstr>PowerPoint-esitys</vt:lpstr>
      <vt:lpstr>TE-palvelustrategiasta</vt:lpstr>
      <vt:lpstr>Uudistettu TE-palvelustrategia, (lähde TE-palvelustrategia, Valtion työvoima- ja yrityspalveluita koskeva palvelustrategia  vuosille 2021–2023)  </vt:lpstr>
      <vt:lpstr>Ajankohtaista – tilastotietoja Uudenmaan TE-toimiston alueelta</vt:lpstr>
      <vt:lpstr>Ajankohtaista – kuntakokeilut - aikatauluja</vt:lpstr>
      <vt:lpstr>Ajankohtaista - Hankekokooma v. 2021</vt:lpstr>
      <vt:lpstr>Kysymyksiä ajankohtaisosioon liittyen?</vt:lpstr>
      <vt:lpstr>Hankkeiden hallinnointi - asiakaskohderyhmät</vt:lpstr>
      <vt:lpstr>Ajankohtaista - Palkkatuet</vt:lpstr>
      <vt:lpstr>Palkkatuki jatkuu</vt:lpstr>
      <vt:lpstr>Ajankohtaista –   Työllisyyspoliittisen avustuksen maksatus v. 2021           Käy läpi hankepäätös, siellä on yksityiskohtaiset ohjeet maksatuksen hakemisesta  Avustusta maksetaan neljä kertaa vuodessa hakemuksen mukaan  Ennakkoa voi saada 50 % maksatusjakson kustannuksista  Maksatuksella on käytössä Kansallinen tulorekisteri, lisätietoja siitä saa mm. tulorekisteri.fi-sivuilta, jossa ohjeita ja malliesimerkkejä    Maksatushakemukset tehdään Yrityksen ja työnantajan Oma asiointipalvelussa.   Onko kysymyksiä maksatukseen liittyen? </vt:lpstr>
      <vt:lpstr>Hankkeiden hallinnointi</vt:lpstr>
      <vt:lpstr>Kysymyksiä hankkeiden hallinnointiin liittyen?</vt:lpstr>
      <vt:lpstr>Asiakasohjaus hankkeisiin</vt:lpstr>
      <vt:lpstr>Viestintäapua TE-toimistosta hankkeelle</vt:lpstr>
      <vt:lpstr>Jatkokehittäminen – oma työpaja helmi-maaliskuulle?</vt:lpstr>
    </vt:vector>
  </TitlesOfParts>
  <Company>Uudenmaan TE-toimisto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Lappalainen Eija</dc:creator>
  <cp:keywords/>
  <cp:lastModifiedBy>Lappalainen Eija (TET)</cp:lastModifiedBy>
  <cp:revision>113</cp:revision>
  <dcterms:created xsi:type="dcterms:W3CDTF">2020-01-02T12:57:01Z</dcterms:created>
  <dcterms:modified xsi:type="dcterms:W3CDTF">2021-01-19T06:29:41Z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460.1014.02.001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te-keskus.potx</vt:lpwstr>
  </property>
  <property fmtid="{D5CDD505-2E9C-101B-9397-08002B2CF9AE}" pid="6" name="dvDefinition">
    <vt:lpwstr>1014 (dd_default.xml)</vt:lpwstr>
  </property>
  <property fmtid="{D5CDD505-2E9C-101B-9397-08002B2CF9AE}" pid="7" name="dvDefinitionID">
    <vt:lpwstr>1014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460.90.02.206</vt:lpwstr>
  </property>
  <property fmtid="{D5CDD505-2E9C-101B-9397-08002B2CF9AE}" pid="10" name="dvDefinitionVersion">
    <vt:lpwstr>02.001 / 30.6.2016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TET UUD</vt:lpwstr>
  </property>
  <property fmtid="{D5CDD505-2E9C-101B-9397-08002B2CF9AE}" pid="21" name="dvSite">
    <vt:lpwstr>Helsinki</vt:lpwstr>
  </property>
  <property fmtid="{D5CDD505-2E9C-101B-9397-08002B2CF9AE}" pid="22" name="dvNumbering">
    <vt:lpwstr>0</vt:lpwstr>
  </property>
  <property fmtid="{D5CDD505-2E9C-101B-9397-08002B2CF9AE}" pid="23" name="dvDUname">
    <vt:lpwstr>Lappalainen Eija</vt:lpwstr>
  </property>
  <property fmtid="{D5CDD505-2E9C-101B-9397-08002B2CF9AE}" pid="24" name="dvdufname">
    <vt:lpwstr>Eija</vt:lpwstr>
  </property>
  <property fmtid="{D5CDD505-2E9C-101B-9397-08002B2CF9AE}" pid="25" name="dvdulname">
    <vt:lpwstr>Lappalainen</vt:lpwstr>
  </property>
  <property fmtid="{D5CDD505-2E9C-101B-9397-08002B2CF9AE}" pid="26" name="dvDUdepartment">
    <vt:lpwstr/>
  </property>
  <property fmtid="{D5CDD505-2E9C-101B-9397-08002B2CF9AE}" pid="27" name="dvLogoExist">
    <vt:lpwstr>0</vt:lpwstr>
  </property>
  <property fmtid="{D5CDD505-2E9C-101B-9397-08002B2CF9AE}" pid="28" name="dvCurrentlogo">
    <vt:lpwstr/>
  </property>
  <property fmtid="{D5CDD505-2E9C-101B-9397-08002B2CF9AE}" pid="29" name="Päiväys">
    <vt:filetime>2020-01-01T22:00:00Z</vt:filetime>
  </property>
  <property fmtid="{D5CDD505-2E9C-101B-9397-08002B2CF9AE}" pid="30" name="KEHALaatija">
    <vt:lpwstr>Lappalainen Eija</vt:lpwstr>
  </property>
  <property fmtid="{D5CDD505-2E9C-101B-9397-08002B2CF9AE}" pid="31" name="Dokumentin_x0020_tila">
    <vt:lpwstr/>
  </property>
  <property fmtid="{D5CDD505-2E9C-101B-9397-08002B2CF9AE}" pid="32" name="Kieli">
    <vt:lpwstr>Suomi</vt:lpwstr>
  </property>
  <property fmtid="{D5CDD505-2E9C-101B-9397-08002B2CF9AE}" pid="33" name="Asiakirjan tyyppi">
    <vt:lpwstr>Esitys</vt:lpwstr>
  </property>
  <property fmtid="{D5CDD505-2E9C-101B-9397-08002B2CF9AE}" pid="34" name="Dokumenttityyppi">
    <vt:lpwstr>Esitys</vt:lpwstr>
  </property>
  <property fmtid="{D5CDD505-2E9C-101B-9397-08002B2CF9AE}" pid="35" name="Laatijaorganisaatio">
    <vt:lpwstr>Uudenmaan TE-toimisto</vt:lpwstr>
  </property>
</Properties>
</file>