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5"/>
  </p:sldMasterIdLst>
  <p:notesMasterIdLst>
    <p:notesMasterId r:id="rId24"/>
  </p:notesMasterIdLst>
  <p:handoutMasterIdLst>
    <p:handoutMasterId r:id="rId25"/>
  </p:handoutMasterIdLst>
  <p:sldIdLst>
    <p:sldId id="256" r:id="rId6"/>
    <p:sldId id="328" r:id="rId7"/>
    <p:sldId id="300" r:id="rId8"/>
    <p:sldId id="329" r:id="rId9"/>
    <p:sldId id="301" r:id="rId10"/>
    <p:sldId id="311" r:id="rId11"/>
    <p:sldId id="342" r:id="rId12"/>
    <p:sldId id="331" r:id="rId13"/>
    <p:sldId id="332" r:id="rId14"/>
    <p:sldId id="333" r:id="rId15"/>
    <p:sldId id="334" r:id="rId16"/>
    <p:sldId id="326" r:id="rId17"/>
    <p:sldId id="336" r:id="rId18"/>
    <p:sldId id="337" r:id="rId19"/>
    <p:sldId id="338" r:id="rId20"/>
    <p:sldId id="335" r:id="rId21"/>
    <p:sldId id="341" r:id="rId22"/>
    <p:sldId id="330" r:id="rId23"/>
  </p:sldIdLst>
  <p:sldSz cx="9144000" cy="6858000" type="screen4x3"/>
  <p:notesSz cx="6669088" cy="9775825"/>
  <p:defaultTextStyle>
    <a:defPPr>
      <a:defRPr lang="fi-F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9346"/>
    <a:srgbClr val="D9640C"/>
    <a:srgbClr val="4460A5"/>
    <a:srgbClr val="003883"/>
    <a:srgbClr val="FED078"/>
    <a:srgbClr val="585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2883" autoAdjust="0"/>
  </p:normalViewPr>
  <p:slideViewPr>
    <p:cSldViewPr>
      <p:cViewPr varScale="1">
        <p:scale>
          <a:sx n="68" d="100"/>
          <a:sy n="68" d="100"/>
        </p:scale>
        <p:origin x="13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1266" y="-120"/>
      </p:cViewPr>
      <p:guideLst>
        <p:guide orient="horz" pos="3079"/>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1" y="1"/>
            <a:ext cx="2863563" cy="509141"/>
          </a:xfrm>
          <a:prstGeom prst="rect">
            <a:avLst/>
          </a:prstGeom>
          <a:noFill/>
          <a:ln w="9525">
            <a:noFill/>
            <a:miter lim="800000"/>
            <a:headEnd/>
            <a:tailEnd/>
          </a:ln>
          <a:effectLst/>
        </p:spPr>
        <p:txBody>
          <a:bodyPr vert="horz" wrap="square" lIns="86728" tIns="43363" rIns="86728" bIns="43363" numCol="1" anchor="t" anchorCtr="0" compatLnSpc="1">
            <a:prstTxWarp prst="textNoShape">
              <a:avLst/>
            </a:prstTxWarp>
          </a:bodyPr>
          <a:lstStyle>
            <a:lvl1pPr defTabSz="866936">
              <a:defRPr sz="1200">
                <a:cs typeface="+mn-cs"/>
              </a:defRPr>
            </a:lvl1pPr>
          </a:lstStyle>
          <a:p>
            <a:pPr>
              <a:defRPr/>
            </a:pPr>
            <a:endParaRPr lang="fi-FI"/>
          </a:p>
        </p:txBody>
      </p:sp>
      <p:sp>
        <p:nvSpPr>
          <p:cNvPr id="57347" name="Rectangle 3"/>
          <p:cNvSpPr>
            <a:spLocks noGrp="1" noChangeArrowheads="1"/>
          </p:cNvSpPr>
          <p:nvPr>
            <p:ph type="dt" sz="quarter" idx="1"/>
          </p:nvPr>
        </p:nvSpPr>
        <p:spPr bwMode="auto">
          <a:xfrm>
            <a:off x="3794537" y="1"/>
            <a:ext cx="2861993" cy="509141"/>
          </a:xfrm>
          <a:prstGeom prst="rect">
            <a:avLst/>
          </a:prstGeom>
          <a:noFill/>
          <a:ln w="9525">
            <a:noFill/>
            <a:miter lim="800000"/>
            <a:headEnd/>
            <a:tailEnd/>
          </a:ln>
          <a:effectLst/>
        </p:spPr>
        <p:txBody>
          <a:bodyPr vert="horz" wrap="square" lIns="86728" tIns="43363" rIns="86728" bIns="43363" numCol="1" anchor="t" anchorCtr="0" compatLnSpc="1">
            <a:prstTxWarp prst="textNoShape">
              <a:avLst/>
            </a:prstTxWarp>
          </a:bodyPr>
          <a:lstStyle>
            <a:lvl1pPr algn="r" defTabSz="866936">
              <a:defRPr sz="1200">
                <a:cs typeface="+mn-cs"/>
              </a:defRPr>
            </a:lvl1pPr>
          </a:lstStyle>
          <a:p>
            <a:pPr>
              <a:defRPr/>
            </a:pPr>
            <a:endParaRPr lang="fi-FI"/>
          </a:p>
        </p:txBody>
      </p:sp>
      <p:sp>
        <p:nvSpPr>
          <p:cNvPr id="57348" name="Rectangle 4"/>
          <p:cNvSpPr>
            <a:spLocks noGrp="1" noChangeArrowheads="1"/>
          </p:cNvSpPr>
          <p:nvPr>
            <p:ph type="ftr" sz="quarter" idx="2"/>
          </p:nvPr>
        </p:nvSpPr>
        <p:spPr bwMode="auto">
          <a:xfrm>
            <a:off x="1" y="9316970"/>
            <a:ext cx="2863563" cy="436856"/>
          </a:xfrm>
          <a:prstGeom prst="rect">
            <a:avLst/>
          </a:prstGeom>
          <a:noFill/>
          <a:ln w="9525">
            <a:noFill/>
            <a:miter lim="800000"/>
            <a:headEnd/>
            <a:tailEnd/>
          </a:ln>
          <a:effectLst/>
        </p:spPr>
        <p:txBody>
          <a:bodyPr vert="horz" wrap="square" lIns="86728" tIns="43363" rIns="86728" bIns="43363" numCol="1" anchor="b" anchorCtr="0" compatLnSpc="1">
            <a:prstTxWarp prst="textNoShape">
              <a:avLst/>
            </a:prstTxWarp>
          </a:bodyPr>
          <a:lstStyle>
            <a:lvl1pPr defTabSz="866936">
              <a:defRPr sz="1200">
                <a:cs typeface="+mn-cs"/>
              </a:defRPr>
            </a:lvl1pPr>
          </a:lstStyle>
          <a:p>
            <a:pPr>
              <a:defRPr/>
            </a:pPr>
            <a:endParaRPr lang="fi-FI"/>
          </a:p>
        </p:txBody>
      </p:sp>
      <p:sp>
        <p:nvSpPr>
          <p:cNvPr id="57349" name="Rectangle 5"/>
          <p:cNvSpPr>
            <a:spLocks noGrp="1" noChangeArrowheads="1"/>
          </p:cNvSpPr>
          <p:nvPr>
            <p:ph type="sldNum" sz="quarter" idx="3"/>
          </p:nvPr>
        </p:nvSpPr>
        <p:spPr bwMode="auto">
          <a:xfrm>
            <a:off x="3794537" y="9316970"/>
            <a:ext cx="2861993" cy="436856"/>
          </a:xfrm>
          <a:prstGeom prst="rect">
            <a:avLst/>
          </a:prstGeom>
          <a:noFill/>
          <a:ln w="9525">
            <a:noFill/>
            <a:miter lim="800000"/>
            <a:headEnd/>
            <a:tailEnd/>
          </a:ln>
          <a:effectLst/>
        </p:spPr>
        <p:txBody>
          <a:bodyPr vert="horz" wrap="square" lIns="86728" tIns="43363" rIns="86728" bIns="43363" numCol="1" anchor="b" anchorCtr="0" compatLnSpc="1">
            <a:prstTxWarp prst="textNoShape">
              <a:avLst/>
            </a:prstTxWarp>
          </a:bodyPr>
          <a:lstStyle>
            <a:lvl1pPr algn="r" defTabSz="866936">
              <a:defRPr sz="1200">
                <a:cs typeface="+mn-cs"/>
              </a:defRPr>
            </a:lvl1pPr>
          </a:lstStyle>
          <a:p>
            <a:pPr>
              <a:defRPr/>
            </a:pPr>
            <a:fld id="{2F754090-24D9-44E7-A6E3-5C199100AA64}" type="slidenum">
              <a:rPr lang="fi-FI"/>
              <a:pPr>
                <a:defRPr/>
              </a:pPr>
              <a:t>‹#›</a:t>
            </a:fld>
            <a:endParaRPr lang="fi-FI"/>
          </a:p>
        </p:txBody>
      </p:sp>
    </p:spTree>
    <p:extLst>
      <p:ext uri="{BB962C8B-B14F-4D97-AF65-F5344CB8AC3E}">
        <p14:creationId xmlns:p14="http://schemas.microsoft.com/office/powerpoint/2010/main" val="2087095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2"/>
            <a:ext cx="2890253" cy="488713"/>
          </a:xfrm>
          <a:prstGeom prst="rect">
            <a:avLst/>
          </a:prstGeom>
          <a:noFill/>
          <a:ln w="9525">
            <a:noFill/>
            <a:miter lim="800000"/>
            <a:headEnd/>
            <a:tailEnd/>
          </a:ln>
          <a:effectLst/>
        </p:spPr>
        <p:txBody>
          <a:bodyPr vert="horz" wrap="square" lIns="93942" tIns="46972" rIns="93942" bIns="46972" numCol="1" anchor="t" anchorCtr="0" compatLnSpc="1">
            <a:prstTxWarp prst="textNoShape">
              <a:avLst/>
            </a:prstTxWarp>
          </a:bodyPr>
          <a:lstStyle>
            <a:lvl1pPr defTabSz="939181">
              <a:defRPr sz="1200">
                <a:cs typeface="+mn-cs"/>
              </a:defRPr>
            </a:lvl1pPr>
          </a:lstStyle>
          <a:p>
            <a:pPr>
              <a:defRPr/>
            </a:pPr>
            <a:endParaRPr lang="fi-FI"/>
          </a:p>
        </p:txBody>
      </p:sp>
      <p:sp>
        <p:nvSpPr>
          <p:cNvPr id="18435" name="Rectangle 3"/>
          <p:cNvSpPr>
            <a:spLocks noGrp="1" noChangeArrowheads="1"/>
          </p:cNvSpPr>
          <p:nvPr>
            <p:ph type="dt" idx="1"/>
          </p:nvPr>
        </p:nvSpPr>
        <p:spPr bwMode="auto">
          <a:xfrm>
            <a:off x="3777266" y="2"/>
            <a:ext cx="2890253" cy="488713"/>
          </a:xfrm>
          <a:prstGeom prst="rect">
            <a:avLst/>
          </a:prstGeom>
          <a:noFill/>
          <a:ln w="9525">
            <a:noFill/>
            <a:miter lim="800000"/>
            <a:headEnd/>
            <a:tailEnd/>
          </a:ln>
          <a:effectLst/>
        </p:spPr>
        <p:txBody>
          <a:bodyPr vert="horz" wrap="square" lIns="93942" tIns="46972" rIns="93942" bIns="46972" numCol="1" anchor="t" anchorCtr="0" compatLnSpc="1">
            <a:prstTxWarp prst="textNoShape">
              <a:avLst/>
            </a:prstTxWarp>
          </a:bodyPr>
          <a:lstStyle>
            <a:lvl1pPr algn="r" defTabSz="939181">
              <a:defRPr sz="1200">
                <a:cs typeface="+mn-cs"/>
              </a:defRPr>
            </a:lvl1pPr>
          </a:lstStyle>
          <a:p>
            <a:pPr>
              <a:defRPr/>
            </a:pPr>
            <a:endParaRPr lang="fi-FI"/>
          </a:p>
        </p:txBody>
      </p:sp>
      <p:sp>
        <p:nvSpPr>
          <p:cNvPr id="43012" name="Rectangle 4"/>
          <p:cNvSpPr>
            <a:spLocks noGrp="1" noRot="1" noChangeAspect="1" noChangeArrowheads="1" noTextEdit="1"/>
          </p:cNvSpPr>
          <p:nvPr>
            <p:ph type="sldImg" idx="2"/>
          </p:nvPr>
        </p:nvSpPr>
        <p:spPr bwMode="auto">
          <a:xfrm>
            <a:off x="860425" y="760413"/>
            <a:ext cx="4887913" cy="366553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67224" y="4643558"/>
            <a:ext cx="5334642" cy="4398413"/>
          </a:xfrm>
          <a:prstGeom prst="rect">
            <a:avLst/>
          </a:prstGeom>
          <a:noFill/>
          <a:ln w="9525">
            <a:noFill/>
            <a:miter lim="800000"/>
            <a:headEnd/>
            <a:tailEnd/>
          </a:ln>
          <a:effectLst/>
        </p:spPr>
        <p:txBody>
          <a:bodyPr vert="horz" wrap="square" lIns="93942" tIns="46972" rIns="93942" bIns="46972" numCol="1" anchor="t" anchorCtr="0" compatLnSpc="1">
            <a:prstTxWarp prst="textNoShape">
              <a:avLst/>
            </a:prstTxWarp>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18438" name="Rectangle 6"/>
          <p:cNvSpPr>
            <a:spLocks noGrp="1" noChangeArrowheads="1"/>
          </p:cNvSpPr>
          <p:nvPr>
            <p:ph type="ftr" sz="quarter" idx="4"/>
          </p:nvPr>
        </p:nvSpPr>
        <p:spPr bwMode="auto">
          <a:xfrm>
            <a:off x="1" y="9285541"/>
            <a:ext cx="2890253" cy="488712"/>
          </a:xfrm>
          <a:prstGeom prst="rect">
            <a:avLst/>
          </a:prstGeom>
          <a:noFill/>
          <a:ln w="9525">
            <a:noFill/>
            <a:miter lim="800000"/>
            <a:headEnd/>
            <a:tailEnd/>
          </a:ln>
          <a:effectLst/>
        </p:spPr>
        <p:txBody>
          <a:bodyPr vert="horz" wrap="square" lIns="93942" tIns="46972" rIns="93942" bIns="46972" numCol="1" anchor="b" anchorCtr="0" compatLnSpc="1">
            <a:prstTxWarp prst="textNoShape">
              <a:avLst/>
            </a:prstTxWarp>
          </a:bodyPr>
          <a:lstStyle>
            <a:lvl1pPr defTabSz="939181">
              <a:defRPr sz="1200">
                <a:cs typeface="+mn-cs"/>
              </a:defRPr>
            </a:lvl1pPr>
          </a:lstStyle>
          <a:p>
            <a:pPr>
              <a:defRPr/>
            </a:pPr>
            <a:endParaRPr lang="fi-FI"/>
          </a:p>
        </p:txBody>
      </p:sp>
      <p:sp>
        <p:nvSpPr>
          <p:cNvPr id="18439" name="Rectangle 7"/>
          <p:cNvSpPr>
            <a:spLocks noGrp="1" noChangeArrowheads="1"/>
          </p:cNvSpPr>
          <p:nvPr>
            <p:ph type="sldNum" sz="quarter" idx="5"/>
          </p:nvPr>
        </p:nvSpPr>
        <p:spPr bwMode="auto">
          <a:xfrm>
            <a:off x="3777266" y="9285541"/>
            <a:ext cx="2890253" cy="488712"/>
          </a:xfrm>
          <a:prstGeom prst="rect">
            <a:avLst/>
          </a:prstGeom>
          <a:noFill/>
          <a:ln w="9525">
            <a:noFill/>
            <a:miter lim="800000"/>
            <a:headEnd/>
            <a:tailEnd/>
          </a:ln>
          <a:effectLst/>
        </p:spPr>
        <p:txBody>
          <a:bodyPr vert="horz" wrap="square" lIns="93942" tIns="46972" rIns="93942" bIns="46972" numCol="1" anchor="b" anchorCtr="0" compatLnSpc="1">
            <a:prstTxWarp prst="textNoShape">
              <a:avLst/>
            </a:prstTxWarp>
          </a:bodyPr>
          <a:lstStyle>
            <a:lvl1pPr algn="r" defTabSz="939181">
              <a:defRPr sz="1200">
                <a:cs typeface="+mn-cs"/>
              </a:defRPr>
            </a:lvl1pPr>
          </a:lstStyle>
          <a:p>
            <a:pPr>
              <a:defRPr/>
            </a:pPr>
            <a:fld id="{4E993B88-ACB1-409A-B0AC-4855D2F76EC7}" type="slidenum">
              <a:rPr lang="fi-FI"/>
              <a:pPr>
                <a:defRPr/>
              </a:pPr>
              <a:t>‹#›</a:t>
            </a:fld>
            <a:endParaRPr lang="fi-FI"/>
          </a:p>
        </p:txBody>
      </p:sp>
    </p:spTree>
    <p:extLst>
      <p:ext uri="{BB962C8B-B14F-4D97-AF65-F5344CB8AC3E}">
        <p14:creationId xmlns:p14="http://schemas.microsoft.com/office/powerpoint/2010/main" val="234373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4E993B88-ACB1-409A-B0AC-4855D2F76EC7}" type="slidenum">
              <a:rPr lang="fi-FI" smtClean="0"/>
              <a:pPr>
                <a:defRPr/>
              </a:pPr>
              <a:t>4</a:t>
            </a:fld>
            <a:endParaRPr lang="fi-FI"/>
          </a:p>
        </p:txBody>
      </p:sp>
    </p:spTree>
    <p:extLst>
      <p:ext uri="{BB962C8B-B14F-4D97-AF65-F5344CB8AC3E}">
        <p14:creationId xmlns:p14="http://schemas.microsoft.com/office/powerpoint/2010/main" val="24336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4E993B88-ACB1-409A-B0AC-4855D2F76EC7}" type="slidenum">
              <a:rPr lang="fi-FI"/>
              <a:pPr>
                <a:defRPr/>
              </a:pPr>
              <a:t>8</a:t>
            </a:fld>
            <a:endParaRPr lang="fi-FI"/>
          </a:p>
        </p:txBody>
      </p:sp>
    </p:spTree>
    <p:extLst>
      <p:ext uri="{BB962C8B-B14F-4D97-AF65-F5344CB8AC3E}">
        <p14:creationId xmlns:p14="http://schemas.microsoft.com/office/powerpoint/2010/main" val="344961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4E993B88-ACB1-409A-B0AC-4855D2F76EC7}" type="slidenum">
              <a:rPr lang="fi-FI"/>
              <a:pPr>
                <a:defRPr/>
              </a:pPr>
              <a:t>9</a:t>
            </a:fld>
            <a:endParaRPr lang="fi-FI"/>
          </a:p>
        </p:txBody>
      </p:sp>
    </p:spTree>
    <p:extLst>
      <p:ext uri="{BB962C8B-B14F-4D97-AF65-F5344CB8AC3E}">
        <p14:creationId xmlns:p14="http://schemas.microsoft.com/office/powerpoint/2010/main" val="233657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4E993B88-ACB1-409A-B0AC-4855D2F76EC7}" type="slidenum">
              <a:rPr lang="fi-FI"/>
              <a:pPr>
                <a:defRPr/>
              </a:pPr>
              <a:t>10</a:t>
            </a:fld>
            <a:endParaRPr lang="fi-FI"/>
          </a:p>
        </p:txBody>
      </p:sp>
    </p:spTree>
    <p:extLst>
      <p:ext uri="{BB962C8B-B14F-4D97-AF65-F5344CB8AC3E}">
        <p14:creationId xmlns:p14="http://schemas.microsoft.com/office/powerpoint/2010/main" val="3831691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4E993B88-ACB1-409A-B0AC-4855D2F76EC7}" type="slidenum">
              <a:rPr lang="fi-FI"/>
              <a:pPr>
                <a:defRPr/>
              </a:pPr>
              <a:t>11</a:t>
            </a:fld>
            <a:endParaRPr lang="fi-FI"/>
          </a:p>
        </p:txBody>
      </p:sp>
    </p:spTree>
    <p:extLst>
      <p:ext uri="{BB962C8B-B14F-4D97-AF65-F5344CB8AC3E}">
        <p14:creationId xmlns:p14="http://schemas.microsoft.com/office/powerpoint/2010/main" val="611322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oitusdia">
    <p:bg>
      <p:bgRef idx="1001">
        <a:schemeClr val="bg1"/>
      </p:bgRef>
    </p:bg>
    <p:spTree>
      <p:nvGrpSpPr>
        <p:cNvPr id="1" name=""/>
        <p:cNvGrpSpPr/>
        <p:nvPr/>
      </p:nvGrpSpPr>
      <p:grpSpPr>
        <a:xfrm>
          <a:off x="0" y="0"/>
          <a:ext cx="0" cy="0"/>
          <a:chOff x="0" y="0"/>
          <a:chExt cx="0" cy="0"/>
        </a:xfrm>
      </p:grpSpPr>
      <p:sp>
        <p:nvSpPr>
          <p:cNvPr id="6" name="Otsikko 6"/>
          <p:cNvSpPr>
            <a:spLocks noGrp="1"/>
          </p:cNvSpPr>
          <p:nvPr>
            <p:ph type="title"/>
          </p:nvPr>
        </p:nvSpPr>
        <p:spPr>
          <a:xfrm>
            <a:off x="1691680" y="1988840"/>
            <a:ext cx="6840760" cy="1584176"/>
          </a:xfrm>
          <a:prstGeom prst="rect">
            <a:avLst/>
          </a:prstGeom>
        </p:spPr>
        <p:txBody>
          <a:bodyPr/>
          <a:lstStyle>
            <a:lvl1pPr algn="ctr">
              <a:defRPr sz="3600" b="1" baseline="0">
                <a:solidFill>
                  <a:schemeClr val="tx1"/>
                </a:solidFill>
                <a:latin typeface="Calibri" pitchFamily="34" charset="0"/>
                <a:cs typeface="Calibri" pitchFamily="34" charset="0"/>
              </a:defRPr>
            </a:lvl1pPr>
          </a:lstStyle>
          <a:p>
            <a:r>
              <a:rPr lang="sv-SE" dirty="0" smtClean="0"/>
              <a:t>Klicka här för att ändra format</a:t>
            </a:r>
            <a:endParaRPr lang="fi-FI" dirty="0"/>
          </a:p>
        </p:txBody>
      </p:sp>
      <p:sp>
        <p:nvSpPr>
          <p:cNvPr id="7" name="Tekstin paikkamerkki 16"/>
          <p:cNvSpPr>
            <a:spLocks noGrp="1"/>
          </p:cNvSpPr>
          <p:nvPr>
            <p:ph type="body" sz="quarter" idx="10"/>
          </p:nvPr>
        </p:nvSpPr>
        <p:spPr>
          <a:xfrm>
            <a:off x="1691680" y="3933056"/>
            <a:ext cx="6768752" cy="1584176"/>
          </a:xfrm>
          <a:prstGeom prst="rect">
            <a:avLst/>
          </a:prstGeom>
        </p:spPr>
        <p:txBody>
          <a:bodyPr/>
          <a:lstStyle>
            <a:lvl1pPr algn="ctr">
              <a:buClr>
                <a:schemeClr val="accent6"/>
              </a:buClr>
              <a:buFont typeface="Wingdings" pitchFamily="2" charset="2"/>
              <a:buNone/>
              <a:defRPr sz="2400" baseline="0">
                <a:solidFill>
                  <a:schemeClr val="tx1"/>
                </a:solidFill>
                <a:latin typeface="Calibri" pitchFamily="34" charset="0"/>
                <a:cs typeface="Calibri" pitchFamily="34" charset="0"/>
              </a:defRPr>
            </a:lvl1pPr>
          </a:lstStyle>
          <a:p>
            <a:pPr lvl="0"/>
            <a:r>
              <a:rPr lang="sv-SE" dirty="0" smtClean="0"/>
              <a:t>Klicka här för att ändra format på bakgrundstexten</a:t>
            </a:r>
          </a:p>
        </p:txBody>
      </p:sp>
      <p:pic>
        <p:nvPicPr>
          <p:cNvPr id="1054"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6869" r="-1"/>
          <a:stretch/>
        </p:blipFill>
        <p:spPr bwMode="auto">
          <a:xfrm>
            <a:off x="-108520" y="111126"/>
            <a:ext cx="1203645"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kstikehys 7"/>
          <p:cNvSpPr txBox="1"/>
          <p:nvPr userDrawn="1"/>
        </p:nvSpPr>
        <p:spPr>
          <a:xfrm>
            <a:off x="1691680" y="6433591"/>
            <a:ext cx="6768752" cy="276999"/>
          </a:xfrm>
          <a:prstGeom prst="rect">
            <a:avLst/>
          </a:prstGeom>
          <a:noFill/>
        </p:spPr>
        <p:txBody>
          <a:bodyPr wrap="square" rtlCol="0">
            <a:spAutoFit/>
          </a:bodyPr>
          <a:lstStyle/>
          <a:p>
            <a:pPr algn="r"/>
            <a:r>
              <a:rPr lang="fi-FI" sz="1200" dirty="0" err="1" smtClean="0"/>
              <a:t>ELY-keskusten</a:t>
            </a:r>
            <a:r>
              <a:rPr lang="fi-FI" sz="1200" baseline="0" dirty="0" smtClean="0"/>
              <a:t> ja </a:t>
            </a:r>
            <a:r>
              <a:rPr lang="fi-FI" sz="1200" baseline="0" dirty="0" err="1" smtClean="0"/>
              <a:t>TE-toimistojen</a:t>
            </a:r>
            <a:r>
              <a:rPr lang="fi-FI" sz="1200" baseline="0" dirty="0" smtClean="0"/>
              <a:t> kehittämis- ja  hallintokeskus</a:t>
            </a:r>
            <a:endParaRPr lang="fi-FI" sz="12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6" name="Otsikko 6"/>
          <p:cNvSpPr>
            <a:spLocks noGrp="1"/>
          </p:cNvSpPr>
          <p:nvPr>
            <p:ph type="title" hasCustomPrompt="1"/>
          </p:nvPr>
        </p:nvSpPr>
        <p:spPr>
          <a:xfrm>
            <a:off x="827584" y="692696"/>
            <a:ext cx="7776864" cy="642942"/>
          </a:xfrm>
          <a:prstGeom prst="rect">
            <a:avLst/>
          </a:prstGeom>
        </p:spPr>
        <p:txBody>
          <a:bodyPr/>
          <a:lstStyle>
            <a:lvl1pPr>
              <a:defRPr sz="3000" b="1" baseline="0">
                <a:solidFill>
                  <a:srgbClr val="D9640C"/>
                </a:solidFill>
                <a:latin typeface="Calibri" pitchFamily="34" charset="0"/>
                <a:cs typeface="Calibri" pitchFamily="34" charset="0"/>
              </a:defRPr>
            </a:lvl1pPr>
          </a:lstStyle>
          <a:p>
            <a:r>
              <a:rPr lang="sv-SE" dirty="0" err="1" smtClean="0"/>
              <a:t>Lisää</a:t>
            </a:r>
            <a:r>
              <a:rPr lang="sv-SE" dirty="0" smtClean="0"/>
              <a:t> </a:t>
            </a:r>
            <a:r>
              <a:rPr lang="sv-SE" dirty="0" err="1" smtClean="0"/>
              <a:t>otsikko</a:t>
            </a:r>
            <a:endParaRPr lang="fi-FI" dirty="0"/>
          </a:p>
        </p:txBody>
      </p:sp>
      <p:sp>
        <p:nvSpPr>
          <p:cNvPr id="7" name="Tekstin paikkamerkki 16"/>
          <p:cNvSpPr>
            <a:spLocks noGrp="1"/>
          </p:cNvSpPr>
          <p:nvPr>
            <p:ph type="body" sz="quarter" idx="10"/>
          </p:nvPr>
        </p:nvSpPr>
        <p:spPr>
          <a:xfrm>
            <a:off x="827584" y="1700808"/>
            <a:ext cx="7782694" cy="4320480"/>
          </a:xfrm>
          <a:prstGeom prst="rect">
            <a:avLst/>
          </a:prstGeom>
        </p:spPr>
        <p:txBody>
          <a:bodyPr/>
          <a:lstStyle>
            <a:lvl1pPr>
              <a:buClr>
                <a:schemeClr val="accent6"/>
              </a:buClr>
              <a:buFont typeface="Wingdings" pitchFamily="2" charset="2"/>
              <a:buChar char="§"/>
              <a:defRPr sz="2200" baseline="0">
                <a:solidFill>
                  <a:schemeClr val="tx1"/>
                </a:solidFill>
                <a:latin typeface="Calibri" pitchFamily="34" charset="0"/>
                <a:cs typeface="Calibri" pitchFamily="34" charset="0"/>
              </a:defRPr>
            </a:lvl1pPr>
          </a:lstStyle>
          <a:p>
            <a:pPr lvl="0"/>
            <a:r>
              <a:rPr lang="sv-SE" dirty="0" smtClean="0"/>
              <a:t>Klicka här för att ändra format på bakgrundstexten</a:t>
            </a:r>
          </a:p>
        </p:txBody>
      </p:sp>
      <p:sp>
        <p:nvSpPr>
          <p:cNvPr id="4" name="Dian numeron paikkamerkki 9"/>
          <p:cNvSpPr>
            <a:spLocks noGrp="1"/>
          </p:cNvSpPr>
          <p:nvPr>
            <p:ph type="sldNum" sz="quarter" idx="11"/>
          </p:nvPr>
        </p:nvSpPr>
        <p:spPr>
          <a:xfrm>
            <a:off x="8276406" y="6356350"/>
            <a:ext cx="400050" cy="365125"/>
          </a:xfrm>
        </p:spPr>
        <p:txBody>
          <a:bodyPr/>
          <a:lstStyle>
            <a:lvl1pPr>
              <a:defRPr/>
            </a:lvl1pPr>
          </a:lstStyle>
          <a:p>
            <a:pPr>
              <a:defRPr/>
            </a:pPr>
            <a:fld id="{55ACA3EB-A402-4FA5-9D7D-A901FFA5CDE1}" type="slidenum">
              <a:rPr lang="fi-FI"/>
              <a:pPr>
                <a:defRPr/>
              </a:pPr>
              <a:t>‹#›</a:t>
            </a:fld>
            <a:endParaRPr lang="fi-FI" dirty="0"/>
          </a:p>
        </p:txBody>
      </p:sp>
      <p:sp>
        <p:nvSpPr>
          <p:cNvPr id="5"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cxnSp>
        <p:nvCxnSpPr>
          <p:cNvPr id="9" name="Suora yhdysviiva 8"/>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sp>
        <p:nvSpPr>
          <p:cNvPr id="10" name="AutoShape 3"/>
          <p:cNvSpPr>
            <a:spLocks noChangeAspect="1" noChangeArrowheads="1" noTextEdit="1"/>
          </p:cNvSpPr>
          <p:nvPr userDrawn="1"/>
        </p:nvSpPr>
        <p:spPr bwMode="auto">
          <a:xfrm>
            <a:off x="3327400" y="0"/>
            <a:ext cx="2489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pic>
        <p:nvPicPr>
          <p:cNvPr id="12"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ko ja kaksi palstaa">
    <p:spTree>
      <p:nvGrpSpPr>
        <p:cNvPr id="1" name=""/>
        <p:cNvGrpSpPr/>
        <p:nvPr/>
      </p:nvGrpSpPr>
      <p:grpSpPr>
        <a:xfrm>
          <a:off x="0" y="0"/>
          <a:ext cx="0" cy="0"/>
          <a:chOff x="0" y="0"/>
          <a:chExt cx="0" cy="0"/>
        </a:xfrm>
      </p:grpSpPr>
      <p:sp>
        <p:nvSpPr>
          <p:cNvPr id="6" name="Tekstin paikkamerkki 2"/>
          <p:cNvSpPr>
            <a:spLocks noGrp="1"/>
          </p:cNvSpPr>
          <p:nvPr>
            <p:ph type="body" idx="1"/>
          </p:nvPr>
        </p:nvSpPr>
        <p:spPr>
          <a:xfrm>
            <a:off x="823020" y="1628800"/>
            <a:ext cx="4037012" cy="704850"/>
          </a:xfrm>
          <a:prstGeom prst="rect">
            <a:avLst/>
          </a:prstGeom>
        </p:spPr>
        <p:txBody>
          <a:bodyPr anchor="b"/>
          <a:lstStyle>
            <a:lvl1pPr marL="0" indent="0">
              <a:buNone/>
              <a:defRPr sz="24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7" name="Sisällön paikkamerkki 3"/>
          <p:cNvSpPr>
            <a:spLocks noGrp="1"/>
          </p:cNvSpPr>
          <p:nvPr>
            <p:ph sz="half" idx="2"/>
          </p:nvPr>
        </p:nvSpPr>
        <p:spPr>
          <a:xfrm>
            <a:off x="823020" y="2332031"/>
            <a:ext cx="4037012" cy="3833447"/>
          </a:xfrm>
          <a:prstGeom prst="rect">
            <a:avLst/>
          </a:prstGeo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8" name="Tekstin paikkamerkki 4"/>
          <p:cNvSpPr>
            <a:spLocks noGrp="1"/>
          </p:cNvSpPr>
          <p:nvPr>
            <p:ph type="body" sz="quarter" idx="3"/>
          </p:nvPr>
        </p:nvSpPr>
        <p:spPr>
          <a:xfrm>
            <a:off x="5004047" y="1630115"/>
            <a:ext cx="3960441" cy="704850"/>
          </a:xfrm>
          <a:prstGeom prst="rect">
            <a:avLst/>
          </a:prstGeom>
        </p:spPr>
        <p:txBody>
          <a:bodyPr anchor="b"/>
          <a:lstStyle>
            <a:lvl1pPr marL="0" indent="0">
              <a:buNone/>
              <a:defRPr sz="2400" b="1">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9" name="Sisällön paikkamerkki 5"/>
          <p:cNvSpPr>
            <a:spLocks noGrp="1"/>
          </p:cNvSpPr>
          <p:nvPr>
            <p:ph sz="quarter" idx="4"/>
          </p:nvPr>
        </p:nvSpPr>
        <p:spPr>
          <a:xfrm>
            <a:off x="5004048" y="2334965"/>
            <a:ext cx="3960440" cy="3830339"/>
          </a:xfrm>
          <a:prstGeom prst="rect">
            <a:avLst/>
          </a:prstGeo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1800">
                <a:latin typeface="Calibri" pitchFamily="34" charset="0"/>
                <a:cs typeface="Calibri" pitchFamily="34" charset="0"/>
              </a:defRPr>
            </a:lvl3pPr>
            <a:lvl4pPr>
              <a:defRPr sz="1600">
                <a:latin typeface="Calibri" pitchFamily="34" charset="0"/>
                <a:cs typeface="Calibri" pitchFamily="34" charset="0"/>
              </a:defRPr>
            </a:lvl4pPr>
            <a:lvl5pPr>
              <a:defRPr sz="1600">
                <a:latin typeface="Calibri" pitchFamily="34" charset="0"/>
                <a:cs typeface="Calibri" pitchFamily="34"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10"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sp>
        <p:nvSpPr>
          <p:cNvPr id="12" name="Otsikko 6"/>
          <p:cNvSpPr>
            <a:spLocks noGrp="1"/>
          </p:cNvSpPr>
          <p:nvPr>
            <p:ph type="title" hasCustomPrompt="1"/>
          </p:nvPr>
        </p:nvSpPr>
        <p:spPr>
          <a:xfrm>
            <a:off x="827584" y="692696"/>
            <a:ext cx="7776864" cy="642942"/>
          </a:xfrm>
          <a:prstGeom prst="rect">
            <a:avLst/>
          </a:prstGeom>
        </p:spPr>
        <p:txBody>
          <a:bodyPr/>
          <a:lstStyle>
            <a:lvl1pPr>
              <a:defRPr sz="3000" b="1" baseline="0">
                <a:solidFill>
                  <a:srgbClr val="D9640C"/>
                </a:solidFill>
                <a:latin typeface="Calibri" pitchFamily="34" charset="0"/>
                <a:cs typeface="Calibri" pitchFamily="34" charset="0"/>
              </a:defRPr>
            </a:lvl1pPr>
          </a:lstStyle>
          <a:p>
            <a:r>
              <a:rPr lang="sv-SE" dirty="0" err="1" smtClean="0"/>
              <a:t>Lisää</a:t>
            </a:r>
            <a:r>
              <a:rPr lang="sv-SE" dirty="0" smtClean="0"/>
              <a:t> </a:t>
            </a:r>
            <a:r>
              <a:rPr lang="sv-SE" dirty="0" err="1" smtClean="0"/>
              <a:t>otsikko</a:t>
            </a:r>
            <a:endParaRPr lang="fi-FI" dirty="0"/>
          </a:p>
        </p:txBody>
      </p:sp>
      <p:cxnSp>
        <p:nvCxnSpPr>
          <p:cNvPr id="13" name="Suora yhdysviiva 12"/>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pic>
        <p:nvPicPr>
          <p:cNvPr id="15"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taulukko">
    <p:spTree>
      <p:nvGrpSpPr>
        <p:cNvPr id="1" name=""/>
        <p:cNvGrpSpPr/>
        <p:nvPr/>
      </p:nvGrpSpPr>
      <p:grpSpPr>
        <a:xfrm>
          <a:off x="0" y="0"/>
          <a:ext cx="0" cy="0"/>
          <a:chOff x="0" y="0"/>
          <a:chExt cx="0" cy="0"/>
        </a:xfrm>
      </p:grpSpPr>
      <p:sp>
        <p:nvSpPr>
          <p:cNvPr id="6"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cxnSp>
        <p:nvCxnSpPr>
          <p:cNvPr id="8" name="Suora yhdysviiva 7"/>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sp>
        <p:nvSpPr>
          <p:cNvPr id="9" name="Otsikko 6"/>
          <p:cNvSpPr>
            <a:spLocks noGrp="1"/>
          </p:cNvSpPr>
          <p:nvPr>
            <p:ph type="title" hasCustomPrompt="1"/>
          </p:nvPr>
        </p:nvSpPr>
        <p:spPr>
          <a:xfrm>
            <a:off x="827584" y="692696"/>
            <a:ext cx="7776864" cy="642942"/>
          </a:xfrm>
          <a:prstGeom prst="rect">
            <a:avLst/>
          </a:prstGeom>
        </p:spPr>
        <p:txBody>
          <a:bodyPr/>
          <a:lstStyle>
            <a:lvl1pPr>
              <a:defRPr sz="3000" b="1" baseline="0">
                <a:solidFill>
                  <a:srgbClr val="D9640C"/>
                </a:solidFill>
                <a:latin typeface="Calibri" pitchFamily="34" charset="0"/>
                <a:cs typeface="Calibri" pitchFamily="34" charset="0"/>
              </a:defRPr>
            </a:lvl1pPr>
          </a:lstStyle>
          <a:p>
            <a:r>
              <a:rPr lang="sv-SE" dirty="0" err="1" smtClean="0"/>
              <a:t>Lisää</a:t>
            </a:r>
            <a:r>
              <a:rPr lang="sv-SE" dirty="0" smtClean="0"/>
              <a:t> </a:t>
            </a:r>
            <a:r>
              <a:rPr lang="sv-SE" dirty="0" err="1" smtClean="0"/>
              <a:t>otsikko</a:t>
            </a:r>
            <a:endParaRPr lang="fi-FI" dirty="0"/>
          </a:p>
        </p:txBody>
      </p:sp>
      <p:pic>
        <p:nvPicPr>
          <p:cNvPr id="11"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Sisällön paikkamerkki 6"/>
          <p:cNvGraphicFramePr>
            <a:graphicFrameLocks/>
          </p:cNvGraphicFramePr>
          <p:nvPr userDrawn="1"/>
        </p:nvGraphicFramePr>
        <p:xfrm>
          <a:off x="827584" y="1555813"/>
          <a:ext cx="7848873" cy="4609491"/>
        </p:xfrm>
        <a:graphic>
          <a:graphicData uri="http://schemas.openxmlformats.org/drawingml/2006/table">
            <a:tbl>
              <a:tblPr firstRow="1" bandRow="1">
                <a:tableStyleId>{912C8C85-51F0-491E-9774-3900AFEF0FD7}</a:tableStyleId>
              </a:tblPr>
              <a:tblGrid>
                <a:gridCol w="2664296"/>
                <a:gridCol w="2708722"/>
                <a:gridCol w="2475855"/>
              </a:tblGrid>
              <a:tr h="234676">
                <a:tc>
                  <a:txBody>
                    <a:bodyPr/>
                    <a:lstStyle/>
                    <a:p>
                      <a:endParaRPr lang="fi-FI" dirty="0"/>
                    </a:p>
                  </a:txBody>
                  <a:tcPr>
                    <a:solidFill>
                      <a:srgbClr val="003883"/>
                    </a:solidFill>
                  </a:tcPr>
                </a:tc>
                <a:tc>
                  <a:txBody>
                    <a:bodyPr/>
                    <a:lstStyle/>
                    <a:p>
                      <a:endParaRPr lang="fi-FI" dirty="0"/>
                    </a:p>
                  </a:txBody>
                  <a:tcPr>
                    <a:solidFill>
                      <a:srgbClr val="779346"/>
                    </a:solidFill>
                  </a:tcPr>
                </a:tc>
                <a:tc>
                  <a:txBody>
                    <a:bodyPr/>
                    <a:lstStyle/>
                    <a:p>
                      <a:endParaRPr lang="fi-FI" dirty="0"/>
                    </a:p>
                  </a:txBody>
                  <a:tcPr>
                    <a:solidFill>
                      <a:srgbClr val="D9640C"/>
                    </a:solidFill>
                  </a:tcPr>
                </a:tc>
              </a:tr>
              <a:tr h="4243731">
                <a:tc>
                  <a:txBody>
                    <a:bodyPr/>
                    <a:lstStyle/>
                    <a:p>
                      <a:endParaRPr lang="fi-FI" sz="1400" dirty="0">
                        <a:solidFill>
                          <a:schemeClr val="tx2">
                            <a:lumMod val="50000"/>
                          </a:schemeClr>
                        </a:solidFill>
                        <a:latin typeface="Calibri" pitchFamily="34" charset="0"/>
                        <a:cs typeface="Calibri" pitchFamily="34" charset="0"/>
                      </a:endParaRP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marL="266700" lvl="0" indent="-266700" defTabSz="1042988" eaLnBrk="0" hangingPunct="0">
                        <a:spcBef>
                          <a:spcPct val="20000"/>
                        </a:spcBef>
                        <a:buClr>
                          <a:schemeClr val="tx2"/>
                        </a:buClr>
                        <a:buSzPct val="150000"/>
                        <a:buFont typeface="Wingdings" pitchFamily="2" charset="2"/>
                        <a:buNone/>
                        <a:defRPr/>
                      </a:pPr>
                      <a:endParaRPr lang="fi-FI" sz="1400" dirty="0">
                        <a:solidFill>
                          <a:schemeClr val="tx2">
                            <a:lumMod val="50000"/>
                          </a:schemeClr>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fi-FI" sz="1400" dirty="0" smtClean="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r>
            </a:tbl>
          </a:graphicData>
        </a:graphic>
      </p:graphicFrame>
      <p:sp>
        <p:nvSpPr>
          <p:cNvPr id="10" name="Tekstin paikkamerkki 16"/>
          <p:cNvSpPr>
            <a:spLocks noGrp="1"/>
          </p:cNvSpPr>
          <p:nvPr>
            <p:ph type="body" sz="quarter" idx="10"/>
          </p:nvPr>
        </p:nvSpPr>
        <p:spPr>
          <a:xfrm>
            <a:off x="867693" y="1956941"/>
            <a:ext cx="2520280" cy="4032448"/>
          </a:xfrm>
          <a:prstGeom prst="rect">
            <a:avLst/>
          </a:prstGeom>
        </p:spPr>
        <p:txBody>
          <a:bodyPr/>
          <a:lstStyle>
            <a:lvl1pPr>
              <a:buClr>
                <a:schemeClr val="accent6"/>
              </a:buClr>
              <a:buFont typeface="Wingdings" pitchFamily="2" charset="2"/>
              <a:buChar char="§"/>
              <a:defRPr sz="1800" baseline="0">
                <a:solidFill>
                  <a:schemeClr val="tx1"/>
                </a:solidFill>
                <a:latin typeface="Calibri" pitchFamily="34" charset="0"/>
                <a:cs typeface="Calibri" pitchFamily="34" charset="0"/>
              </a:defRPr>
            </a:lvl1pPr>
          </a:lstStyle>
          <a:p>
            <a:pPr lvl="0"/>
            <a:r>
              <a:rPr lang="sv-SE" dirty="0" smtClean="0"/>
              <a:t>Klicka här för att ändra format på bakgrundstexten</a:t>
            </a:r>
          </a:p>
        </p:txBody>
      </p:sp>
      <p:sp>
        <p:nvSpPr>
          <p:cNvPr id="12" name="Tekstin paikkamerkki 16"/>
          <p:cNvSpPr>
            <a:spLocks noGrp="1"/>
          </p:cNvSpPr>
          <p:nvPr>
            <p:ph type="body" sz="quarter" idx="13"/>
          </p:nvPr>
        </p:nvSpPr>
        <p:spPr>
          <a:xfrm>
            <a:off x="3563888" y="1956941"/>
            <a:ext cx="2520280" cy="4032448"/>
          </a:xfrm>
          <a:prstGeom prst="rect">
            <a:avLst/>
          </a:prstGeom>
        </p:spPr>
        <p:txBody>
          <a:bodyPr/>
          <a:lstStyle>
            <a:lvl1pPr>
              <a:buClr>
                <a:schemeClr val="accent6"/>
              </a:buClr>
              <a:buFont typeface="Wingdings" pitchFamily="2" charset="2"/>
              <a:buChar char="§"/>
              <a:defRPr sz="1800" baseline="0">
                <a:solidFill>
                  <a:schemeClr val="tx1"/>
                </a:solidFill>
                <a:latin typeface="Calibri" pitchFamily="34" charset="0"/>
                <a:cs typeface="Calibri" pitchFamily="34" charset="0"/>
              </a:defRPr>
            </a:lvl1pPr>
          </a:lstStyle>
          <a:p>
            <a:pPr lvl="0"/>
            <a:r>
              <a:rPr lang="sv-SE" dirty="0" smtClean="0"/>
              <a:t>Klicka här för att ändra format på bakgrundstexten</a:t>
            </a:r>
          </a:p>
        </p:txBody>
      </p:sp>
      <p:sp>
        <p:nvSpPr>
          <p:cNvPr id="13" name="Tekstin paikkamerkki 16"/>
          <p:cNvSpPr>
            <a:spLocks noGrp="1"/>
          </p:cNvSpPr>
          <p:nvPr>
            <p:ph type="body" sz="quarter" idx="14"/>
          </p:nvPr>
        </p:nvSpPr>
        <p:spPr>
          <a:xfrm>
            <a:off x="6228184" y="1956941"/>
            <a:ext cx="2376264" cy="4032448"/>
          </a:xfrm>
          <a:prstGeom prst="rect">
            <a:avLst/>
          </a:prstGeom>
        </p:spPr>
        <p:txBody>
          <a:bodyPr/>
          <a:lstStyle>
            <a:lvl1pPr>
              <a:buClr>
                <a:schemeClr val="accent6"/>
              </a:buClr>
              <a:buFont typeface="Wingdings" pitchFamily="2" charset="2"/>
              <a:buChar char="§"/>
              <a:defRPr sz="1800" baseline="0">
                <a:solidFill>
                  <a:schemeClr val="tx1"/>
                </a:solidFill>
                <a:latin typeface="Calibri" pitchFamily="34" charset="0"/>
                <a:cs typeface="Calibri" pitchFamily="34" charset="0"/>
              </a:defRPr>
            </a:lvl1pPr>
          </a:lstStyle>
          <a:p>
            <a:pPr lvl="0"/>
            <a:r>
              <a:rPr lang="sv-SE" dirty="0" smtClean="0"/>
              <a:t>Klicka här för att ändra format på bakgrundstexten</a:t>
            </a:r>
          </a:p>
        </p:txBody>
      </p:sp>
      <p:sp>
        <p:nvSpPr>
          <p:cNvPr id="14" name="Otsikko 6"/>
          <p:cNvSpPr txBox="1">
            <a:spLocks/>
          </p:cNvSpPr>
          <p:nvPr userDrawn="1"/>
        </p:nvSpPr>
        <p:spPr>
          <a:xfrm>
            <a:off x="827584" y="1556792"/>
            <a:ext cx="2520280" cy="360040"/>
          </a:xfrm>
          <a:prstGeom prst="rect">
            <a:avLst/>
          </a:prstGeom>
        </p:spPr>
        <p:txBody>
          <a:bodyPr/>
          <a:lstStyle>
            <a:lvl1pPr>
              <a:defRPr sz="3000" b="1" baseline="0">
                <a:solidFill>
                  <a:srgbClr val="D9640C"/>
                </a:solidFill>
                <a:latin typeface="Calibri" pitchFamily="34" charset="0"/>
                <a:cs typeface="Calibri"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0" cap="none" spc="0" normalizeH="0" baseline="0" noProof="0" dirty="0" err="1" smtClean="0">
                <a:ln>
                  <a:noFill/>
                </a:ln>
                <a:solidFill>
                  <a:schemeClr val="bg1"/>
                </a:solidFill>
                <a:effectLst/>
                <a:uLnTx/>
                <a:uFillTx/>
                <a:latin typeface="Calibri" pitchFamily="34" charset="0"/>
                <a:ea typeface="+mj-ea"/>
                <a:cs typeface="Calibri" pitchFamily="34" charset="0"/>
              </a:rPr>
              <a:t>Otsikko</a:t>
            </a:r>
            <a:endParaRPr kumimoji="0" lang="fi-FI" sz="3000" b="1" i="0" u="none" strike="noStrike" kern="0" cap="none" spc="0" normalizeH="0" baseline="0" noProof="0" dirty="0">
              <a:ln>
                <a:noFill/>
              </a:ln>
              <a:solidFill>
                <a:schemeClr val="bg1"/>
              </a:solidFill>
              <a:effectLst/>
              <a:uLnTx/>
              <a:uFillTx/>
              <a:latin typeface="Calibri" pitchFamily="34" charset="0"/>
              <a:ea typeface="+mj-ea"/>
              <a:cs typeface="Calibri" pitchFamily="34" charset="0"/>
            </a:endParaRPr>
          </a:p>
        </p:txBody>
      </p:sp>
      <p:sp>
        <p:nvSpPr>
          <p:cNvPr id="15" name="Otsikko 6"/>
          <p:cNvSpPr txBox="1">
            <a:spLocks/>
          </p:cNvSpPr>
          <p:nvPr userDrawn="1"/>
        </p:nvSpPr>
        <p:spPr>
          <a:xfrm>
            <a:off x="3491880" y="1556792"/>
            <a:ext cx="2520280" cy="360040"/>
          </a:xfrm>
          <a:prstGeom prst="rect">
            <a:avLst/>
          </a:prstGeom>
        </p:spPr>
        <p:txBody>
          <a:bodyPr/>
          <a:lstStyle>
            <a:lvl1pPr>
              <a:defRPr sz="3000" b="1" baseline="0">
                <a:solidFill>
                  <a:srgbClr val="D9640C"/>
                </a:solidFill>
                <a:latin typeface="Calibri" pitchFamily="34" charset="0"/>
                <a:cs typeface="Calibri"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0" cap="none" spc="0" normalizeH="0" baseline="0" noProof="0" dirty="0" err="1" smtClean="0">
                <a:ln>
                  <a:noFill/>
                </a:ln>
                <a:solidFill>
                  <a:schemeClr val="bg1"/>
                </a:solidFill>
                <a:effectLst/>
                <a:uLnTx/>
                <a:uFillTx/>
                <a:latin typeface="Calibri" pitchFamily="34" charset="0"/>
                <a:ea typeface="+mj-ea"/>
                <a:cs typeface="Calibri" pitchFamily="34" charset="0"/>
              </a:rPr>
              <a:t>Otsikko</a:t>
            </a:r>
            <a:endParaRPr kumimoji="0" lang="fi-FI" sz="3000" b="1" i="0" u="none" strike="noStrike" kern="0" cap="none" spc="0" normalizeH="0" baseline="0" noProof="0" dirty="0">
              <a:ln>
                <a:noFill/>
              </a:ln>
              <a:solidFill>
                <a:schemeClr val="bg1"/>
              </a:solidFill>
              <a:effectLst/>
              <a:uLnTx/>
              <a:uFillTx/>
              <a:latin typeface="Calibri" pitchFamily="34" charset="0"/>
              <a:ea typeface="+mj-ea"/>
              <a:cs typeface="Calibri" pitchFamily="34" charset="0"/>
            </a:endParaRPr>
          </a:p>
        </p:txBody>
      </p:sp>
      <p:sp>
        <p:nvSpPr>
          <p:cNvPr id="16" name="Otsikko 6"/>
          <p:cNvSpPr txBox="1">
            <a:spLocks/>
          </p:cNvSpPr>
          <p:nvPr userDrawn="1"/>
        </p:nvSpPr>
        <p:spPr>
          <a:xfrm>
            <a:off x="6156176" y="1556792"/>
            <a:ext cx="2520280" cy="360040"/>
          </a:xfrm>
          <a:prstGeom prst="rect">
            <a:avLst/>
          </a:prstGeom>
        </p:spPr>
        <p:txBody>
          <a:bodyPr/>
          <a:lstStyle>
            <a:lvl1pPr>
              <a:defRPr sz="3000" b="1" baseline="0">
                <a:solidFill>
                  <a:srgbClr val="D9640C"/>
                </a:solidFill>
                <a:latin typeface="Calibri" pitchFamily="34" charset="0"/>
                <a:cs typeface="Calibri"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0" cap="none" spc="0" normalizeH="0" baseline="0" noProof="0" dirty="0" err="1" smtClean="0">
                <a:ln>
                  <a:noFill/>
                </a:ln>
                <a:solidFill>
                  <a:schemeClr val="bg1"/>
                </a:solidFill>
                <a:effectLst/>
                <a:uLnTx/>
                <a:uFillTx/>
                <a:latin typeface="Calibri" pitchFamily="34" charset="0"/>
                <a:ea typeface="+mj-ea"/>
                <a:cs typeface="Calibri" pitchFamily="34" charset="0"/>
              </a:rPr>
              <a:t>Otsikko</a:t>
            </a:r>
            <a:endParaRPr kumimoji="0" lang="fi-FI" sz="3000" b="1" i="0" u="none" strike="noStrike" kern="0" cap="none" spc="0" normalizeH="0" baseline="0" noProof="0" dirty="0">
              <a:ln>
                <a:noFill/>
              </a:ln>
              <a:solidFill>
                <a:schemeClr val="bg1"/>
              </a:solidFill>
              <a:effectLst/>
              <a:uLnTx/>
              <a:uFillTx/>
              <a:latin typeface="Calibri" pitchFamily="34" charset="0"/>
              <a:ea typeface="+mj-ea"/>
              <a:cs typeface="Calibri" pitchFamily="34" charset="0"/>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 ja sisältö kuvalla">
    <p:spTree>
      <p:nvGrpSpPr>
        <p:cNvPr id="1" name=""/>
        <p:cNvGrpSpPr/>
        <p:nvPr/>
      </p:nvGrpSpPr>
      <p:grpSpPr>
        <a:xfrm>
          <a:off x="0" y="0"/>
          <a:ext cx="0" cy="0"/>
          <a:chOff x="0" y="0"/>
          <a:chExt cx="0" cy="0"/>
        </a:xfrm>
      </p:grpSpPr>
      <p:sp>
        <p:nvSpPr>
          <p:cNvPr id="7" name="Tekstin paikkamerkki 16"/>
          <p:cNvSpPr>
            <a:spLocks noGrp="1"/>
          </p:cNvSpPr>
          <p:nvPr>
            <p:ph type="body" sz="quarter" idx="10" hasCustomPrompt="1"/>
          </p:nvPr>
        </p:nvSpPr>
        <p:spPr>
          <a:xfrm>
            <a:off x="827584" y="1412776"/>
            <a:ext cx="5904656" cy="4608512"/>
          </a:xfrm>
          <a:prstGeom prst="rect">
            <a:avLst/>
          </a:prstGeom>
        </p:spPr>
        <p:txBody>
          <a:bodyPr/>
          <a:lstStyle>
            <a:lvl1pPr>
              <a:buClr>
                <a:schemeClr val="accent6"/>
              </a:buClr>
              <a:buFont typeface="Wingdings" pitchFamily="2" charset="2"/>
              <a:buChar char="§"/>
              <a:defRPr sz="2200" baseline="0">
                <a:solidFill>
                  <a:schemeClr val="tx1"/>
                </a:solidFill>
                <a:latin typeface="Calibri" pitchFamily="34" charset="0"/>
                <a:cs typeface="Calibri" pitchFamily="34" charset="0"/>
              </a:defRPr>
            </a:lvl1pPr>
            <a:lvl2pPr>
              <a:defRPr sz="2000"/>
            </a:lvl2pPr>
            <a:lvl3pPr>
              <a:defRPr sz="2000" baseline="0"/>
            </a:lvl3pPr>
            <a:lvl4pPr>
              <a:defRPr/>
            </a:lvl4pPr>
            <a:lvl5pPr>
              <a:defRPr/>
            </a:lvl5pPr>
            <a:lvl6pPr>
              <a:defRPr/>
            </a:lvl6pPr>
          </a:lstStyle>
          <a:p>
            <a:pPr lvl="0"/>
            <a:r>
              <a:rPr lang="sv-SE" dirty="0" smtClean="0"/>
              <a:t>Klicka här för att ändra format på bakgrundstexten</a:t>
            </a:r>
          </a:p>
          <a:p>
            <a:pPr lvl="1"/>
            <a:r>
              <a:rPr lang="sv-SE" dirty="0" err="1" smtClean="0"/>
              <a:t>Lisää</a:t>
            </a:r>
            <a:r>
              <a:rPr lang="sv-SE" dirty="0" smtClean="0"/>
              <a:t> </a:t>
            </a:r>
            <a:r>
              <a:rPr lang="sv-SE" dirty="0" err="1" smtClean="0"/>
              <a:t>teksti</a:t>
            </a:r>
            <a:endParaRPr lang="sv-SE" dirty="0" smtClean="0"/>
          </a:p>
          <a:p>
            <a:pPr lvl="2"/>
            <a:r>
              <a:rPr lang="sv-SE" dirty="0" err="1" smtClean="0"/>
              <a:t>Lisää</a:t>
            </a:r>
            <a:r>
              <a:rPr lang="sv-SE" dirty="0" smtClean="0"/>
              <a:t> </a:t>
            </a:r>
            <a:r>
              <a:rPr lang="sv-SE" dirty="0" err="1" smtClean="0"/>
              <a:t>teksti</a:t>
            </a:r>
            <a:endParaRPr lang="sv-SE" dirty="0" smtClean="0"/>
          </a:p>
          <a:p>
            <a:pPr lvl="3"/>
            <a:r>
              <a:rPr lang="sv-SE" dirty="0" err="1" smtClean="0"/>
              <a:t>Lisää</a:t>
            </a:r>
            <a:r>
              <a:rPr lang="sv-SE" dirty="0" smtClean="0"/>
              <a:t> </a:t>
            </a:r>
            <a:r>
              <a:rPr lang="sv-SE" dirty="0" err="1" smtClean="0"/>
              <a:t>teksti</a:t>
            </a:r>
            <a:endParaRPr lang="sv-SE" dirty="0" smtClean="0"/>
          </a:p>
          <a:p>
            <a:pPr lvl="4"/>
            <a:r>
              <a:rPr lang="sv-SE" dirty="0" err="1" smtClean="0"/>
              <a:t>Lisää</a:t>
            </a:r>
            <a:r>
              <a:rPr lang="sv-SE" dirty="0" smtClean="0"/>
              <a:t> </a:t>
            </a:r>
            <a:r>
              <a:rPr lang="sv-SE" dirty="0" err="1" smtClean="0"/>
              <a:t>teksti</a:t>
            </a:r>
            <a:endParaRPr lang="sv-SE" dirty="0" smtClean="0"/>
          </a:p>
          <a:p>
            <a:pPr lvl="5"/>
            <a:r>
              <a:rPr lang="sv-SE" dirty="0" err="1" smtClean="0"/>
              <a:t>Lisää</a:t>
            </a:r>
            <a:r>
              <a:rPr lang="sv-SE" dirty="0" smtClean="0"/>
              <a:t> </a:t>
            </a:r>
            <a:r>
              <a:rPr lang="sv-SE" dirty="0" err="1" smtClean="0"/>
              <a:t>teksti</a:t>
            </a:r>
            <a:endParaRPr lang="sv-SE" dirty="0" smtClean="0"/>
          </a:p>
        </p:txBody>
      </p:sp>
      <p:sp>
        <p:nvSpPr>
          <p:cNvPr id="11" name="Platshållare för bild 2"/>
          <p:cNvSpPr>
            <a:spLocks noGrp="1"/>
          </p:cNvSpPr>
          <p:nvPr>
            <p:ph type="pic" idx="1"/>
          </p:nvPr>
        </p:nvSpPr>
        <p:spPr>
          <a:xfrm>
            <a:off x="7056784" y="0"/>
            <a:ext cx="2051720" cy="6858000"/>
          </a:xfrm>
          <a:prstGeom prst="rect">
            <a:avLst/>
          </a:prstGeom>
        </p:spPr>
        <p:txBody>
          <a:bodyPr/>
          <a:lstStyle>
            <a:lvl1pPr marL="0" indent="0">
              <a:buNone/>
              <a:defRPr sz="3200">
                <a:latin typeface="Calibri" pitchFamily="34" charset="0"/>
                <a:cs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dirty="0"/>
          </a:p>
        </p:txBody>
      </p:sp>
      <p:sp>
        <p:nvSpPr>
          <p:cNvPr id="5" name="Dian numeron paikkamerkki 9"/>
          <p:cNvSpPr>
            <a:spLocks noGrp="1"/>
          </p:cNvSpPr>
          <p:nvPr userDrawn="1">
            <p:ph type="sldNum" sz="quarter" idx="11"/>
          </p:nvPr>
        </p:nvSpPr>
        <p:spPr/>
        <p:txBody>
          <a:bodyPr/>
          <a:lstStyle>
            <a:lvl1pPr>
              <a:defRPr/>
            </a:lvl1pPr>
          </a:lstStyle>
          <a:p>
            <a:pPr>
              <a:defRPr/>
            </a:pPr>
            <a:fld id="{F429B597-F5CA-4CA8-800C-645A5E942E08}" type="slidenum">
              <a:rPr lang="fi-FI"/>
              <a:pPr>
                <a:defRPr/>
              </a:pPr>
              <a:t>‹#›</a:t>
            </a:fld>
            <a:endParaRPr lang="fi-FI" dirty="0"/>
          </a:p>
        </p:txBody>
      </p:sp>
      <p:sp>
        <p:nvSpPr>
          <p:cNvPr id="10"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cxnSp>
        <p:nvCxnSpPr>
          <p:cNvPr id="12" name="Suora yhdysviiva 11"/>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pic>
        <p:nvPicPr>
          <p:cNvPr id="15"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tsikko 6"/>
          <p:cNvSpPr>
            <a:spLocks noGrp="1"/>
          </p:cNvSpPr>
          <p:nvPr>
            <p:ph type="title" hasCustomPrompt="1"/>
          </p:nvPr>
        </p:nvSpPr>
        <p:spPr>
          <a:xfrm>
            <a:off x="827584" y="692696"/>
            <a:ext cx="5904656" cy="642942"/>
          </a:xfrm>
          <a:prstGeom prst="rect">
            <a:avLst/>
          </a:prstGeom>
        </p:spPr>
        <p:txBody>
          <a:bodyPr/>
          <a:lstStyle>
            <a:lvl1pPr>
              <a:defRPr sz="3000" b="1" baseline="0">
                <a:solidFill>
                  <a:srgbClr val="D9640C"/>
                </a:solidFill>
                <a:latin typeface="Calibri" pitchFamily="34" charset="0"/>
                <a:cs typeface="Calibri" pitchFamily="34" charset="0"/>
              </a:defRPr>
            </a:lvl1pPr>
          </a:lstStyle>
          <a:p>
            <a:r>
              <a:rPr lang="sv-SE" dirty="0" err="1" smtClean="0"/>
              <a:t>Lisää</a:t>
            </a:r>
            <a:r>
              <a:rPr lang="sv-SE" dirty="0" smtClean="0"/>
              <a:t> </a:t>
            </a:r>
            <a:r>
              <a:rPr lang="sv-SE" dirty="0" err="1" smtClean="0"/>
              <a:t>otsikko</a:t>
            </a:r>
            <a:endParaRPr lang="fi-FI"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Otsikko ja kuva">
    <p:spTree>
      <p:nvGrpSpPr>
        <p:cNvPr id="1" name=""/>
        <p:cNvGrpSpPr/>
        <p:nvPr/>
      </p:nvGrpSpPr>
      <p:grpSpPr>
        <a:xfrm>
          <a:off x="0" y="0"/>
          <a:ext cx="0" cy="0"/>
          <a:chOff x="0" y="0"/>
          <a:chExt cx="0" cy="0"/>
        </a:xfrm>
      </p:grpSpPr>
      <p:sp>
        <p:nvSpPr>
          <p:cNvPr id="2" name="Rubrik 1"/>
          <p:cNvSpPr>
            <a:spLocks noGrp="1"/>
          </p:cNvSpPr>
          <p:nvPr>
            <p:ph type="title"/>
          </p:nvPr>
        </p:nvSpPr>
        <p:spPr>
          <a:xfrm>
            <a:off x="899592" y="4947046"/>
            <a:ext cx="6480720" cy="498178"/>
          </a:xfrm>
          <a:prstGeom prst="rect">
            <a:avLst/>
          </a:prstGeom>
        </p:spPr>
        <p:txBody>
          <a:bodyPr anchor="b"/>
          <a:lstStyle>
            <a:lvl1pPr algn="l">
              <a:defRPr sz="2200" b="0">
                <a:solidFill>
                  <a:schemeClr val="tx1"/>
                </a:solidFill>
                <a:latin typeface="Calibri" pitchFamily="34" charset="0"/>
                <a:cs typeface="Calibri" pitchFamily="34" charset="0"/>
              </a:defRPr>
            </a:lvl1pPr>
          </a:lstStyle>
          <a:p>
            <a:r>
              <a:rPr lang="sv-SE" dirty="0" smtClean="0"/>
              <a:t>Klicka här för att ändra format</a:t>
            </a:r>
            <a:endParaRPr lang="fi-FI" dirty="0"/>
          </a:p>
        </p:txBody>
      </p:sp>
      <p:sp>
        <p:nvSpPr>
          <p:cNvPr id="3" name="Platshållare för bild 2"/>
          <p:cNvSpPr>
            <a:spLocks noGrp="1"/>
          </p:cNvSpPr>
          <p:nvPr>
            <p:ph type="pic" idx="1"/>
          </p:nvPr>
        </p:nvSpPr>
        <p:spPr>
          <a:xfrm>
            <a:off x="899592" y="1340768"/>
            <a:ext cx="6552728" cy="3528392"/>
          </a:xfrm>
          <a:prstGeom prst="rect">
            <a:avLst/>
          </a:prstGeom>
        </p:spPr>
        <p:txBody>
          <a:bodyPr/>
          <a:lstStyle>
            <a:lvl1pPr marL="0" indent="0">
              <a:buNone/>
              <a:defRPr sz="3200">
                <a:latin typeface="Calibri" pitchFamily="34" charset="0"/>
                <a:cs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Platshållare för text 3"/>
          <p:cNvSpPr>
            <a:spLocks noGrp="1"/>
          </p:cNvSpPr>
          <p:nvPr>
            <p:ph type="body" sz="half" idx="2"/>
          </p:nvPr>
        </p:nvSpPr>
        <p:spPr>
          <a:xfrm>
            <a:off x="899592" y="5511354"/>
            <a:ext cx="6480720" cy="509934"/>
          </a:xfrm>
          <a:prstGeom prst="rect">
            <a:avLst/>
          </a:prstGeom>
        </p:spPr>
        <p:txBody>
          <a:bodyPr/>
          <a:lstStyle>
            <a:lvl1pPr marL="0" indent="0">
              <a:buNone/>
              <a:defRPr sz="18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6" name="Platshållare för bildnummer 6"/>
          <p:cNvSpPr>
            <a:spLocks noGrp="1"/>
          </p:cNvSpPr>
          <p:nvPr>
            <p:ph type="sldNum" sz="quarter" idx="11"/>
          </p:nvPr>
        </p:nvSpPr>
        <p:spPr/>
        <p:txBody>
          <a:bodyPr/>
          <a:lstStyle>
            <a:lvl1pPr>
              <a:defRPr smtClean="0"/>
            </a:lvl1pPr>
          </a:lstStyle>
          <a:p>
            <a:pPr>
              <a:defRPr/>
            </a:pPr>
            <a:fld id="{2C7BDD4B-320D-43AA-A26B-588B5381F5E9}" type="slidenum">
              <a:rPr lang="fi-FI"/>
              <a:pPr>
                <a:defRPr/>
              </a:pPr>
              <a:t>‹#›</a:t>
            </a:fld>
            <a:endParaRPr lang="fi-FI"/>
          </a:p>
        </p:txBody>
      </p:sp>
      <p:sp>
        <p:nvSpPr>
          <p:cNvPr id="8"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cxnSp>
        <p:nvCxnSpPr>
          <p:cNvPr id="9" name="Suora yhdysviiva 8"/>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sp>
        <p:nvSpPr>
          <p:cNvPr id="10" name="Otsikko 6"/>
          <p:cNvSpPr txBox="1">
            <a:spLocks/>
          </p:cNvSpPr>
          <p:nvPr userDrawn="1"/>
        </p:nvSpPr>
        <p:spPr>
          <a:xfrm>
            <a:off x="827584" y="692696"/>
            <a:ext cx="7776864" cy="642942"/>
          </a:xfrm>
          <a:prstGeom prst="rect">
            <a:avLst/>
          </a:prstGeom>
        </p:spPr>
        <p:txBody>
          <a:bodyPr/>
          <a:lstStyle>
            <a:lvl1pPr>
              <a:defRPr sz="3000" b="1" baseline="0">
                <a:solidFill>
                  <a:srgbClr val="D9640C"/>
                </a:solidFill>
                <a:latin typeface="Calibri" pitchFamily="34" charset="0"/>
                <a:cs typeface="Calibri"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dirty="0" err="1" smtClean="0"/>
              <a:t>Lisää</a:t>
            </a:r>
            <a:r>
              <a:rPr lang="sv-SE" dirty="0" smtClean="0"/>
              <a:t> </a:t>
            </a:r>
            <a:r>
              <a:rPr lang="sv-SE" dirty="0" err="1" smtClean="0"/>
              <a:t>otsikko</a:t>
            </a:r>
            <a:endParaRPr kumimoji="0" lang="fi-FI" sz="3000" b="1" i="0" u="none" strike="noStrike" kern="0" cap="none" spc="0" normalizeH="0" baseline="0" noProof="0" dirty="0">
              <a:ln>
                <a:noFill/>
              </a:ln>
              <a:solidFill>
                <a:srgbClr val="D9640C"/>
              </a:solidFill>
              <a:effectLst/>
              <a:uLnTx/>
              <a:uFillTx/>
              <a:latin typeface="Calibri" pitchFamily="34" charset="0"/>
              <a:ea typeface="+mj-ea"/>
              <a:cs typeface="Calibri" pitchFamily="34" charset="0"/>
            </a:endParaRPr>
          </a:p>
        </p:txBody>
      </p:sp>
      <p:pic>
        <p:nvPicPr>
          <p:cNvPr id="12"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uva">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827584" y="260648"/>
            <a:ext cx="8064896" cy="5328592"/>
          </a:xfrm>
          <a:prstGeom prst="rect">
            <a:avLst/>
          </a:prstGeom>
        </p:spPr>
        <p:txBody>
          <a:bodyPr/>
          <a:lstStyle>
            <a:lvl1pPr marL="0" indent="0">
              <a:buNone/>
              <a:defRPr sz="3200">
                <a:latin typeface="Calibri" pitchFamily="34" charset="0"/>
                <a:cs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Platshållare för text 3"/>
          <p:cNvSpPr>
            <a:spLocks noGrp="1"/>
          </p:cNvSpPr>
          <p:nvPr>
            <p:ph type="body" sz="half" idx="2"/>
          </p:nvPr>
        </p:nvSpPr>
        <p:spPr>
          <a:xfrm>
            <a:off x="827584" y="5661248"/>
            <a:ext cx="8064896" cy="509934"/>
          </a:xfrm>
          <a:prstGeom prst="rect">
            <a:avLst/>
          </a:prstGeom>
        </p:spPr>
        <p:txBody>
          <a:bodyPr/>
          <a:lstStyle>
            <a:lvl1pPr marL="0" indent="0">
              <a:buNone/>
              <a:defRPr sz="1800">
                <a:latin typeface="Calibri" pitchFamily="34" charset="0"/>
                <a:cs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6" name="Platshållare för bildnummer 6"/>
          <p:cNvSpPr>
            <a:spLocks noGrp="1"/>
          </p:cNvSpPr>
          <p:nvPr>
            <p:ph type="sldNum" sz="quarter" idx="11"/>
          </p:nvPr>
        </p:nvSpPr>
        <p:spPr/>
        <p:txBody>
          <a:bodyPr/>
          <a:lstStyle>
            <a:lvl1pPr>
              <a:defRPr smtClean="0"/>
            </a:lvl1pPr>
          </a:lstStyle>
          <a:p>
            <a:pPr>
              <a:defRPr/>
            </a:pPr>
            <a:fld id="{7739BF3C-74DA-4931-B96B-79AA0F129C21}" type="slidenum">
              <a:rPr lang="fi-FI"/>
              <a:pPr>
                <a:defRPr/>
              </a:pPr>
              <a:t>‹#›</a:t>
            </a:fld>
            <a:endParaRPr lang="fi-FI" dirty="0"/>
          </a:p>
        </p:txBody>
      </p:sp>
      <p:sp>
        <p:nvSpPr>
          <p:cNvPr id="12"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cxnSp>
        <p:nvCxnSpPr>
          <p:cNvPr id="13" name="Suora yhdysviiva 12"/>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pic>
        <p:nvPicPr>
          <p:cNvPr id="10"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yhjä">
    <p:spTree>
      <p:nvGrpSpPr>
        <p:cNvPr id="1" name=""/>
        <p:cNvGrpSpPr/>
        <p:nvPr/>
      </p:nvGrpSpPr>
      <p:grpSpPr>
        <a:xfrm>
          <a:off x="0" y="0"/>
          <a:ext cx="0" cy="0"/>
          <a:chOff x="0" y="0"/>
          <a:chExt cx="0" cy="0"/>
        </a:xfrm>
      </p:grpSpPr>
      <p:sp>
        <p:nvSpPr>
          <p:cNvPr id="5" name="Platshållare för sidfot 4"/>
          <p:cNvSpPr>
            <a:spLocks noGrp="1"/>
          </p:cNvSpPr>
          <p:nvPr>
            <p:ph type="ftr" sz="quarter" idx="12"/>
          </p:nvPr>
        </p:nvSpPr>
        <p:spPr>
          <a:xfrm>
            <a:off x="250825" y="6357938"/>
            <a:ext cx="6357938" cy="365125"/>
          </a:xfrm>
          <a:prstGeom prst="rect">
            <a:avLst/>
          </a:prstGeom>
        </p:spPr>
        <p:txBody>
          <a:bodyPr/>
          <a:lstStyle>
            <a:lvl1pPr>
              <a:defRPr sz="1200">
                <a:solidFill>
                  <a:schemeClr val="tx1"/>
                </a:solidFill>
                <a:latin typeface="Calibri" pitchFamily="34" charset="0"/>
                <a:cs typeface="Calibri" pitchFamily="34" charset="0"/>
              </a:defRPr>
            </a:lvl1pPr>
          </a:lstStyle>
          <a:p>
            <a:pPr>
              <a:defRPr/>
            </a:pPr>
            <a:r>
              <a:rPr lang="fi-FI" dirty="0" err="1" smtClean="0"/>
              <a:t>KEHA-keskus</a:t>
            </a:r>
            <a:r>
              <a:rPr lang="fi-FI" dirty="0" smtClean="0"/>
              <a:t> </a:t>
            </a:r>
            <a:endParaRPr lang="fi-FI" dirty="0"/>
          </a:p>
        </p:txBody>
      </p:sp>
      <p:cxnSp>
        <p:nvCxnSpPr>
          <p:cNvPr id="6" name="Suora yhdysviiva 5"/>
          <p:cNvCxnSpPr/>
          <p:nvPr userDrawn="1"/>
        </p:nvCxnSpPr>
        <p:spPr>
          <a:xfrm>
            <a:off x="251520" y="6381328"/>
            <a:ext cx="1224136" cy="0"/>
          </a:xfrm>
          <a:prstGeom prst="line">
            <a:avLst/>
          </a:prstGeom>
        </p:spPr>
        <p:style>
          <a:lnRef idx="1">
            <a:schemeClr val="accent3"/>
          </a:lnRef>
          <a:fillRef idx="0">
            <a:schemeClr val="accent3"/>
          </a:fillRef>
          <a:effectRef idx="0">
            <a:schemeClr val="accent3"/>
          </a:effectRef>
          <a:fontRef idx="minor">
            <a:schemeClr val="tx1"/>
          </a:fontRef>
        </p:style>
      </p:cxnSp>
      <p:pic>
        <p:nvPicPr>
          <p:cNvPr id="7" name="Picture 30"/>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23623"/>
          <a:stretch/>
        </p:blipFill>
        <p:spPr bwMode="auto">
          <a:xfrm>
            <a:off x="-108520" y="111126"/>
            <a:ext cx="412449" cy="18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801" name="Text Box 9"/>
          <p:cNvSpPr txBox="1">
            <a:spLocks noChangeArrowheads="1"/>
          </p:cNvSpPr>
          <p:nvPr/>
        </p:nvSpPr>
        <p:spPr bwMode="auto">
          <a:xfrm>
            <a:off x="323850" y="6021388"/>
            <a:ext cx="1944688" cy="274637"/>
          </a:xfrm>
          <a:prstGeom prst="rect">
            <a:avLst/>
          </a:prstGeom>
          <a:noFill/>
          <a:ln w="9525">
            <a:noFill/>
            <a:miter lim="800000"/>
            <a:headEnd/>
            <a:tailEnd/>
          </a:ln>
          <a:effectLst/>
        </p:spPr>
        <p:txBody>
          <a:bodyPr lIns="0" tIns="0" rIns="0" bIns="0">
            <a:spAutoFit/>
          </a:bodyPr>
          <a:lstStyle/>
          <a:p>
            <a:pPr>
              <a:spcBef>
                <a:spcPct val="50000"/>
              </a:spcBef>
              <a:defRPr/>
            </a:pPr>
            <a:endParaRPr lang="fi-FI">
              <a:cs typeface="+mn-cs"/>
            </a:endParaRPr>
          </a:p>
        </p:txBody>
      </p:sp>
      <p:sp>
        <p:nvSpPr>
          <p:cNvPr id="5" name="Päivämäärän paikkamerkki 4"/>
          <p:cNvSpPr>
            <a:spLocks noGrp="1"/>
          </p:cNvSpPr>
          <p:nvPr>
            <p:ph type="dt" sz="half" idx="2"/>
          </p:nvPr>
        </p:nvSpPr>
        <p:spPr>
          <a:xfrm>
            <a:off x="6713538" y="6357938"/>
            <a:ext cx="811212"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endParaRPr lang="fi-FI"/>
          </a:p>
        </p:txBody>
      </p:sp>
      <p:sp>
        <p:nvSpPr>
          <p:cNvPr id="7" name="Dian numeron paikkamerkki 6"/>
          <p:cNvSpPr>
            <a:spLocks noGrp="1"/>
          </p:cNvSpPr>
          <p:nvPr>
            <p:ph type="sldNum" sz="quarter" idx="4"/>
          </p:nvPr>
        </p:nvSpPr>
        <p:spPr>
          <a:xfrm>
            <a:off x="7740650" y="6381750"/>
            <a:ext cx="400050" cy="360363"/>
          </a:xfrm>
          <a:prstGeom prst="rect">
            <a:avLst/>
          </a:prstGeom>
        </p:spPr>
        <p:txBody>
          <a:bodyPr vert="horz" lIns="91440" tIns="45720" rIns="91440" bIns="45720" rtlCol="0" anchor="ctr"/>
          <a:lstStyle>
            <a:lvl1pPr algn="r">
              <a:defRPr sz="1000" baseline="0">
                <a:solidFill>
                  <a:schemeClr val="tx1"/>
                </a:solidFill>
                <a:cs typeface="+mn-cs"/>
              </a:defRPr>
            </a:lvl1pPr>
          </a:lstStyle>
          <a:p>
            <a:pPr>
              <a:defRPr/>
            </a:pPr>
            <a:fld id="{C02FB6A3-21EB-4798-B1F5-EBC5CD78F1DB}" type="slidenum">
              <a:rPr lang="fi-FI"/>
              <a:pPr>
                <a:defRPr/>
              </a:pPr>
              <a:t>‹#›</a:t>
            </a:fld>
            <a:endParaRPr lang="fi-FI" dirty="0"/>
          </a:p>
        </p:txBody>
      </p:sp>
    </p:spTree>
  </p:cSld>
  <p:clrMap bg1="lt1" tx1="dk1" bg2="lt2" tx2="dk2" accent1="accent1" accent2="accent2" accent3="accent3" accent4="accent4" accent5="accent5" accent6="accent6" hlink="hlink" folHlink="folHlink"/>
  <p:sldLayoutIdLst>
    <p:sldLayoutId id="2147483774" r:id="rId1"/>
    <p:sldLayoutId id="2147483790" r:id="rId2"/>
    <p:sldLayoutId id="2147483791" r:id="rId3"/>
    <p:sldLayoutId id="2147483792" r:id="rId4"/>
    <p:sldLayoutId id="2147483787" r:id="rId5"/>
    <p:sldLayoutId id="2147483788" r:id="rId6"/>
    <p:sldLayoutId id="2147483789" r:id="rId7"/>
    <p:sldLayoutId id="2147483793" r:id="rId8"/>
  </p:sldLayoutIdLst>
  <p:timing>
    <p:tnLst>
      <p:par>
        <p:cTn id="1" dur="indefinite" restart="never" nodeType="tmRoot"/>
      </p:par>
    </p:tnLst>
  </p:timing>
  <p:hf sldNum="0"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Verdana" pitchFamily="34" charset="0"/>
        </a:defRPr>
      </a:lvl6pPr>
      <a:lvl7pPr marL="914400" algn="l" rtl="0" eaLnBrk="1" fontAlgn="base" hangingPunct="1">
        <a:spcBef>
          <a:spcPct val="0"/>
        </a:spcBef>
        <a:spcAft>
          <a:spcPct val="0"/>
        </a:spcAft>
        <a:defRPr sz="4000">
          <a:solidFill>
            <a:schemeClr val="tx2"/>
          </a:solidFill>
          <a:latin typeface="Verdana" pitchFamily="34" charset="0"/>
        </a:defRPr>
      </a:lvl7pPr>
      <a:lvl8pPr marL="1371600" algn="l" rtl="0" eaLnBrk="1" fontAlgn="base" hangingPunct="1">
        <a:spcBef>
          <a:spcPct val="0"/>
        </a:spcBef>
        <a:spcAft>
          <a:spcPct val="0"/>
        </a:spcAft>
        <a:defRPr sz="4000">
          <a:solidFill>
            <a:schemeClr val="tx2"/>
          </a:solidFill>
          <a:latin typeface="Verdana" pitchFamily="34" charset="0"/>
        </a:defRPr>
      </a:lvl8pPr>
      <a:lvl9pPr marL="1828800" algn="l" rtl="0" eaLnBrk="1" fontAlgn="base" hangingPunct="1">
        <a:spcBef>
          <a:spcPct val="0"/>
        </a:spcBef>
        <a:spcAft>
          <a:spcPct val="0"/>
        </a:spcAft>
        <a:defRPr sz="40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tx2"/>
        </a:buClr>
        <a:buSzPct val="150000"/>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lr>
          <a:schemeClr val="accent2"/>
        </a:buClr>
        <a:buSzPct val="15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kehakeskus.fi/yhteystiedot/" TargetMode="External"/><Relationship Id="rId2" Type="http://schemas.openxmlformats.org/officeDocument/2006/relationships/hyperlink" Target="mailto:maksatukset.keha@ely-keskus.fi" TargetMode="External"/><Relationship Id="rId1" Type="http://schemas.openxmlformats.org/officeDocument/2006/relationships/slideLayout" Target="../slideLayouts/slideLayout2.xml"/><Relationship Id="rId4" Type="http://schemas.openxmlformats.org/officeDocument/2006/relationships/hyperlink" Target="http://www.kehakeskus.fi/yhteystiedot/hae-maksatust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keha-keskus.fi/yhteystiedot/hae-maksatusta/liikenne/" TargetMode="External"/><Relationship Id="rId2" Type="http://schemas.openxmlformats.org/officeDocument/2006/relationships/hyperlink" Target="http://www.keha-keskus.fi/yhteystiedot/hae-maksatusta/elinkeinot/" TargetMode="External"/><Relationship Id="rId1" Type="http://schemas.openxmlformats.org/officeDocument/2006/relationships/slideLayout" Target="../slideLayouts/slideLayout8.xml"/><Relationship Id="rId5" Type="http://schemas.openxmlformats.org/officeDocument/2006/relationships/hyperlink" Target="http://www.keha-keskus.fi/yhteystiedot/hae-maksatusta/te-palvelut/" TargetMode="External"/><Relationship Id="rId4" Type="http://schemas.openxmlformats.org/officeDocument/2006/relationships/hyperlink" Target="http://www.keha-keskus.fi/yhteystiedot/hae-maksatusta/ymparisto/"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keha-keskus.fi/yhteystiedot/maksatusalueiden-yhteystiedot/" TargetMode="External"/><Relationship Id="rId2" Type="http://schemas.openxmlformats.org/officeDocument/2006/relationships/hyperlink" Target="mailto:maksatukset.keha@ely-keskus.fi" TargetMode="External"/><Relationship Id="rId1" Type="http://schemas.openxmlformats.org/officeDocument/2006/relationships/slideLayout" Target="../slideLayouts/slideLayout2.xml"/><Relationship Id="rId4" Type="http://schemas.openxmlformats.org/officeDocument/2006/relationships/hyperlink" Target="http://www.keha-keskus.fi/yhteystiedot/hae-maksatust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finlex.fi/fi/laki/alkup/2012/20121073" TargetMode="External"/><Relationship Id="rId2" Type="http://schemas.openxmlformats.org/officeDocument/2006/relationships/hyperlink" Target="http://www.finlex.fi/fi/laki/smur/2012/20120916" TargetMode="External"/><Relationship Id="rId1" Type="http://schemas.openxmlformats.org/officeDocument/2006/relationships/slideLayout" Target="../slideLayouts/slideLayout2.xml"/><Relationship Id="rId6" Type="http://schemas.openxmlformats.org/officeDocument/2006/relationships/hyperlink" Target="http://www.finlex.fi/fi/viranomaiset/normi/540001/42135" TargetMode="External"/><Relationship Id="rId5" Type="http://schemas.openxmlformats.org/officeDocument/2006/relationships/hyperlink" Target="http://www.finlex.fi/fi/laki/ajantasa/2001/20010688" TargetMode="External"/><Relationship Id="rId4" Type="http://schemas.openxmlformats.org/officeDocument/2006/relationships/hyperlink" Target="http://www.finlex.fi/fi/laki/alkup/2014/20141388"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uomi.fi/suomifi/suomi/asioi_verkossa/lomakkeet/tm_tem307/index.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ely-keskus.fi/web/ely/lomakkeet" TargetMode="External"/><Relationship Id="rId4" Type="http://schemas.openxmlformats.org/officeDocument/2006/relationships/hyperlink" Target="http://www.suomi.fi/suomifi/suomi/asioi_verkossa/lomakkeet/tm_tem306/index.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91680" y="1988840"/>
            <a:ext cx="6840760" cy="3384376"/>
          </a:xfrm>
        </p:spPr>
        <p:txBody>
          <a:bodyPr/>
          <a:lstStyle/>
          <a:p>
            <a:r>
              <a:rPr lang="fi-FI" dirty="0" smtClean="0"/>
              <a:t>Työllisyyspoliittinen avustus</a:t>
            </a:r>
            <a:br>
              <a:rPr lang="fi-FI" dirty="0" smtClean="0"/>
            </a:br>
            <a:r>
              <a:rPr lang="fi-FI" dirty="0" smtClean="0"/>
              <a:t>työkokous 1.12.2016</a:t>
            </a:r>
            <a:br>
              <a:rPr lang="fi-FI" dirty="0" smtClean="0"/>
            </a:br>
            <a:r>
              <a:rPr lang="fi-FI" dirty="0" err="1" smtClean="0"/>
              <a:t>KEHAn</a:t>
            </a:r>
            <a:r>
              <a:rPr lang="fi-FI" dirty="0" smtClean="0"/>
              <a:t> maksatusyksikkö</a:t>
            </a:r>
            <a:br>
              <a:rPr lang="fi-FI" dirty="0" smtClean="0"/>
            </a:br>
            <a:r>
              <a:rPr lang="fi-FI" dirty="0" smtClean="0"/>
              <a:t/>
            </a:r>
            <a:br>
              <a:rPr lang="fi-FI" dirty="0" smtClean="0"/>
            </a:br>
            <a:endParaRPr lang="fi-FI"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Maksatuksen hakeminen</a:t>
            </a:r>
            <a:endParaRPr lang="fi-FI" dirty="0"/>
          </a:p>
        </p:txBody>
      </p:sp>
      <p:sp>
        <p:nvSpPr>
          <p:cNvPr id="3" name="Tekstin paikkamerkki 2"/>
          <p:cNvSpPr>
            <a:spLocks noGrp="1"/>
          </p:cNvSpPr>
          <p:nvPr>
            <p:ph type="body" sz="quarter" idx="10"/>
          </p:nvPr>
        </p:nvSpPr>
        <p:spPr>
          <a:xfrm>
            <a:off x="778312" y="1379496"/>
            <a:ext cx="7970152" cy="4320480"/>
          </a:xfrm>
        </p:spPr>
        <p:txBody>
          <a:bodyPr anchor="t"/>
          <a:lstStyle/>
          <a:p>
            <a:r>
              <a:rPr lang="fi-FI" dirty="0" smtClean="0">
                <a:latin typeface="+mn-lt"/>
              </a:rPr>
              <a:t>Maksatusjakso (jatkuu)</a:t>
            </a:r>
          </a:p>
          <a:p>
            <a:pPr lvl="1" eaLnBrk="1" hangingPunct="1"/>
            <a:r>
              <a:rPr lang="fi-FI" altLang="fi-FI" sz="2200" dirty="0" smtClean="0"/>
              <a:t>Ensimmäinen </a:t>
            </a:r>
            <a:r>
              <a:rPr lang="fi-FI" altLang="fi-FI" sz="2200" dirty="0"/>
              <a:t>maksatusjakso voi alkaa aikaisintaan avustuspäätöksessä määritellystä hankkeen aloituspäivämäärästä. Viimeinen maksatusjakso päättyy viimeistään hankkeen avustuspäätöksessä määriteltynä hankkeen päättymispäivänä.                                      </a:t>
            </a:r>
          </a:p>
          <a:p>
            <a:pPr lvl="1" eaLnBrk="1" hangingPunct="1"/>
            <a:r>
              <a:rPr lang="fi-FI" altLang="fi-FI" sz="2200" i="1" dirty="0" err="1"/>
              <a:t>Huom</a:t>
            </a:r>
            <a:r>
              <a:rPr lang="fi-FI" altLang="fi-FI" sz="2200" i="1" dirty="0"/>
              <a:t>! Maksatusjaksot eivät saa mennä päällekkäin eikä niiden väliin saa jäädä päivänkään aukkoja. </a:t>
            </a:r>
          </a:p>
          <a:p>
            <a:pPr marL="457200" lvl="1" indent="0">
              <a:buNone/>
            </a:pPr>
            <a:endParaRPr lang="fi-FI" sz="2200" dirty="0" smtClean="0"/>
          </a:p>
        </p:txBody>
      </p:sp>
      <p:sp>
        <p:nvSpPr>
          <p:cNvPr id="8" name="Suorakulmio 7"/>
          <p:cNvSpPr/>
          <p:nvPr/>
        </p:nvSpPr>
        <p:spPr>
          <a:xfrm rot="960000">
            <a:off x="7093693" y="393769"/>
            <a:ext cx="1641796" cy="553998"/>
          </a:xfrm>
          <a:prstGeom prst="rect">
            <a:avLst/>
          </a:prstGeom>
          <a:noFill/>
        </p:spPr>
        <p:txBody>
          <a:bodyPr wrap="none" lIns="91440" tIns="45720" rIns="91440" bIns="45720">
            <a:spAutoFit/>
          </a:bodyPr>
          <a:lstStyle/>
          <a:p>
            <a:pPr algn="ctr"/>
            <a:r>
              <a:rPr lang="fi-FI" sz="3000" b="1" dirty="0" smtClean="0">
                <a:ln w="0"/>
                <a:solidFill>
                  <a:srgbClr val="FF9900"/>
                </a:solidFill>
                <a:effectLst>
                  <a:reflection blurRad="6350" stA="53000" endA="300" endPos="35500" dir="5400000" sy="-90000" algn="bl" rotWithShape="0"/>
                </a:effectLst>
              </a:rPr>
              <a:t>Milloin?</a:t>
            </a:r>
            <a:endParaRPr lang="fi-FI" sz="3000" b="1" dirty="0">
              <a:ln w="0"/>
              <a:solidFill>
                <a:srgbClr val="FF9900"/>
              </a:solidFill>
              <a:effectLst>
                <a:reflection blurRad="6350" stA="53000" endA="300" endPos="35500" dir="5400000" sy="-90000" algn="bl" rotWithShape="0"/>
              </a:effectLst>
            </a:endParaRPr>
          </a:p>
        </p:txBody>
      </p:sp>
      <p:sp>
        <p:nvSpPr>
          <p:cNvPr id="6"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3983356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Maksatuksen hakeminen</a:t>
            </a:r>
            <a:endParaRPr lang="fi-FI" dirty="0"/>
          </a:p>
        </p:txBody>
      </p:sp>
      <p:sp>
        <p:nvSpPr>
          <p:cNvPr id="3" name="Tekstin paikkamerkki 2"/>
          <p:cNvSpPr>
            <a:spLocks noGrp="1"/>
          </p:cNvSpPr>
          <p:nvPr>
            <p:ph type="body" sz="quarter" idx="10"/>
          </p:nvPr>
        </p:nvSpPr>
        <p:spPr>
          <a:xfrm>
            <a:off x="827584" y="1396408"/>
            <a:ext cx="7394088" cy="4732640"/>
          </a:xfrm>
        </p:spPr>
        <p:txBody>
          <a:bodyPr anchor="t"/>
          <a:lstStyle/>
          <a:p>
            <a:r>
              <a:rPr lang="fi-FI" dirty="0" smtClean="0"/>
              <a:t>Maksatushakemuksen allekirjoittaa henkilö, jolla on organisaation nimenkirjoitusoikeus.</a:t>
            </a:r>
          </a:p>
          <a:p>
            <a:pPr lvl="1"/>
            <a:r>
              <a:rPr lang="fi-FI" sz="2200" dirty="0" smtClean="0"/>
              <a:t>Rekisteriotteen mukaisesti. Ts. jos otteessa on kaksi nimeä, tulisi myös hakemuksessa olla kaksi nimeä.</a:t>
            </a:r>
          </a:p>
          <a:p>
            <a:r>
              <a:rPr lang="fi-FI" dirty="0" smtClean="0"/>
              <a:t>Allekirjoittajana ei voi olla henkilö, jonka palkkakustannuksia haetaan.</a:t>
            </a:r>
          </a:p>
          <a:p>
            <a:r>
              <a:rPr lang="fi-FI" dirty="0" smtClean="0"/>
              <a:t>Nimenkirjoitusoikeuksien muutoksista on ilmoitettava TE-toimistolle ja KEHA-keskukselle.</a:t>
            </a:r>
          </a:p>
          <a:p>
            <a:r>
              <a:rPr lang="fi-FI" dirty="0" smtClean="0"/>
              <a:t>Hakemusta käsittelevä maksatusasiantuntija lähettää mahdolliset täydennys- ja lisätietopyynnöt hakemuksessa kerrotulle yhteyshenkilölle.</a:t>
            </a:r>
          </a:p>
          <a:p>
            <a:r>
              <a:rPr lang="fi-FI" dirty="0" err="1" smtClean="0">
                <a:solidFill>
                  <a:srgbClr val="FF0000"/>
                </a:solidFill>
              </a:rPr>
              <a:t>Huom</a:t>
            </a:r>
            <a:r>
              <a:rPr lang="fi-FI" dirty="0" smtClean="0">
                <a:solidFill>
                  <a:srgbClr val="FF0000"/>
                </a:solidFill>
              </a:rPr>
              <a:t>! </a:t>
            </a:r>
            <a:r>
              <a:rPr lang="fi-FI" dirty="0" smtClean="0"/>
              <a:t>Jatkossa ennakkoa </a:t>
            </a:r>
            <a:r>
              <a:rPr lang="fi-FI" dirty="0"/>
              <a:t>ei makseta ennen kuin edellinen maksatushakemus on </a:t>
            </a:r>
            <a:r>
              <a:rPr lang="fi-FI" dirty="0" smtClean="0"/>
              <a:t>käsitelty, </a:t>
            </a:r>
            <a:r>
              <a:rPr lang="fi-FI" dirty="0" err="1" smtClean="0"/>
              <a:t>pl</a:t>
            </a:r>
            <a:r>
              <a:rPr lang="fi-FI" dirty="0" smtClean="0"/>
              <a:t> vuoden ensimmäinen ennakko. </a:t>
            </a:r>
            <a:endParaRPr lang="fi-FI" dirty="0"/>
          </a:p>
          <a:p>
            <a:endParaRPr lang="fi-FI" dirty="0"/>
          </a:p>
          <a:p>
            <a:pPr lvl="1"/>
            <a:endParaRPr lang="fi-FI" sz="2200" dirty="0">
              <a:solidFill>
                <a:srgbClr val="000000"/>
              </a:solidFill>
            </a:endParaRPr>
          </a:p>
        </p:txBody>
      </p:sp>
      <p:sp>
        <p:nvSpPr>
          <p:cNvPr id="6" name="Suorakulmio 5"/>
          <p:cNvSpPr/>
          <p:nvPr/>
        </p:nvSpPr>
        <p:spPr>
          <a:xfrm rot="960000">
            <a:off x="7461915" y="393582"/>
            <a:ext cx="1359668" cy="553998"/>
          </a:xfrm>
          <a:prstGeom prst="rect">
            <a:avLst/>
          </a:prstGeom>
          <a:noFill/>
        </p:spPr>
        <p:txBody>
          <a:bodyPr wrap="none" lIns="91440" tIns="45720" rIns="91440" bIns="45720">
            <a:spAutoFit/>
          </a:bodyPr>
          <a:lstStyle/>
          <a:p>
            <a:pPr algn="ctr"/>
            <a:r>
              <a:rPr lang="fi-FI" sz="3000" b="1" dirty="0" smtClean="0">
                <a:ln w="0"/>
                <a:solidFill>
                  <a:srgbClr val="FF9900"/>
                </a:solidFill>
                <a:effectLst>
                  <a:reflection blurRad="6350" stA="53000" endA="300" endPos="35500" dir="5400000" sy="-90000" algn="bl" rotWithShape="0"/>
                </a:effectLst>
              </a:rPr>
              <a:t>Kuka?</a:t>
            </a:r>
            <a:endParaRPr lang="fi-FI" sz="3000" b="1" dirty="0">
              <a:ln w="0"/>
              <a:solidFill>
                <a:srgbClr val="FF9900"/>
              </a:solidFill>
              <a:effectLst>
                <a:reflection blurRad="6350" stA="53000" endA="300" endPos="35500" dir="5400000" sy="-90000" algn="bl" rotWithShape="0"/>
              </a:effectLst>
            </a:endParaRPr>
          </a:p>
        </p:txBody>
      </p:sp>
      <p:sp>
        <p:nvSpPr>
          <p:cNvPr id="7"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3627772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46162" y="383259"/>
            <a:ext cx="7776864" cy="642942"/>
          </a:xfrm>
        </p:spPr>
        <p:txBody>
          <a:bodyPr/>
          <a:lstStyle/>
          <a:p>
            <a:r>
              <a:rPr lang="fi-FI" dirty="0" smtClean="0"/>
              <a:t>Huomioitavaa kustannusten tukikelpoisuudessa</a:t>
            </a:r>
            <a:endParaRPr lang="fi-FI" dirty="0"/>
          </a:p>
        </p:txBody>
      </p:sp>
      <p:sp>
        <p:nvSpPr>
          <p:cNvPr id="3" name="Tekstin paikkamerkki 2"/>
          <p:cNvSpPr>
            <a:spLocks noGrp="1"/>
          </p:cNvSpPr>
          <p:nvPr>
            <p:ph type="body" sz="quarter" idx="10"/>
          </p:nvPr>
        </p:nvSpPr>
        <p:spPr>
          <a:xfrm>
            <a:off x="846162" y="1172726"/>
            <a:ext cx="7782694" cy="5161186"/>
          </a:xfrm>
        </p:spPr>
        <p:txBody>
          <a:bodyPr/>
          <a:lstStyle/>
          <a:p>
            <a:pPr marL="0" indent="0">
              <a:buNone/>
            </a:pPr>
            <a:r>
              <a:rPr lang="fi-FI" b="1" dirty="0"/>
              <a:t>Matkakulut</a:t>
            </a:r>
            <a:endParaRPr lang="fi-FI" dirty="0"/>
          </a:p>
          <a:p>
            <a:r>
              <a:rPr lang="fi-FI" dirty="0"/>
              <a:t>Matkakulut hyväksytään valtion matkustussäännön mukaisesti</a:t>
            </a:r>
          </a:p>
          <a:p>
            <a:pPr lvl="0"/>
            <a:r>
              <a:rPr lang="fi-FI" dirty="0" smtClean="0"/>
              <a:t>Matkakuluja haettaessa hakemuksesta tai sen liitteistä tulisi aina selvitä matkan </a:t>
            </a:r>
            <a:r>
              <a:rPr lang="fi-FI" dirty="0"/>
              <a:t>liittyminen </a:t>
            </a:r>
            <a:r>
              <a:rPr lang="fi-FI" dirty="0" smtClean="0"/>
              <a:t>hankkeeseen</a:t>
            </a:r>
          </a:p>
          <a:p>
            <a:pPr lvl="0"/>
            <a:r>
              <a:rPr lang="fi-FI" dirty="0" smtClean="0"/>
              <a:t>Taksikulut </a:t>
            </a:r>
            <a:r>
              <a:rPr lang="fi-FI" dirty="0"/>
              <a:t>hyväksytään vain </a:t>
            </a:r>
            <a:r>
              <a:rPr lang="fi-FI" dirty="0" smtClean="0"/>
              <a:t>poikkeustapauksissa. Niiden osalta aina selvitys, josta ilmenee peruste taksin käytölle. </a:t>
            </a:r>
            <a:endParaRPr lang="fi-FI" dirty="0"/>
          </a:p>
          <a:p>
            <a:pPr lvl="0"/>
            <a:r>
              <a:rPr lang="fi-FI" dirty="0"/>
              <a:t>L</a:t>
            </a:r>
            <a:r>
              <a:rPr lang="fi-FI" dirty="0" smtClean="0"/>
              <a:t>aivaseminaareihin </a:t>
            </a:r>
            <a:r>
              <a:rPr lang="fi-FI" dirty="0"/>
              <a:t>liittyvät matkakulut hyväksytään, jos niistä on sovittu rahoittajan </a:t>
            </a:r>
            <a:r>
              <a:rPr lang="fi-FI" dirty="0" smtClean="0"/>
              <a:t>kanssa.</a:t>
            </a:r>
          </a:p>
          <a:p>
            <a:pPr lvl="0"/>
            <a:r>
              <a:rPr lang="fi-FI" dirty="0" smtClean="0"/>
              <a:t>Matkakortit </a:t>
            </a:r>
            <a:r>
              <a:rPr lang="fi-FI" dirty="0"/>
              <a:t>ja niiden lataukset </a:t>
            </a:r>
            <a:r>
              <a:rPr lang="fi-FI" dirty="0" smtClean="0"/>
              <a:t>hyväksytään. Pyydettäessä </a:t>
            </a:r>
            <a:r>
              <a:rPr lang="fi-FI" dirty="0"/>
              <a:t>hakijan on selvitettävä kenen käytössä ja mihin matkoihin korttia on käytetty</a:t>
            </a:r>
          </a:p>
          <a:p>
            <a:endParaRPr lang="fi-FI" dirty="0"/>
          </a:p>
        </p:txBody>
      </p:sp>
      <p:sp>
        <p:nvSpPr>
          <p:cNvPr id="4" name="Alatunnisteen paikkamerkki 3"/>
          <p:cNvSpPr>
            <a:spLocks noGrp="1"/>
          </p:cNvSpPr>
          <p:nvPr>
            <p:ph type="ftr" sz="quarter" idx="12"/>
          </p:nvPr>
        </p:nvSpPr>
        <p:spPr/>
        <p:txBody>
          <a:bodyPr/>
          <a:lstStyle/>
          <a:p>
            <a:pPr>
              <a:defRPr/>
            </a:pPr>
            <a:r>
              <a:rPr lang="fi-FI" smtClean="0"/>
              <a:t>KEHA-keskus </a:t>
            </a:r>
            <a:endParaRPr lang="fi-FI" dirty="0"/>
          </a:p>
        </p:txBody>
      </p:sp>
      <p:sp>
        <p:nvSpPr>
          <p:cNvPr id="5"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2945141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46162" y="383259"/>
            <a:ext cx="7776864" cy="642942"/>
          </a:xfrm>
        </p:spPr>
        <p:txBody>
          <a:bodyPr/>
          <a:lstStyle/>
          <a:p>
            <a:r>
              <a:rPr lang="fi-FI" dirty="0" smtClean="0"/>
              <a:t>Huomioitavaa kustannusten tukikelpoisuudessa</a:t>
            </a:r>
            <a:endParaRPr lang="fi-FI" dirty="0"/>
          </a:p>
        </p:txBody>
      </p:sp>
      <p:sp>
        <p:nvSpPr>
          <p:cNvPr id="3" name="Tekstin paikkamerkki 2"/>
          <p:cNvSpPr>
            <a:spLocks noGrp="1"/>
          </p:cNvSpPr>
          <p:nvPr>
            <p:ph type="body" sz="quarter" idx="10"/>
          </p:nvPr>
        </p:nvSpPr>
        <p:spPr>
          <a:xfrm>
            <a:off x="840332" y="1196752"/>
            <a:ext cx="7782694" cy="4968552"/>
          </a:xfrm>
        </p:spPr>
        <p:txBody>
          <a:bodyPr/>
          <a:lstStyle/>
          <a:p>
            <a:pPr marL="0" indent="0">
              <a:buNone/>
            </a:pPr>
            <a:r>
              <a:rPr lang="fi-FI" b="1" dirty="0"/>
              <a:t>Puhelinkulut</a:t>
            </a:r>
            <a:endParaRPr lang="fi-FI" dirty="0"/>
          </a:p>
          <a:p>
            <a:pPr lvl="0"/>
            <a:r>
              <a:rPr lang="fi-FI" dirty="0"/>
              <a:t>P</a:t>
            </a:r>
            <a:r>
              <a:rPr lang="fi-FI" dirty="0" smtClean="0"/>
              <a:t>uhelinliittymien </a:t>
            </a:r>
            <a:r>
              <a:rPr lang="fi-FI" dirty="0"/>
              <a:t>kuukausimaksut ja käyttömaksut </a:t>
            </a:r>
            <a:r>
              <a:rPr lang="fi-FI" dirty="0" smtClean="0"/>
              <a:t>hyväksytään. Myös </a:t>
            </a:r>
            <a:r>
              <a:rPr lang="fi-FI" dirty="0"/>
              <a:t>liittymiin sisältyvät turvapaketit ym. tarpeelliset lisäpalvelut</a:t>
            </a:r>
          </a:p>
          <a:p>
            <a:pPr lvl="0"/>
            <a:r>
              <a:rPr lang="fi-FI" dirty="0" smtClean="0"/>
              <a:t>Puhelinlaitteiden </a:t>
            </a:r>
            <a:r>
              <a:rPr lang="fi-FI" dirty="0"/>
              <a:t>kuukausimaksuja ei </a:t>
            </a:r>
            <a:r>
              <a:rPr lang="fi-FI" dirty="0" smtClean="0"/>
              <a:t>hyväksytä. </a:t>
            </a:r>
          </a:p>
          <a:p>
            <a:pPr marL="0" lvl="0" indent="0">
              <a:buNone/>
            </a:pPr>
            <a:endParaRPr lang="fi-FI" dirty="0"/>
          </a:p>
          <a:p>
            <a:pPr marL="0" indent="0">
              <a:buNone/>
            </a:pPr>
            <a:r>
              <a:rPr lang="fi-FI" b="1" dirty="0"/>
              <a:t>Atk-kulut</a:t>
            </a:r>
            <a:endParaRPr lang="fi-FI" dirty="0"/>
          </a:p>
          <a:p>
            <a:pPr lvl="0"/>
            <a:r>
              <a:rPr lang="fi-FI" dirty="0"/>
              <a:t>N</a:t>
            </a:r>
            <a:r>
              <a:rPr lang="fi-FI" dirty="0" smtClean="0"/>
              <a:t>ettiliittymien </a:t>
            </a:r>
            <a:r>
              <a:rPr lang="fi-FI" dirty="0"/>
              <a:t>kuukausimaksut sekä niihin sisältyvät pilvipalvelut, tietoturvamaksut, palomuuri ym. vastaavat lisäpalvelut hyväksytään</a:t>
            </a:r>
          </a:p>
          <a:p>
            <a:pPr lvl="0"/>
            <a:r>
              <a:rPr lang="fi-FI" dirty="0"/>
              <a:t>L</a:t>
            </a:r>
            <a:r>
              <a:rPr lang="fi-FI" dirty="0" smtClean="0"/>
              <a:t>aitteiden </a:t>
            </a:r>
            <a:r>
              <a:rPr lang="fi-FI" dirty="0"/>
              <a:t>kuukausimaksuja ei </a:t>
            </a:r>
            <a:r>
              <a:rPr lang="fi-FI" dirty="0" smtClean="0"/>
              <a:t>hyväksytä</a:t>
            </a:r>
            <a:endParaRPr lang="fi-FI" dirty="0"/>
          </a:p>
          <a:p>
            <a:pPr marL="0" indent="0">
              <a:buNone/>
            </a:pPr>
            <a:endParaRPr lang="fi-FI" dirty="0"/>
          </a:p>
        </p:txBody>
      </p:sp>
      <p:sp>
        <p:nvSpPr>
          <p:cNvPr id="4" name="Alatunnisteen paikkamerkki 3"/>
          <p:cNvSpPr>
            <a:spLocks noGrp="1"/>
          </p:cNvSpPr>
          <p:nvPr>
            <p:ph type="ftr" sz="quarter" idx="12"/>
          </p:nvPr>
        </p:nvSpPr>
        <p:spPr/>
        <p:txBody>
          <a:bodyPr/>
          <a:lstStyle/>
          <a:p>
            <a:pPr>
              <a:defRPr/>
            </a:pPr>
            <a:r>
              <a:rPr lang="fi-FI" smtClean="0"/>
              <a:t>KEHA-keskus </a:t>
            </a:r>
            <a:endParaRPr lang="fi-FI" dirty="0"/>
          </a:p>
        </p:txBody>
      </p:sp>
      <p:sp>
        <p:nvSpPr>
          <p:cNvPr id="5"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3829265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46162" y="383259"/>
            <a:ext cx="7776864" cy="642942"/>
          </a:xfrm>
        </p:spPr>
        <p:txBody>
          <a:bodyPr/>
          <a:lstStyle/>
          <a:p>
            <a:r>
              <a:rPr lang="fi-FI" dirty="0" smtClean="0"/>
              <a:t>Huomioitavaa kustannusten tukikelpoisuudessa</a:t>
            </a:r>
            <a:endParaRPr lang="fi-FI" dirty="0"/>
          </a:p>
        </p:txBody>
      </p:sp>
      <p:sp>
        <p:nvSpPr>
          <p:cNvPr id="3" name="Tekstin paikkamerkki 2"/>
          <p:cNvSpPr>
            <a:spLocks noGrp="1"/>
          </p:cNvSpPr>
          <p:nvPr>
            <p:ph type="body" sz="quarter" idx="10"/>
          </p:nvPr>
        </p:nvSpPr>
        <p:spPr>
          <a:xfrm>
            <a:off x="840332" y="1196752"/>
            <a:ext cx="8124156" cy="5161186"/>
          </a:xfrm>
        </p:spPr>
        <p:txBody>
          <a:bodyPr/>
          <a:lstStyle/>
          <a:p>
            <a:pPr marL="0" indent="0">
              <a:buNone/>
            </a:pPr>
            <a:r>
              <a:rPr lang="fi-FI" b="1" dirty="0" smtClean="0"/>
              <a:t>Kopiokulut</a:t>
            </a:r>
            <a:endParaRPr lang="fi-FI" dirty="0"/>
          </a:p>
          <a:p>
            <a:pPr lvl="0"/>
            <a:r>
              <a:rPr lang="fi-FI" dirty="0" smtClean="0"/>
              <a:t>Kopiokoneiden </a:t>
            </a:r>
            <a:r>
              <a:rPr lang="fi-FI" dirty="0"/>
              <a:t>leasingmaksuja ja huoltokustannuksia ei hyväksytä</a:t>
            </a:r>
          </a:p>
          <a:p>
            <a:pPr lvl="0"/>
            <a:r>
              <a:rPr lang="fi-FI" dirty="0" smtClean="0"/>
              <a:t>Huoltosopimuksiin </a:t>
            </a:r>
            <a:r>
              <a:rPr lang="fi-FI" dirty="0"/>
              <a:t>sisältyvät kopioveloitukset hyväksytään</a:t>
            </a:r>
          </a:p>
          <a:p>
            <a:pPr lvl="0"/>
            <a:r>
              <a:rPr lang="fi-FI" dirty="0" smtClean="0"/>
              <a:t>Jos </a:t>
            </a:r>
            <a:r>
              <a:rPr lang="fi-FI" dirty="0"/>
              <a:t>hakijalla on oma kopiokone, niin hyväksytään värikasetit ja </a:t>
            </a:r>
            <a:r>
              <a:rPr lang="fi-FI" dirty="0" smtClean="0"/>
              <a:t>kopiopaperit</a:t>
            </a:r>
          </a:p>
          <a:p>
            <a:pPr lvl="0"/>
            <a:endParaRPr lang="fi-FI" dirty="0"/>
          </a:p>
          <a:p>
            <a:pPr marL="0" indent="0">
              <a:buNone/>
            </a:pPr>
            <a:r>
              <a:rPr lang="fi-FI" b="1" dirty="0"/>
              <a:t>Tiedotus- ja markkinointikulut</a:t>
            </a:r>
            <a:endParaRPr lang="fi-FI" dirty="0"/>
          </a:p>
          <a:p>
            <a:pPr lvl="0"/>
            <a:r>
              <a:rPr lang="fi-FI" dirty="0" smtClean="0"/>
              <a:t>Kehittämistuloksista </a:t>
            </a:r>
            <a:r>
              <a:rPr lang="fi-FI" dirty="0"/>
              <a:t>ja uusista toimintatavoista tiedottaminen hyväksytään</a:t>
            </a:r>
          </a:p>
          <a:p>
            <a:pPr lvl="0"/>
            <a:r>
              <a:rPr lang="fi-FI" dirty="0" smtClean="0"/>
              <a:t>Jos </a:t>
            </a:r>
            <a:r>
              <a:rPr lang="fi-FI" dirty="0"/>
              <a:t>kustannukset liittyvät esim. </a:t>
            </a:r>
            <a:r>
              <a:rPr lang="fi-FI" dirty="0" err="1"/>
              <a:t>tiettyyn</a:t>
            </a:r>
            <a:r>
              <a:rPr lang="fi-FI" dirty="0"/>
              <a:t> tapahtumaan tai tietoiskuun, </a:t>
            </a:r>
            <a:r>
              <a:rPr lang="fi-FI" dirty="0" smtClean="0"/>
              <a:t>on hakemuksessa toimitettava </a:t>
            </a:r>
            <a:r>
              <a:rPr lang="fi-FI" dirty="0"/>
              <a:t>selvitys, mistä on tiedotettu esim. kopio ilmoituksesta </a:t>
            </a:r>
          </a:p>
          <a:p>
            <a:pPr lvl="0"/>
            <a:r>
              <a:rPr lang="fi-FI" dirty="0" smtClean="0"/>
              <a:t>Käyntikortit </a:t>
            </a:r>
            <a:r>
              <a:rPr lang="fi-FI" dirty="0"/>
              <a:t>ja hanke-esitteet eivät ole tukikelpoisia kustannuksia</a:t>
            </a:r>
          </a:p>
          <a:p>
            <a:pPr lvl="0"/>
            <a:endParaRPr lang="fi-FI" dirty="0"/>
          </a:p>
          <a:p>
            <a:pPr lvl="0"/>
            <a:endParaRPr lang="fi-FI" dirty="0"/>
          </a:p>
          <a:p>
            <a:pPr marL="0" indent="0">
              <a:buNone/>
            </a:pPr>
            <a:endParaRPr lang="fi-FI" dirty="0"/>
          </a:p>
        </p:txBody>
      </p:sp>
      <p:sp>
        <p:nvSpPr>
          <p:cNvPr id="4" name="Alatunnisteen paikkamerkki 3"/>
          <p:cNvSpPr>
            <a:spLocks noGrp="1"/>
          </p:cNvSpPr>
          <p:nvPr>
            <p:ph type="ftr" sz="quarter" idx="12"/>
          </p:nvPr>
        </p:nvSpPr>
        <p:spPr/>
        <p:txBody>
          <a:bodyPr/>
          <a:lstStyle/>
          <a:p>
            <a:pPr>
              <a:defRPr/>
            </a:pPr>
            <a:r>
              <a:rPr lang="fi-FI" dirty="0" smtClean="0"/>
              <a:t>KEHA-keskus </a:t>
            </a:r>
            <a:endParaRPr lang="fi-FI" dirty="0"/>
          </a:p>
        </p:txBody>
      </p:sp>
      <p:sp>
        <p:nvSpPr>
          <p:cNvPr id="5"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848862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46162" y="383259"/>
            <a:ext cx="7776864" cy="642942"/>
          </a:xfrm>
        </p:spPr>
        <p:txBody>
          <a:bodyPr/>
          <a:lstStyle/>
          <a:p>
            <a:r>
              <a:rPr lang="fi-FI" dirty="0" smtClean="0"/>
              <a:t>Huomioitavaa kustannusten tukikelpoisuudessa</a:t>
            </a:r>
            <a:endParaRPr lang="fi-FI" dirty="0"/>
          </a:p>
        </p:txBody>
      </p:sp>
      <p:sp>
        <p:nvSpPr>
          <p:cNvPr id="3" name="Tekstin paikkamerkki 2"/>
          <p:cNvSpPr>
            <a:spLocks noGrp="1"/>
          </p:cNvSpPr>
          <p:nvPr>
            <p:ph type="body" sz="quarter" idx="10"/>
          </p:nvPr>
        </p:nvSpPr>
        <p:spPr>
          <a:xfrm>
            <a:off x="840332" y="1196752"/>
            <a:ext cx="8124156" cy="5161186"/>
          </a:xfrm>
        </p:spPr>
        <p:txBody>
          <a:bodyPr/>
          <a:lstStyle/>
          <a:p>
            <a:pPr marL="0" indent="0">
              <a:buNone/>
            </a:pPr>
            <a:r>
              <a:rPr lang="fi-FI" b="1" dirty="0"/>
              <a:t>Koulutuskustannukset</a:t>
            </a:r>
            <a:endParaRPr lang="fi-FI" dirty="0"/>
          </a:p>
          <a:p>
            <a:pPr lvl="0"/>
            <a:r>
              <a:rPr lang="fi-FI" dirty="0"/>
              <a:t>L</a:t>
            </a:r>
            <a:r>
              <a:rPr lang="fi-FI" dirty="0" smtClean="0"/>
              <a:t>yhytkestoiset </a:t>
            </a:r>
            <a:r>
              <a:rPr lang="fi-FI" dirty="0"/>
              <a:t>koulutukset myös ns. korttikoulutukset hyväksytään</a:t>
            </a:r>
          </a:p>
          <a:p>
            <a:pPr lvl="0"/>
            <a:r>
              <a:rPr lang="fi-FI" dirty="0" smtClean="0"/>
              <a:t>Tutkintomaksut </a:t>
            </a:r>
            <a:r>
              <a:rPr lang="fi-FI" dirty="0"/>
              <a:t>eivät ole tukikelpoisia </a:t>
            </a:r>
            <a:r>
              <a:rPr lang="fi-FI" dirty="0" smtClean="0"/>
              <a:t>kustannuksia</a:t>
            </a:r>
          </a:p>
          <a:p>
            <a:pPr marL="0" lvl="0" indent="0">
              <a:buNone/>
            </a:pPr>
            <a:endParaRPr lang="fi-FI" dirty="0" smtClean="0"/>
          </a:p>
          <a:p>
            <a:pPr marL="0" lvl="0" indent="0">
              <a:buNone/>
            </a:pPr>
            <a:endParaRPr lang="fi-FI" dirty="0"/>
          </a:p>
          <a:p>
            <a:pPr marL="0" indent="0">
              <a:buNone/>
            </a:pPr>
            <a:r>
              <a:rPr lang="fi-FI" b="1" dirty="0"/>
              <a:t>Työterveyshuollon kustannukset</a:t>
            </a:r>
            <a:endParaRPr lang="fi-FI" dirty="0"/>
          </a:p>
          <a:p>
            <a:pPr lvl="0"/>
            <a:r>
              <a:rPr lang="fi-FI" dirty="0"/>
              <a:t>hyväksytään 50 % </a:t>
            </a:r>
            <a:r>
              <a:rPr lang="fi-FI" dirty="0" smtClean="0"/>
              <a:t>kustannuksista</a:t>
            </a:r>
          </a:p>
          <a:p>
            <a:pPr marL="0" lvl="0" indent="0">
              <a:buNone/>
            </a:pPr>
            <a:endParaRPr lang="fi-FI" dirty="0" smtClean="0"/>
          </a:p>
          <a:p>
            <a:pPr marL="0" lvl="0" indent="0">
              <a:buNone/>
            </a:pPr>
            <a:endParaRPr lang="fi-FI" dirty="0"/>
          </a:p>
          <a:p>
            <a:pPr marL="0" indent="0">
              <a:buNone/>
            </a:pPr>
            <a:r>
              <a:rPr lang="fi-FI" b="1" dirty="0" smtClean="0"/>
              <a:t>Toimistotarvikkeet</a:t>
            </a:r>
            <a:endParaRPr lang="fi-FI" dirty="0"/>
          </a:p>
          <a:p>
            <a:pPr lvl="0"/>
            <a:r>
              <a:rPr lang="fi-FI" dirty="0"/>
              <a:t>kirjekuoret, postimerkit, paperit hyväksytään</a:t>
            </a:r>
          </a:p>
          <a:p>
            <a:pPr lvl="0"/>
            <a:endParaRPr lang="fi-FI" dirty="0"/>
          </a:p>
          <a:p>
            <a:pPr lvl="0"/>
            <a:endParaRPr lang="fi-FI" dirty="0"/>
          </a:p>
          <a:p>
            <a:pPr marL="0" indent="0">
              <a:buNone/>
            </a:pPr>
            <a:endParaRPr lang="fi-FI" dirty="0"/>
          </a:p>
        </p:txBody>
      </p:sp>
      <p:sp>
        <p:nvSpPr>
          <p:cNvPr id="4" name="Alatunnisteen paikkamerkki 3"/>
          <p:cNvSpPr>
            <a:spLocks noGrp="1"/>
          </p:cNvSpPr>
          <p:nvPr>
            <p:ph type="ftr" sz="quarter" idx="12"/>
          </p:nvPr>
        </p:nvSpPr>
        <p:spPr/>
        <p:txBody>
          <a:bodyPr/>
          <a:lstStyle/>
          <a:p>
            <a:pPr>
              <a:defRPr/>
            </a:pPr>
            <a:r>
              <a:rPr lang="fi-FI" dirty="0" smtClean="0"/>
              <a:t>KEHA-keskus </a:t>
            </a:r>
            <a:endParaRPr lang="fi-FI" dirty="0"/>
          </a:p>
        </p:txBody>
      </p:sp>
      <p:sp>
        <p:nvSpPr>
          <p:cNvPr id="5" name="Suorakulmio 4"/>
          <p:cNvSpPr/>
          <p:nvPr/>
        </p:nvSpPr>
        <p:spPr>
          <a:xfrm>
            <a:off x="5436096" y="2852937"/>
            <a:ext cx="165618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solidFill>
                  <a:schemeClr val="tx1"/>
                </a:solidFill>
              </a:rPr>
              <a:t>Kela korvaa 50 % </a:t>
            </a:r>
            <a:endParaRPr lang="fi-FI" sz="1600" dirty="0">
              <a:solidFill>
                <a:schemeClr val="tx1"/>
              </a:solidFill>
            </a:endParaRPr>
          </a:p>
        </p:txBody>
      </p:sp>
      <p:sp>
        <p:nvSpPr>
          <p:cNvPr id="6" name="Suorakulmio 5"/>
          <p:cNvSpPr/>
          <p:nvPr/>
        </p:nvSpPr>
        <p:spPr>
          <a:xfrm>
            <a:off x="5436096" y="3573016"/>
            <a:ext cx="1656184" cy="8141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solidFill>
                  <a:schemeClr val="tx1"/>
                </a:solidFill>
              </a:rPr>
              <a:t>Hankkeelle kuuluva kustannus 50%</a:t>
            </a:r>
            <a:endParaRPr lang="fi-FI" sz="1600" dirty="0">
              <a:solidFill>
                <a:schemeClr val="tx1"/>
              </a:solidFill>
            </a:endParaRPr>
          </a:p>
        </p:txBody>
      </p:sp>
      <p:sp>
        <p:nvSpPr>
          <p:cNvPr id="7" name="Vasen aaltosulje 6"/>
          <p:cNvSpPr/>
          <p:nvPr/>
        </p:nvSpPr>
        <p:spPr>
          <a:xfrm rot="10800000" flipH="1">
            <a:off x="5076056" y="2852937"/>
            <a:ext cx="360041" cy="153425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i-FI"/>
          </a:p>
        </p:txBody>
      </p:sp>
      <p:sp>
        <p:nvSpPr>
          <p:cNvPr id="9" name="Oikea aaltosulje 8"/>
          <p:cNvSpPr/>
          <p:nvPr/>
        </p:nvSpPr>
        <p:spPr>
          <a:xfrm>
            <a:off x="7100351" y="3743568"/>
            <a:ext cx="360040" cy="64362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i-FI"/>
          </a:p>
        </p:txBody>
      </p:sp>
      <p:sp>
        <p:nvSpPr>
          <p:cNvPr id="10" name="Tekstiruutu 9"/>
          <p:cNvSpPr txBox="1"/>
          <p:nvPr/>
        </p:nvSpPr>
        <p:spPr>
          <a:xfrm>
            <a:off x="7460390" y="3573016"/>
            <a:ext cx="1296143" cy="1600438"/>
          </a:xfrm>
          <a:prstGeom prst="rect">
            <a:avLst/>
          </a:prstGeom>
          <a:noFill/>
        </p:spPr>
        <p:txBody>
          <a:bodyPr wrap="square" rtlCol="0">
            <a:spAutoFit/>
          </a:bodyPr>
          <a:lstStyle/>
          <a:p>
            <a:r>
              <a:rPr lang="fi-FI" sz="1400" dirty="0" smtClean="0"/>
              <a:t>Josta maksetaan tukea tukipäätöksen tukiprosentin mukaan, esim. 75%</a:t>
            </a:r>
            <a:endParaRPr lang="fi-FI" sz="1400" dirty="0"/>
          </a:p>
        </p:txBody>
      </p:sp>
    </p:spTree>
    <p:extLst>
      <p:ext uri="{BB962C8B-B14F-4D97-AF65-F5344CB8AC3E}">
        <p14:creationId xmlns:p14="http://schemas.microsoft.com/office/powerpoint/2010/main" val="3536233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Tukikelvottomia kustannuksia </a:t>
            </a:r>
            <a:endParaRPr lang="fi-FI" dirty="0"/>
          </a:p>
        </p:txBody>
      </p:sp>
      <p:sp>
        <p:nvSpPr>
          <p:cNvPr id="3" name="Tekstin paikkamerkki 2"/>
          <p:cNvSpPr>
            <a:spLocks noGrp="1"/>
          </p:cNvSpPr>
          <p:nvPr>
            <p:ph type="body" sz="quarter" idx="10"/>
          </p:nvPr>
        </p:nvSpPr>
        <p:spPr/>
        <p:txBody>
          <a:bodyPr/>
          <a:lstStyle/>
          <a:p>
            <a:pPr marL="0" indent="0">
              <a:buNone/>
            </a:pPr>
            <a:r>
              <a:rPr lang="fi-FI" b="1" dirty="0"/>
              <a:t>Tukikelvottomia kustannuksia ovat mm.:</a:t>
            </a:r>
            <a:endParaRPr lang="fi-FI" dirty="0"/>
          </a:p>
          <a:p>
            <a:pPr lvl="0"/>
            <a:r>
              <a:rPr lang="fi-FI" dirty="0"/>
              <a:t>viivästyskulut</a:t>
            </a:r>
          </a:p>
          <a:p>
            <a:pPr lvl="0"/>
            <a:r>
              <a:rPr lang="fi-FI" dirty="0"/>
              <a:t>ruokailut</a:t>
            </a:r>
          </a:p>
          <a:p>
            <a:pPr lvl="0"/>
            <a:r>
              <a:rPr lang="fi-FI" dirty="0"/>
              <a:t>polttoaineet</a:t>
            </a:r>
          </a:p>
          <a:p>
            <a:pPr lvl="0"/>
            <a:r>
              <a:rPr lang="fi-FI" dirty="0"/>
              <a:t>tutkintomaksut</a:t>
            </a:r>
          </a:p>
          <a:p>
            <a:pPr lvl="0"/>
            <a:r>
              <a:rPr lang="fi-FI" dirty="0"/>
              <a:t>sähkö- ja siivouskulut sekä muut tilakustannukset (esim. jätehuolto ja vesimaksut</a:t>
            </a:r>
            <a:r>
              <a:rPr lang="fi-FI" dirty="0" smtClean="0"/>
              <a:t>)</a:t>
            </a:r>
          </a:p>
          <a:p>
            <a:pPr lvl="0"/>
            <a:r>
              <a:rPr lang="fi-FI" dirty="0"/>
              <a:t>pankin </a:t>
            </a:r>
            <a:r>
              <a:rPr lang="fi-FI" dirty="0" smtClean="0"/>
              <a:t>päivittäisasiointimaksut </a:t>
            </a:r>
            <a:endParaRPr lang="fi-FI" dirty="0"/>
          </a:p>
          <a:p>
            <a:endParaRPr lang="fi-FI" dirty="0"/>
          </a:p>
        </p:txBody>
      </p:sp>
      <p:sp>
        <p:nvSpPr>
          <p:cNvPr id="4" name="Alatunnisteen paikkamerkki 3"/>
          <p:cNvSpPr>
            <a:spLocks noGrp="1"/>
          </p:cNvSpPr>
          <p:nvPr>
            <p:ph type="ftr" sz="quarter" idx="12"/>
          </p:nvPr>
        </p:nvSpPr>
        <p:spPr/>
        <p:txBody>
          <a:bodyPr/>
          <a:lstStyle/>
          <a:p>
            <a:pPr>
              <a:defRPr/>
            </a:pPr>
            <a:r>
              <a:rPr lang="fi-FI" smtClean="0"/>
              <a:t>KEHA-keskus </a:t>
            </a:r>
            <a:endParaRPr lang="fi-FI" dirty="0"/>
          </a:p>
        </p:txBody>
      </p:sp>
      <p:sp>
        <p:nvSpPr>
          <p:cNvPr id="5"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1873453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Hanketta toteuttaessa on tärkeää</a:t>
            </a:r>
            <a:endParaRPr lang="fi-FI" dirty="0"/>
          </a:p>
        </p:txBody>
      </p:sp>
      <p:sp>
        <p:nvSpPr>
          <p:cNvPr id="3" name="Tekstin paikkamerkki 2"/>
          <p:cNvSpPr>
            <a:spLocks noGrp="1"/>
          </p:cNvSpPr>
          <p:nvPr>
            <p:ph type="body" sz="quarter" idx="10"/>
          </p:nvPr>
        </p:nvSpPr>
        <p:spPr>
          <a:xfrm>
            <a:off x="1100293" y="1412776"/>
            <a:ext cx="7782694" cy="4464496"/>
          </a:xfrm>
        </p:spPr>
        <p:txBody>
          <a:bodyPr/>
          <a:lstStyle/>
          <a:p>
            <a:pPr marL="0" indent="0">
              <a:buNone/>
            </a:pPr>
            <a:r>
              <a:rPr lang="fi-FI" sz="2000" b="1" dirty="0" smtClean="0"/>
              <a:t>Seurata ja ennakoida hankkeen kustannusten toteutumista.</a:t>
            </a:r>
          </a:p>
          <a:p>
            <a:r>
              <a:rPr lang="fi-FI" sz="2000" dirty="0" smtClean="0"/>
              <a:t>Kustannusten tulisi toteutua avustuspäätöksen mukaisesti.</a:t>
            </a:r>
          </a:p>
          <a:p>
            <a:r>
              <a:rPr lang="fi-FI" altLang="fi-FI" sz="2000" dirty="0" smtClean="0"/>
              <a:t>Jos näyttää, että kustannukset eivät toteudu avustuspäätöksen mukaisesti, voi päätökseen hakea muutosta avustuksen myöntäneeltä TE-toimistolta.</a:t>
            </a:r>
          </a:p>
          <a:p>
            <a:pPr marL="0" indent="0">
              <a:buNone/>
            </a:pPr>
            <a:r>
              <a:rPr lang="fi-FI" altLang="fi-FI" sz="2000" b="1" dirty="0" smtClean="0"/>
              <a:t>Muutoshakemus on tehtävä hyvissä </a:t>
            </a:r>
            <a:r>
              <a:rPr lang="fi-FI" altLang="fi-FI" sz="2000" b="1" dirty="0"/>
              <a:t>ajoin </a:t>
            </a:r>
            <a:r>
              <a:rPr lang="fi-FI" altLang="fi-FI" sz="2000" b="1" dirty="0" smtClean="0"/>
              <a:t>ennen muutosta.</a:t>
            </a:r>
          </a:p>
          <a:p>
            <a:pPr lvl="1"/>
            <a:r>
              <a:rPr lang="fi-FI" altLang="fi-FI" sz="2000" dirty="0" smtClean="0"/>
              <a:t>Muutosta ei voida tehdä jälkikäteen kustannusten toteuduttua.</a:t>
            </a:r>
            <a:endParaRPr lang="fi-FI" altLang="fi-FI" sz="2000" dirty="0"/>
          </a:p>
          <a:p>
            <a:r>
              <a:rPr lang="fi-FI" altLang="fi-FI" sz="2000" dirty="0" smtClean="0"/>
              <a:t>Muutoshakemus on tehtävä myös silloin, kun kustannuslajit eivät toteudu päätöksen mukaisesti. </a:t>
            </a:r>
          </a:p>
          <a:p>
            <a:pPr lvl="1"/>
            <a:r>
              <a:rPr lang="fi-FI" altLang="fi-FI" sz="2000" dirty="0" smtClean="0"/>
              <a:t>Esimerkiksi jos muut kustannukset näyttävät toteutuvan vähemmässä määrin kuin mitä niihin on avustusta myönnetty ja palkkakustannukset suurempana, on haettava muutosta avustuspäätökseen ennen ao. kustannusten toteutumista.</a:t>
            </a:r>
            <a:endParaRPr lang="fi-FI" altLang="fi-FI" sz="2000" dirty="0"/>
          </a:p>
        </p:txBody>
      </p:sp>
      <p:sp>
        <p:nvSpPr>
          <p:cNvPr id="6"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722732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Ota yhteyttä meihin!</a:t>
            </a:r>
          </a:p>
        </p:txBody>
      </p:sp>
      <p:sp>
        <p:nvSpPr>
          <p:cNvPr id="3" name="Tekstin paikkamerkki 2"/>
          <p:cNvSpPr>
            <a:spLocks noGrp="1"/>
          </p:cNvSpPr>
          <p:nvPr>
            <p:ph type="body" sz="quarter" idx="10"/>
          </p:nvPr>
        </p:nvSpPr>
        <p:spPr>
          <a:xfrm>
            <a:off x="827584" y="1700808"/>
            <a:ext cx="7776864" cy="4320480"/>
          </a:xfrm>
        </p:spPr>
        <p:txBody>
          <a:bodyPr/>
          <a:lstStyle/>
          <a:p>
            <a:r>
              <a:rPr lang="fi-FI" dirty="0"/>
              <a:t>Kysyttävää maksatuksesta: laitathan viestiä</a:t>
            </a:r>
          </a:p>
          <a:p>
            <a:pPr marL="0" indent="0">
              <a:buNone/>
            </a:pPr>
            <a:r>
              <a:rPr lang="fi-FI" dirty="0" smtClean="0">
                <a:hlinkClick r:id="rId2"/>
              </a:rPr>
              <a:t>maksatukset.keha@ely-keskus.fi</a:t>
            </a:r>
            <a:endParaRPr lang="fi-FI" dirty="0" smtClean="0"/>
          </a:p>
          <a:p>
            <a:r>
              <a:rPr lang="fi-FI" dirty="0" smtClean="0"/>
              <a:t>Maksatusyksikkö </a:t>
            </a:r>
            <a:r>
              <a:rPr lang="fi-FI" dirty="0"/>
              <a:t>netissä: </a:t>
            </a:r>
            <a:r>
              <a:rPr lang="fi-FI" dirty="0" smtClean="0">
                <a:hlinkClick r:id="rId3"/>
              </a:rPr>
              <a:t>www.kehakeskus.fi/yhteystiedot/</a:t>
            </a:r>
            <a:endParaRPr lang="fi-FI" dirty="0" smtClean="0"/>
          </a:p>
          <a:p>
            <a:pPr marL="0" indent="0">
              <a:buNone/>
            </a:pPr>
            <a:r>
              <a:rPr lang="fi-FI" dirty="0" smtClean="0"/>
              <a:t>sekä </a:t>
            </a:r>
            <a:r>
              <a:rPr lang="fi-FI" dirty="0" smtClean="0">
                <a:hlinkClick r:id="rId4"/>
              </a:rPr>
              <a:t>www.kehakeskus.fi/yhteystiedot/hae-maksatusta/</a:t>
            </a:r>
            <a:endParaRPr lang="fi-FI" dirty="0" smtClean="0"/>
          </a:p>
          <a:p>
            <a:pPr lvl="1"/>
            <a:r>
              <a:rPr lang="fi-FI" sz="2200" i="1" dirty="0" smtClean="0"/>
              <a:t>Maksatusalueiden </a:t>
            </a:r>
            <a:r>
              <a:rPr lang="fi-FI" sz="2200" i="1" dirty="0"/>
              <a:t>yhteystiedot, maksatusohjeistus</a:t>
            </a:r>
            <a:r>
              <a:rPr lang="fi-FI" sz="2200" i="1" dirty="0" smtClean="0"/>
              <a:t>, hakemuslomakkeet</a:t>
            </a:r>
            <a:endParaRPr lang="fi-FI" sz="2200" i="1" dirty="0"/>
          </a:p>
          <a:p>
            <a:pPr marL="0" indent="0">
              <a:buNone/>
            </a:pPr>
            <a:endParaRPr lang="fi-FI" i="1" dirty="0" smtClean="0"/>
          </a:p>
          <a:p>
            <a:pPr marL="0" indent="0">
              <a:buNone/>
            </a:pPr>
            <a:r>
              <a:rPr lang="fi-FI" i="1" dirty="0"/>
              <a:t>	</a:t>
            </a:r>
            <a:r>
              <a:rPr lang="fi-FI" i="1" dirty="0" smtClean="0"/>
              <a:t>TUTUSTU </a:t>
            </a:r>
            <a:r>
              <a:rPr lang="fi-FI" i="1" dirty="0"/>
              <a:t>MEIHIN NETISSÄ! Tervetuloa sivuillemme!</a:t>
            </a:r>
            <a:endParaRPr lang="fi-FI" dirty="0"/>
          </a:p>
        </p:txBody>
      </p:sp>
      <p:sp>
        <p:nvSpPr>
          <p:cNvPr id="8"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3884891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Käsiteltävät asiat</a:t>
            </a:r>
            <a:endParaRPr lang="fi-FI" dirty="0"/>
          </a:p>
        </p:txBody>
      </p:sp>
      <p:sp>
        <p:nvSpPr>
          <p:cNvPr id="3" name="Tekstin paikkamerkki 2"/>
          <p:cNvSpPr>
            <a:spLocks noGrp="1"/>
          </p:cNvSpPr>
          <p:nvPr>
            <p:ph type="body" sz="quarter" idx="10"/>
          </p:nvPr>
        </p:nvSpPr>
        <p:spPr/>
        <p:txBody>
          <a:bodyPr/>
          <a:lstStyle/>
          <a:p>
            <a:r>
              <a:rPr lang="fi-FI" sz="2400" dirty="0" err="1" smtClean="0"/>
              <a:t>Keha</a:t>
            </a:r>
            <a:r>
              <a:rPr lang="fi-FI" sz="2400" dirty="0" smtClean="0"/>
              <a:t>-keskuksen maksatusyksikkö</a:t>
            </a:r>
          </a:p>
          <a:p>
            <a:pPr lvl="1"/>
            <a:r>
              <a:rPr lang="fi-FI" dirty="0" smtClean="0"/>
              <a:t>Ajankohtaisia uudistuksia</a:t>
            </a:r>
          </a:p>
          <a:p>
            <a:r>
              <a:rPr lang="fi-FI" sz="2400" dirty="0" smtClean="0"/>
              <a:t>Maksatuksen hakeminen</a:t>
            </a:r>
          </a:p>
          <a:p>
            <a:r>
              <a:rPr lang="fi-FI" sz="2400" dirty="0" smtClean="0"/>
              <a:t>Tukikelpoisuuteen liittyviä tarkennuksia</a:t>
            </a:r>
            <a:endParaRPr lang="fi-FI" sz="2400" dirty="0"/>
          </a:p>
        </p:txBody>
      </p:sp>
      <p:sp>
        <p:nvSpPr>
          <p:cNvPr id="4" name="Alatunnisteen paikkamerkki 3"/>
          <p:cNvSpPr>
            <a:spLocks noGrp="1"/>
          </p:cNvSpPr>
          <p:nvPr>
            <p:ph type="ftr" sz="quarter" idx="12"/>
          </p:nvPr>
        </p:nvSpPr>
        <p:spPr/>
        <p:txBody>
          <a:bodyPr/>
          <a:lstStyle/>
          <a:p>
            <a:pPr>
              <a:defRPr/>
            </a:pPr>
            <a:r>
              <a:rPr lang="fi-FI" smtClean="0"/>
              <a:t>KEHA-keskus </a:t>
            </a:r>
            <a:endParaRPr lang="fi-FI" dirty="0"/>
          </a:p>
        </p:txBody>
      </p:sp>
      <p:sp>
        <p:nvSpPr>
          <p:cNvPr id="5"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2229527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uolivapaa piirto 11"/>
          <p:cNvSpPr/>
          <p:nvPr/>
        </p:nvSpPr>
        <p:spPr>
          <a:xfrm>
            <a:off x="3416447" y="1237297"/>
            <a:ext cx="2309329" cy="957647"/>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58585A"/>
          </a:solidFill>
          <a:ln>
            <a:noFill/>
          </a:ln>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Maksatusjohtaja</a:t>
            </a:r>
          </a:p>
          <a:p>
            <a:pPr algn="ctr" defTabSz="300052">
              <a:lnSpc>
                <a:spcPct val="90000"/>
              </a:lnSpc>
              <a:spcAft>
                <a:spcPct val="35000"/>
              </a:spcAft>
            </a:pPr>
            <a:r>
              <a:rPr lang="fi-FI" sz="1050" b="1" dirty="0">
                <a:solidFill>
                  <a:schemeClr val="bg1"/>
                </a:solidFill>
              </a:rPr>
              <a:t>Pauliina Smolander</a:t>
            </a:r>
          </a:p>
          <a:p>
            <a:pPr algn="ctr" defTabSz="300052">
              <a:lnSpc>
                <a:spcPct val="90000"/>
              </a:lnSpc>
              <a:spcAft>
                <a:spcPct val="35000"/>
              </a:spcAft>
            </a:pPr>
            <a:r>
              <a:rPr lang="fi-FI" sz="1050" dirty="0">
                <a:solidFill>
                  <a:schemeClr val="bg1"/>
                </a:solidFill>
              </a:rPr>
              <a:t>vastuutoimiala: </a:t>
            </a:r>
            <a:br>
              <a:rPr lang="fi-FI" sz="1050" dirty="0">
                <a:solidFill>
                  <a:schemeClr val="bg1"/>
                </a:solidFill>
              </a:rPr>
            </a:br>
            <a:r>
              <a:rPr lang="fi-FI" sz="1050" dirty="0">
                <a:solidFill>
                  <a:schemeClr val="bg1"/>
                </a:solidFill>
              </a:rPr>
              <a:t>Liikenne</a:t>
            </a:r>
          </a:p>
        </p:txBody>
      </p:sp>
      <p:sp>
        <p:nvSpPr>
          <p:cNvPr id="13" name="Puolivapaa piirto 12"/>
          <p:cNvSpPr/>
          <p:nvPr/>
        </p:nvSpPr>
        <p:spPr>
          <a:xfrm>
            <a:off x="1972716" y="3215070"/>
            <a:ext cx="1132434" cy="1123952"/>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D9640C"/>
          </a:solid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Etelä: </a:t>
            </a:r>
            <a:br>
              <a:rPr lang="fi-FI" sz="1050" dirty="0">
                <a:solidFill>
                  <a:schemeClr val="bg1"/>
                </a:solidFill>
              </a:rPr>
            </a:br>
            <a:r>
              <a:rPr lang="fi-FI" sz="1050" dirty="0">
                <a:solidFill>
                  <a:schemeClr val="bg1"/>
                </a:solidFill>
              </a:rPr>
              <a:t>ryhmän päällikkö</a:t>
            </a:r>
          </a:p>
          <a:p>
            <a:pPr algn="ctr" defTabSz="300052">
              <a:lnSpc>
                <a:spcPct val="90000"/>
              </a:lnSpc>
              <a:spcAft>
                <a:spcPct val="35000"/>
              </a:spcAft>
            </a:pPr>
            <a:r>
              <a:rPr lang="fi-FI" sz="1050" b="1" dirty="0" err="1">
                <a:solidFill>
                  <a:schemeClr val="bg1"/>
                </a:solidFill>
              </a:rPr>
              <a:t>Anette</a:t>
            </a:r>
            <a:r>
              <a:rPr lang="fi-FI" sz="1050" b="1" dirty="0">
                <a:solidFill>
                  <a:schemeClr val="bg1"/>
                </a:solidFill>
              </a:rPr>
              <a:t> Mäkelä</a:t>
            </a:r>
          </a:p>
          <a:p>
            <a:pPr algn="ctr" defTabSz="300052">
              <a:lnSpc>
                <a:spcPct val="90000"/>
              </a:lnSpc>
              <a:spcAft>
                <a:spcPct val="35000"/>
              </a:spcAft>
            </a:pPr>
            <a:r>
              <a:rPr lang="fi-FI" sz="1050" dirty="0">
                <a:solidFill>
                  <a:schemeClr val="bg1"/>
                </a:solidFill>
              </a:rPr>
              <a:t>Vastuutoimiala:</a:t>
            </a:r>
            <a:br>
              <a:rPr lang="fi-FI" sz="1050" dirty="0">
                <a:solidFill>
                  <a:schemeClr val="bg1"/>
                </a:solidFill>
              </a:rPr>
            </a:br>
            <a:r>
              <a:rPr lang="fi-FI" sz="1050" dirty="0">
                <a:solidFill>
                  <a:schemeClr val="bg1"/>
                </a:solidFill>
              </a:rPr>
              <a:t>elinkeinot ja yrittäjyys</a:t>
            </a:r>
          </a:p>
        </p:txBody>
      </p:sp>
      <p:sp>
        <p:nvSpPr>
          <p:cNvPr id="14" name="Puolivapaa piirto 13"/>
          <p:cNvSpPr/>
          <p:nvPr/>
        </p:nvSpPr>
        <p:spPr>
          <a:xfrm>
            <a:off x="3276708" y="3215070"/>
            <a:ext cx="1085527" cy="1123952"/>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779346"/>
          </a:solidFill>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Länsi: </a:t>
            </a:r>
            <a:br>
              <a:rPr lang="fi-FI" sz="1050" dirty="0">
                <a:solidFill>
                  <a:schemeClr val="bg1"/>
                </a:solidFill>
              </a:rPr>
            </a:br>
            <a:r>
              <a:rPr lang="fi-FI" sz="1050" dirty="0">
                <a:solidFill>
                  <a:schemeClr val="bg1"/>
                </a:solidFill>
              </a:rPr>
              <a:t>ryhmän päällikkö</a:t>
            </a:r>
          </a:p>
          <a:p>
            <a:pPr algn="ctr" defTabSz="300052">
              <a:lnSpc>
                <a:spcPct val="90000"/>
              </a:lnSpc>
              <a:spcAft>
                <a:spcPct val="35000"/>
              </a:spcAft>
            </a:pPr>
            <a:r>
              <a:rPr lang="fi-FI" sz="1050" b="1" dirty="0">
                <a:solidFill>
                  <a:schemeClr val="bg1"/>
                </a:solidFill>
              </a:rPr>
              <a:t>Tuula Seurujärvi</a:t>
            </a:r>
          </a:p>
          <a:p>
            <a:pPr algn="ctr" defTabSz="300052">
              <a:lnSpc>
                <a:spcPct val="90000"/>
              </a:lnSpc>
              <a:spcAft>
                <a:spcPct val="35000"/>
              </a:spcAft>
            </a:pPr>
            <a:r>
              <a:rPr lang="fi-FI" sz="1050" dirty="0">
                <a:solidFill>
                  <a:schemeClr val="bg1"/>
                </a:solidFill>
              </a:rPr>
              <a:t>Vastuutoimiala: </a:t>
            </a:r>
            <a:br>
              <a:rPr lang="fi-FI" sz="1050" dirty="0">
                <a:solidFill>
                  <a:schemeClr val="bg1"/>
                </a:solidFill>
              </a:rPr>
            </a:br>
            <a:r>
              <a:rPr lang="fi-FI" sz="1050" dirty="0">
                <a:solidFill>
                  <a:schemeClr val="bg1"/>
                </a:solidFill>
              </a:rPr>
              <a:t>kalatalous</a:t>
            </a:r>
          </a:p>
          <a:p>
            <a:pPr algn="ctr" defTabSz="300052">
              <a:lnSpc>
                <a:spcPct val="90000"/>
              </a:lnSpc>
              <a:spcAft>
                <a:spcPct val="35000"/>
              </a:spcAft>
            </a:pPr>
            <a:endParaRPr lang="fi-FI" sz="1050" dirty="0">
              <a:solidFill>
                <a:schemeClr val="bg1"/>
              </a:solidFill>
            </a:endParaRPr>
          </a:p>
        </p:txBody>
      </p:sp>
      <p:sp>
        <p:nvSpPr>
          <p:cNvPr id="15" name="Puolivapaa piirto 14"/>
          <p:cNvSpPr/>
          <p:nvPr/>
        </p:nvSpPr>
        <p:spPr>
          <a:xfrm>
            <a:off x="4539745" y="3215070"/>
            <a:ext cx="1186031" cy="1123952"/>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003883"/>
          </a:solidFill>
          <a:ln>
            <a:noFill/>
          </a:ln>
        </p:spPr>
        <p:style>
          <a:lnRef idx="2">
            <a:schemeClr val="accent6">
              <a:shade val="50000"/>
            </a:schemeClr>
          </a:lnRef>
          <a:fillRef idx="1">
            <a:schemeClr val="accent6"/>
          </a:fillRef>
          <a:effectRef idx="0">
            <a:schemeClr val="accent6"/>
          </a:effectRef>
          <a:fontRef idx="minor">
            <a:schemeClr val="lt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Itä: </a:t>
            </a:r>
            <a:br>
              <a:rPr lang="fi-FI" sz="1050" dirty="0">
                <a:solidFill>
                  <a:schemeClr val="bg1"/>
                </a:solidFill>
              </a:rPr>
            </a:br>
            <a:r>
              <a:rPr lang="fi-FI" sz="1050" dirty="0">
                <a:solidFill>
                  <a:schemeClr val="bg1"/>
                </a:solidFill>
              </a:rPr>
              <a:t>ryhmän päällikkö</a:t>
            </a:r>
          </a:p>
          <a:p>
            <a:pPr algn="ctr" defTabSz="300052">
              <a:lnSpc>
                <a:spcPct val="90000"/>
              </a:lnSpc>
              <a:spcAft>
                <a:spcPct val="35000"/>
              </a:spcAft>
            </a:pPr>
            <a:r>
              <a:rPr lang="fi-FI" sz="1050" b="1" dirty="0">
                <a:solidFill>
                  <a:schemeClr val="bg1"/>
                </a:solidFill>
              </a:rPr>
              <a:t>Sirpa Lavikainen</a:t>
            </a:r>
          </a:p>
          <a:p>
            <a:pPr algn="ctr" defTabSz="300052">
              <a:lnSpc>
                <a:spcPct val="90000"/>
              </a:lnSpc>
              <a:spcAft>
                <a:spcPct val="35000"/>
              </a:spcAft>
            </a:pPr>
            <a:r>
              <a:rPr lang="fi-FI" sz="1050" dirty="0">
                <a:solidFill>
                  <a:schemeClr val="bg1"/>
                </a:solidFill>
              </a:rPr>
              <a:t>Vastuutoimiala:</a:t>
            </a:r>
            <a:br>
              <a:rPr lang="fi-FI" sz="1050" dirty="0">
                <a:solidFill>
                  <a:schemeClr val="bg1"/>
                </a:solidFill>
              </a:rPr>
            </a:br>
            <a:r>
              <a:rPr lang="fi-FI" sz="1050" dirty="0">
                <a:solidFill>
                  <a:schemeClr val="bg1"/>
                </a:solidFill>
              </a:rPr>
              <a:t> ympäristö</a:t>
            </a:r>
          </a:p>
          <a:p>
            <a:pPr algn="ctr" defTabSz="300052">
              <a:lnSpc>
                <a:spcPct val="90000"/>
              </a:lnSpc>
              <a:spcAft>
                <a:spcPct val="35000"/>
              </a:spcAft>
            </a:pPr>
            <a:endParaRPr lang="fi-FI" sz="1050" dirty="0">
              <a:solidFill>
                <a:schemeClr val="bg1"/>
              </a:solidFill>
            </a:endParaRPr>
          </a:p>
        </p:txBody>
      </p:sp>
      <p:sp>
        <p:nvSpPr>
          <p:cNvPr id="16" name="Puolivapaa piirto 15"/>
          <p:cNvSpPr/>
          <p:nvPr/>
        </p:nvSpPr>
        <p:spPr>
          <a:xfrm>
            <a:off x="5903285" y="3215070"/>
            <a:ext cx="1167041" cy="1123952"/>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4460A5"/>
          </a:solidFill>
          <a:ln>
            <a:noFill/>
          </a:ln>
        </p:spPr>
        <p:style>
          <a:lnRef idx="2">
            <a:schemeClr val="accent4">
              <a:shade val="50000"/>
            </a:schemeClr>
          </a:lnRef>
          <a:fillRef idx="1">
            <a:schemeClr val="accent4"/>
          </a:fillRef>
          <a:effectRef idx="0">
            <a:schemeClr val="accent4"/>
          </a:effectRef>
          <a:fontRef idx="minor">
            <a:schemeClr val="lt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Pohjoinen: </a:t>
            </a:r>
            <a:br>
              <a:rPr lang="fi-FI" sz="1050" dirty="0">
                <a:solidFill>
                  <a:schemeClr val="bg1"/>
                </a:solidFill>
              </a:rPr>
            </a:br>
            <a:r>
              <a:rPr lang="fi-FI" sz="1050" dirty="0">
                <a:solidFill>
                  <a:schemeClr val="bg1"/>
                </a:solidFill>
              </a:rPr>
              <a:t>ryhmän päällikkö</a:t>
            </a:r>
          </a:p>
          <a:p>
            <a:pPr algn="ctr" defTabSz="300052">
              <a:lnSpc>
                <a:spcPct val="90000"/>
              </a:lnSpc>
              <a:spcAft>
                <a:spcPct val="35000"/>
              </a:spcAft>
            </a:pPr>
            <a:r>
              <a:rPr lang="fi-FI" sz="1050" b="1" dirty="0">
                <a:solidFill>
                  <a:schemeClr val="bg1"/>
                </a:solidFill>
              </a:rPr>
              <a:t>Virpi Niemi</a:t>
            </a:r>
          </a:p>
          <a:p>
            <a:pPr algn="ctr" defTabSz="300052">
              <a:lnSpc>
                <a:spcPct val="90000"/>
              </a:lnSpc>
              <a:spcAft>
                <a:spcPct val="35000"/>
              </a:spcAft>
            </a:pPr>
            <a:r>
              <a:rPr lang="fi-FI" sz="1050" dirty="0">
                <a:solidFill>
                  <a:schemeClr val="bg1"/>
                </a:solidFill>
              </a:rPr>
              <a:t>Vastuutoimiala:</a:t>
            </a:r>
            <a:br>
              <a:rPr lang="fi-FI" sz="1050" dirty="0">
                <a:solidFill>
                  <a:schemeClr val="bg1"/>
                </a:solidFill>
              </a:rPr>
            </a:br>
            <a:r>
              <a:rPr lang="fi-FI" sz="1050" dirty="0">
                <a:solidFill>
                  <a:schemeClr val="bg1"/>
                </a:solidFill>
              </a:rPr>
              <a:t> TE-palvelut ja työllisyys</a:t>
            </a:r>
          </a:p>
        </p:txBody>
      </p:sp>
      <p:sp>
        <p:nvSpPr>
          <p:cNvPr id="17" name="Puolivapaa piirto 16"/>
          <p:cNvSpPr/>
          <p:nvPr/>
        </p:nvSpPr>
        <p:spPr>
          <a:xfrm>
            <a:off x="3105150" y="2285195"/>
            <a:ext cx="1257084" cy="714792"/>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58585A"/>
          </a:solidFill>
          <a:ln>
            <a:noFill/>
          </a:ln>
        </p:spPr>
        <p:style>
          <a:lnRef idx="2">
            <a:schemeClr val="accent4">
              <a:shade val="50000"/>
            </a:schemeClr>
          </a:lnRef>
          <a:fillRef idx="1">
            <a:schemeClr val="accent4"/>
          </a:fillRef>
          <a:effectRef idx="0">
            <a:schemeClr val="accent4"/>
          </a:effectRef>
          <a:fontRef idx="minor">
            <a:schemeClr val="lt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lakimies</a:t>
            </a:r>
          </a:p>
          <a:p>
            <a:pPr algn="ctr" defTabSz="300052">
              <a:lnSpc>
                <a:spcPct val="90000"/>
              </a:lnSpc>
              <a:spcAft>
                <a:spcPct val="35000"/>
              </a:spcAft>
            </a:pPr>
            <a:r>
              <a:rPr lang="fi-FI" sz="1050" b="1" dirty="0">
                <a:solidFill>
                  <a:schemeClr val="bg1"/>
                </a:solidFill>
              </a:rPr>
              <a:t>Eila Huotari</a:t>
            </a:r>
          </a:p>
        </p:txBody>
      </p:sp>
      <p:sp>
        <p:nvSpPr>
          <p:cNvPr id="18" name="Puolivapaa piirto 17"/>
          <p:cNvSpPr/>
          <p:nvPr/>
        </p:nvSpPr>
        <p:spPr>
          <a:xfrm>
            <a:off x="4539744" y="2285195"/>
            <a:ext cx="1445299" cy="714792"/>
          </a:xfrm>
          <a:custGeom>
            <a:avLst/>
            <a:gdLst>
              <a:gd name="connsiteX0" fmla="*/ 0 w 1330065"/>
              <a:gd name="connsiteY0" fmla="*/ 0 h 665032"/>
              <a:gd name="connsiteX1" fmla="*/ 1330065 w 1330065"/>
              <a:gd name="connsiteY1" fmla="*/ 0 h 665032"/>
              <a:gd name="connsiteX2" fmla="*/ 1330065 w 1330065"/>
              <a:gd name="connsiteY2" fmla="*/ 665032 h 665032"/>
              <a:gd name="connsiteX3" fmla="*/ 0 w 1330065"/>
              <a:gd name="connsiteY3" fmla="*/ 665032 h 665032"/>
              <a:gd name="connsiteX4" fmla="*/ 0 w 1330065"/>
              <a:gd name="connsiteY4" fmla="*/ 0 h 665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0065" h="665032">
                <a:moveTo>
                  <a:pt x="0" y="0"/>
                </a:moveTo>
                <a:lnTo>
                  <a:pt x="1330065" y="0"/>
                </a:lnTo>
                <a:lnTo>
                  <a:pt x="1330065" y="665032"/>
                </a:lnTo>
                <a:lnTo>
                  <a:pt x="0" y="665032"/>
                </a:lnTo>
                <a:lnTo>
                  <a:pt x="0" y="0"/>
                </a:lnTo>
                <a:close/>
              </a:path>
            </a:pathLst>
          </a:custGeom>
          <a:solidFill>
            <a:srgbClr val="58585A"/>
          </a:solidFill>
          <a:ln>
            <a:noFill/>
          </a:ln>
        </p:spPr>
        <p:style>
          <a:lnRef idx="1">
            <a:schemeClr val="accent4"/>
          </a:lnRef>
          <a:fillRef idx="2">
            <a:schemeClr val="accent4"/>
          </a:fillRef>
          <a:effectRef idx="1">
            <a:schemeClr val="accent4"/>
          </a:effectRef>
          <a:fontRef idx="minor">
            <a:schemeClr val="dk1"/>
          </a:fontRef>
        </p:style>
        <p:txBody>
          <a:bodyPr spcFirstLastPara="0" vert="horz" wrap="square" lIns="4287" tIns="4287" rIns="4287" bIns="4287" numCol="1" spcCol="1270" anchor="ctr" anchorCtr="0">
            <a:noAutofit/>
          </a:bodyPr>
          <a:lstStyle/>
          <a:p>
            <a:pPr algn="ctr" defTabSz="300052">
              <a:lnSpc>
                <a:spcPct val="90000"/>
              </a:lnSpc>
              <a:spcAft>
                <a:spcPct val="35000"/>
              </a:spcAft>
            </a:pPr>
            <a:r>
              <a:rPr lang="fi-FI" sz="1050" dirty="0">
                <a:solidFill>
                  <a:schemeClr val="bg1"/>
                </a:solidFill>
              </a:rPr>
              <a:t>Controller </a:t>
            </a:r>
            <a:r>
              <a:rPr lang="fi-FI" sz="1050" b="1" dirty="0">
                <a:solidFill>
                  <a:schemeClr val="bg1"/>
                </a:solidFill>
              </a:rPr>
              <a:t>Riitta Kanerva</a:t>
            </a:r>
          </a:p>
          <a:p>
            <a:pPr algn="ctr" defTabSz="300052">
              <a:lnSpc>
                <a:spcPct val="90000"/>
              </a:lnSpc>
              <a:spcAft>
                <a:spcPct val="35000"/>
              </a:spcAft>
            </a:pPr>
            <a:r>
              <a:rPr lang="fi-FI" sz="1050" dirty="0">
                <a:solidFill>
                  <a:schemeClr val="bg1"/>
                </a:solidFill>
              </a:rPr>
              <a:t>Menojen käsittelyn prosessivastaava </a:t>
            </a:r>
            <a:br>
              <a:rPr lang="fi-FI" sz="1050" dirty="0">
                <a:solidFill>
                  <a:schemeClr val="bg1"/>
                </a:solidFill>
              </a:rPr>
            </a:br>
            <a:r>
              <a:rPr lang="fi-FI" sz="1050" b="1" dirty="0">
                <a:solidFill>
                  <a:schemeClr val="bg1"/>
                </a:solidFill>
              </a:rPr>
              <a:t>Tuire Auru</a:t>
            </a:r>
          </a:p>
        </p:txBody>
      </p:sp>
      <p:sp>
        <p:nvSpPr>
          <p:cNvPr id="20" name="Saman puolen kulmista pyöristetty suorakulmio 19"/>
          <p:cNvSpPr/>
          <p:nvPr/>
        </p:nvSpPr>
        <p:spPr>
          <a:xfrm>
            <a:off x="1905000" y="4527433"/>
            <a:ext cx="1200150" cy="522140"/>
          </a:xfrm>
          <a:prstGeom prst="round2SameRect">
            <a:avLst>
              <a:gd name="adj1" fmla="val 42294"/>
              <a:gd name="adj2" fmla="val 0"/>
            </a:avLst>
          </a:prstGeom>
          <a:solidFill>
            <a:srgbClr val="F7A86D"/>
          </a:solidFill>
          <a:ln>
            <a:no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7215" tIns="17215" rIns="17215" bIns="17215" numCol="1" spcCol="1270" anchor="ctr" anchorCtr="0">
            <a:noAutofit/>
          </a:bodyPr>
          <a:lstStyle/>
          <a:p>
            <a:pPr algn="ctr" defTabSz="333392">
              <a:lnSpc>
                <a:spcPct val="90000"/>
              </a:lnSpc>
              <a:spcAft>
                <a:spcPct val="35000"/>
              </a:spcAft>
            </a:pPr>
            <a:r>
              <a:rPr lang="fi-FI" sz="1200" dirty="0">
                <a:solidFill>
                  <a:schemeClr val="tx1"/>
                </a:solidFill>
              </a:rPr>
              <a:t>Eteläisen ryhmän henkilöstö</a:t>
            </a:r>
          </a:p>
        </p:txBody>
      </p:sp>
      <p:sp>
        <p:nvSpPr>
          <p:cNvPr id="22" name="Saman puolen kulmista pyöristetty suorakulmio 21"/>
          <p:cNvSpPr/>
          <p:nvPr/>
        </p:nvSpPr>
        <p:spPr>
          <a:xfrm>
            <a:off x="1905000" y="5082673"/>
            <a:ext cx="1200150" cy="441827"/>
          </a:xfrm>
          <a:prstGeom prst="round2SameRect">
            <a:avLst>
              <a:gd name="adj1" fmla="val 0"/>
              <a:gd name="adj2" fmla="val 47269"/>
            </a:avLst>
          </a:prstGeom>
          <a:solidFill>
            <a:srgbClr val="F7A86D"/>
          </a:solidFill>
          <a:ln>
            <a:noFill/>
          </a:ln>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15310" tIns="54000" rIns="15310" bIns="15310" numCol="1" spcCol="1270" anchor="ctr" anchorCtr="0">
            <a:noAutofit/>
          </a:bodyPr>
          <a:lstStyle/>
          <a:p>
            <a:pPr algn="ctr" defTabSz="266713">
              <a:lnSpc>
                <a:spcPct val="90000"/>
              </a:lnSpc>
              <a:spcAft>
                <a:spcPct val="35000"/>
              </a:spcAft>
            </a:pPr>
            <a:r>
              <a:rPr lang="fi-FI" sz="900" dirty="0">
                <a:solidFill>
                  <a:schemeClr val="tx1"/>
                </a:solidFill>
              </a:rPr>
              <a:t>Tiiminvetäjä </a:t>
            </a:r>
            <a:br>
              <a:rPr lang="fi-FI" sz="900" dirty="0">
                <a:solidFill>
                  <a:schemeClr val="tx1"/>
                </a:solidFill>
              </a:rPr>
            </a:br>
            <a:r>
              <a:rPr lang="fi-FI" sz="900" dirty="0">
                <a:solidFill>
                  <a:schemeClr val="tx1"/>
                </a:solidFill>
              </a:rPr>
              <a:t>Kirsi Kinnari, vastuu:  yhteydet ja </a:t>
            </a:r>
            <a:r>
              <a:rPr lang="fi-FI" sz="900" dirty="0" smtClean="0">
                <a:solidFill>
                  <a:schemeClr val="tx1"/>
                </a:solidFill>
              </a:rPr>
              <a:t>viestintä (TE)</a:t>
            </a:r>
            <a:endParaRPr lang="fi-FI" sz="900" dirty="0">
              <a:solidFill>
                <a:schemeClr val="tx1"/>
              </a:solidFill>
            </a:endParaRPr>
          </a:p>
        </p:txBody>
      </p:sp>
      <p:sp>
        <p:nvSpPr>
          <p:cNvPr id="23" name="Saman puolen kulmista pyöristetty suorakulmio 22"/>
          <p:cNvSpPr/>
          <p:nvPr/>
        </p:nvSpPr>
        <p:spPr>
          <a:xfrm>
            <a:off x="3276708" y="4473341"/>
            <a:ext cx="1147331" cy="576232"/>
          </a:xfrm>
          <a:prstGeom prst="round2SameRect">
            <a:avLst>
              <a:gd name="adj1" fmla="val 39806"/>
              <a:gd name="adj2" fmla="val 0"/>
            </a:avLst>
          </a:prstGeom>
          <a:solidFill>
            <a:srgbClr val="B0C688"/>
          </a:solidFill>
          <a:ln>
            <a:noFill/>
          </a:ln>
        </p:spPr>
        <p:style>
          <a:lnRef idx="2">
            <a:schemeClr val="lt1">
              <a:hueOff val="0"/>
              <a:satOff val="0"/>
              <a:lumOff val="0"/>
              <a:alphaOff val="0"/>
            </a:schemeClr>
          </a:lnRef>
          <a:fillRef idx="1">
            <a:schemeClr val="accent5">
              <a:hueOff val="-2451115"/>
              <a:satOff val="-3409"/>
              <a:lumOff val="-1307"/>
              <a:alphaOff val="0"/>
            </a:schemeClr>
          </a:fillRef>
          <a:effectRef idx="0">
            <a:schemeClr val="accent5">
              <a:hueOff val="-2451115"/>
              <a:satOff val="-3409"/>
              <a:lumOff val="-1307"/>
              <a:alphaOff val="0"/>
            </a:schemeClr>
          </a:effectRef>
          <a:fontRef idx="minor">
            <a:schemeClr val="lt1"/>
          </a:fontRef>
        </p:style>
        <p:txBody>
          <a:bodyPr spcFirstLastPara="0" vert="horz" wrap="square" lIns="17215" tIns="17215" rIns="17215" bIns="17215" numCol="1" spcCol="1270" anchor="ctr" anchorCtr="0">
            <a:noAutofit/>
          </a:bodyPr>
          <a:lstStyle/>
          <a:p>
            <a:pPr algn="ctr" defTabSz="333392">
              <a:lnSpc>
                <a:spcPct val="90000"/>
              </a:lnSpc>
              <a:spcAft>
                <a:spcPct val="35000"/>
              </a:spcAft>
            </a:pPr>
            <a:r>
              <a:rPr lang="fi-FI" sz="1200" dirty="0">
                <a:solidFill>
                  <a:schemeClr val="tx1"/>
                </a:solidFill>
              </a:rPr>
              <a:t>Läntisen ryhmän henkilöstö</a:t>
            </a:r>
          </a:p>
        </p:txBody>
      </p:sp>
      <p:sp>
        <p:nvSpPr>
          <p:cNvPr id="25" name="Saman puolen kulmista pyöristetty suorakulmio 24"/>
          <p:cNvSpPr/>
          <p:nvPr/>
        </p:nvSpPr>
        <p:spPr>
          <a:xfrm>
            <a:off x="3276708" y="5082673"/>
            <a:ext cx="1147331" cy="441827"/>
          </a:xfrm>
          <a:prstGeom prst="round2SameRect">
            <a:avLst>
              <a:gd name="adj1" fmla="val 0"/>
              <a:gd name="adj2" fmla="val 50000"/>
            </a:avLst>
          </a:prstGeom>
          <a:solidFill>
            <a:srgbClr val="B0C688"/>
          </a:solidFill>
          <a:ln>
            <a:noFill/>
          </a:ln>
        </p:spPr>
        <p:style>
          <a:lnRef idx="1">
            <a:schemeClr val="accent6"/>
          </a:lnRef>
          <a:fillRef idx="2">
            <a:schemeClr val="accent6"/>
          </a:fillRef>
          <a:effectRef idx="1">
            <a:schemeClr val="accent6"/>
          </a:effectRef>
          <a:fontRef idx="minor">
            <a:schemeClr val="dk1">
              <a:hueOff val="0"/>
              <a:satOff val="0"/>
              <a:lumOff val="0"/>
              <a:alphaOff val="0"/>
            </a:schemeClr>
          </a:fontRef>
        </p:style>
        <p:txBody>
          <a:bodyPr spcFirstLastPara="0" vert="horz" wrap="square" lIns="15310" tIns="15310" rIns="15310" bIns="15310" numCol="1" spcCol="1270" anchor="ctr" anchorCtr="0">
            <a:noAutofit/>
          </a:bodyPr>
          <a:lstStyle/>
          <a:p>
            <a:pPr algn="ctr" defTabSz="266713">
              <a:lnSpc>
                <a:spcPct val="90000"/>
              </a:lnSpc>
              <a:spcAft>
                <a:spcPct val="35000"/>
              </a:spcAft>
            </a:pPr>
            <a:r>
              <a:rPr lang="fi-FI" sz="900" dirty="0">
                <a:solidFill>
                  <a:schemeClr val="tx1"/>
                </a:solidFill>
              </a:rPr>
              <a:t>Tiiminvetäjä </a:t>
            </a:r>
            <a:r>
              <a:rPr lang="fi-FI" sz="900" dirty="0" smtClean="0">
                <a:solidFill>
                  <a:schemeClr val="tx1"/>
                </a:solidFill>
              </a:rPr>
              <a:t>Jani Virolainen, </a:t>
            </a:r>
            <a:r>
              <a:rPr lang="fi-FI" sz="900" dirty="0">
                <a:solidFill>
                  <a:schemeClr val="tx1"/>
                </a:solidFill>
              </a:rPr>
              <a:t/>
            </a:r>
            <a:br>
              <a:rPr lang="fi-FI" sz="900" dirty="0">
                <a:solidFill>
                  <a:schemeClr val="tx1"/>
                </a:solidFill>
              </a:rPr>
            </a:br>
            <a:r>
              <a:rPr lang="fi-FI" sz="900" dirty="0">
                <a:solidFill>
                  <a:schemeClr val="tx1"/>
                </a:solidFill>
              </a:rPr>
              <a:t>vastuu: prosessit (TE)</a:t>
            </a:r>
          </a:p>
        </p:txBody>
      </p:sp>
      <p:sp>
        <p:nvSpPr>
          <p:cNvPr id="26" name="Saman puolen kulmista pyöristetty suorakulmio 25"/>
          <p:cNvSpPr/>
          <p:nvPr/>
        </p:nvSpPr>
        <p:spPr>
          <a:xfrm>
            <a:off x="4595596" y="4473340"/>
            <a:ext cx="1130180" cy="576233"/>
          </a:xfrm>
          <a:prstGeom prst="round2SameRect">
            <a:avLst>
              <a:gd name="adj1" fmla="val 39805"/>
              <a:gd name="adj2" fmla="val 37318"/>
            </a:avLst>
          </a:prstGeom>
          <a:solidFill>
            <a:srgbClr val="6688B5"/>
          </a:solidFill>
          <a:ln>
            <a:noFill/>
          </a:ln>
        </p:spPr>
        <p:style>
          <a:lnRef idx="2">
            <a:schemeClr val="lt1">
              <a:hueOff val="0"/>
              <a:satOff val="0"/>
              <a:lumOff val="0"/>
              <a:alphaOff val="0"/>
            </a:schemeClr>
          </a:lnRef>
          <a:fillRef idx="1">
            <a:schemeClr val="accent5">
              <a:hueOff val="-4902230"/>
              <a:satOff val="-6819"/>
              <a:lumOff val="-2615"/>
              <a:alphaOff val="0"/>
            </a:schemeClr>
          </a:fillRef>
          <a:effectRef idx="0">
            <a:schemeClr val="accent5">
              <a:hueOff val="-4902230"/>
              <a:satOff val="-6819"/>
              <a:lumOff val="-2615"/>
              <a:alphaOff val="0"/>
            </a:schemeClr>
          </a:effectRef>
          <a:fontRef idx="minor">
            <a:schemeClr val="lt1"/>
          </a:fontRef>
        </p:style>
        <p:txBody>
          <a:bodyPr spcFirstLastPara="0" vert="horz" wrap="square" lIns="17215" tIns="17215" rIns="17215" bIns="17215" numCol="1" spcCol="1270" anchor="ctr" anchorCtr="0">
            <a:noAutofit/>
          </a:bodyPr>
          <a:lstStyle/>
          <a:p>
            <a:pPr algn="ctr" defTabSz="333392">
              <a:lnSpc>
                <a:spcPct val="90000"/>
              </a:lnSpc>
              <a:spcAft>
                <a:spcPct val="35000"/>
              </a:spcAft>
            </a:pPr>
            <a:r>
              <a:rPr lang="fi-FI" sz="1200" dirty="0">
                <a:solidFill>
                  <a:schemeClr val="tx1"/>
                </a:solidFill>
              </a:rPr>
              <a:t>Itäisen ryhmän henkilöstö</a:t>
            </a:r>
          </a:p>
        </p:txBody>
      </p:sp>
      <p:sp>
        <p:nvSpPr>
          <p:cNvPr id="27" name="Saman puolen kulmista pyöristetty suorakulmio 26"/>
          <p:cNvSpPr/>
          <p:nvPr/>
        </p:nvSpPr>
        <p:spPr>
          <a:xfrm>
            <a:off x="5903285" y="4473340"/>
            <a:ext cx="1167041" cy="576233"/>
          </a:xfrm>
          <a:prstGeom prst="round2SameRect">
            <a:avLst>
              <a:gd name="adj1" fmla="val 47269"/>
              <a:gd name="adj2" fmla="val 42294"/>
            </a:avLst>
          </a:prstGeom>
          <a:solidFill>
            <a:srgbClr val="8FA0D2"/>
          </a:solidFill>
          <a:ln>
            <a:noFill/>
          </a:ln>
        </p:spPr>
        <p:style>
          <a:lnRef idx="2">
            <a:schemeClr val="lt1">
              <a:hueOff val="0"/>
              <a:satOff val="0"/>
              <a:lumOff val="0"/>
              <a:alphaOff val="0"/>
            </a:schemeClr>
          </a:lnRef>
          <a:fillRef idx="1">
            <a:schemeClr val="accent5">
              <a:hueOff val="-7353344"/>
              <a:satOff val="-10228"/>
              <a:lumOff val="-3922"/>
              <a:alphaOff val="0"/>
            </a:schemeClr>
          </a:fillRef>
          <a:effectRef idx="0">
            <a:schemeClr val="accent5">
              <a:hueOff val="-7353344"/>
              <a:satOff val="-10228"/>
              <a:lumOff val="-3922"/>
              <a:alphaOff val="0"/>
            </a:schemeClr>
          </a:effectRef>
          <a:fontRef idx="minor">
            <a:schemeClr val="lt1"/>
          </a:fontRef>
        </p:style>
        <p:txBody>
          <a:bodyPr spcFirstLastPara="0" vert="horz" wrap="square" lIns="17215" tIns="17215" rIns="17215" bIns="17215" numCol="1" spcCol="1270" anchor="ctr" anchorCtr="0">
            <a:noAutofit/>
          </a:bodyPr>
          <a:lstStyle/>
          <a:p>
            <a:pPr algn="ctr" defTabSz="333392">
              <a:lnSpc>
                <a:spcPct val="90000"/>
              </a:lnSpc>
              <a:spcAft>
                <a:spcPct val="35000"/>
              </a:spcAft>
            </a:pPr>
            <a:r>
              <a:rPr lang="fi-FI" sz="1200" dirty="0">
                <a:solidFill>
                  <a:schemeClr val="tx1"/>
                </a:solidFill>
              </a:rPr>
              <a:t>Pohjoisen ryhmän henkilöstö</a:t>
            </a:r>
          </a:p>
        </p:txBody>
      </p:sp>
      <p:cxnSp>
        <p:nvCxnSpPr>
          <p:cNvPr id="31" name="Suora yhdysviiva 30"/>
          <p:cNvCxnSpPr/>
          <p:nvPr/>
        </p:nvCxnSpPr>
        <p:spPr>
          <a:xfrm>
            <a:off x="2463907" y="3100770"/>
            <a:ext cx="40637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uora yhdysviiva 32"/>
          <p:cNvCxnSpPr/>
          <p:nvPr/>
        </p:nvCxnSpPr>
        <p:spPr>
          <a:xfrm>
            <a:off x="4471664" y="2194944"/>
            <a:ext cx="0" cy="905826"/>
          </a:xfrm>
          <a:prstGeom prst="line">
            <a:avLst/>
          </a:prstGeom>
        </p:spPr>
        <p:style>
          <a:lnRef idx="1">
            <a:schemeClr val="accent1"/>
          </a:lnRef>
          <a:fillRef idx="0">
            <a:schemeClr val="accent1"/>
          </a:fillRef>
          <a:effectRef idx="0">
            <a:schemeClr val="accent1"/>
          </a:effectRef>
          <a:fontRef idx="minor">
            <a:schemeClr val="tx1"/>
          </a:fontRef>
        </p:style>
      </p:cxnSp>
      <p:sp>
        <p:nvSpPr>
          <p:cNvPr id="2" name="Pyöristetty suorakulmio 1"/>
          <p:cNvSpPr/>
          <p:nvPr/>
        </p:nvSpPr>
        <p:spPr>
          <a:xfrm>
            <a:off x="1475656" y="5557600"/>
            <a:ext cx="6552728" cy="39168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fi-FI" dirty="0" smtClean="0"/>
              <a:t>Ruotsinkielinen virtuaalinen palvelupiste</a:t>
            </a:r>
            <a:endParaRPr lang="fi-FI" dirty="0"/>
          </a:p>
        </p:txBody>
      </p:sp>
      <p:sp>
        <p:nvSpPr>
          <p:cNvPr id="19"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4284456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83392" y="389328"/>
            <a:ext cx="8064896" cy="642942"/>
          </a:xfrm>
        </p:spPr>
        <p:txBody>
          <a:bodyPr/>
          <a:lstStyle/>
          <a:p>
            <a:r>
              <a:rPr lang="fi-FI" dirty="0" smtClean="0"/>
              <a:t>Maksatukset </a:t>
            </a:r>
            <a:r>
              <a:rPr lang="fi-FI" dirty="0" err="1" smtClean="0"/>
              <a:t>KEHAssa</a:t>
            </a:r>
            <a:r>
              <a:rPr lang="fi-FI" dirty="0" smtClean="0"/>
              <a:t> </a:t>
            </a:r>
            <a:endParaRPr lang="fi-FI" dirty="0"/>
          </a:p>
        </p:txBody>
      </p:sp>
      <p:sp>
        <p:nvSpPr>
          <p:cNvPr id="3" name="Tekstin paikkamerkki 2"/>
          <p:cNvSpPr>
            <a:spLocks noGrp="1"/>
          </p:cNvSpPr>
          <p:nvPr>
            <p:ph type="body" sz="quarter" idx="10"/>
          </p:nvPr>
        </p:nvSpPr>
        <p:spPr>
          <a:xfrm>
            <a:off x="783392" y="1412776"/>
            <a:ext cx="7605032" cy="3815762"/>
          </a:xfrm>
        </p:spPr>
        <p:txBody>
          <a:bodyPr/>
          <a:lstStyle/>
          <a:p>
            <a:pPr>
              <a:spcBef>
                <a:spcPts val="1200"/>
              </a:spcBef>
            </a:pPr>
            <a:r>
              <a:rPr lang="fi-FI" dirty="0" smtClean="0"/>
              <a:t>Maksatusyksikköön </a:t>
            </a:r>
            <a:r>
              <a:rPr lang="fi-FI" dirty="0"/>
              <a:t>on keskitetty valtakunnallisesti ELY-keskusten ja TE-toimistojen maksatustehtävät </a:t>
            </a:r>
            <a:r>
              <a:rPr lang="fi-FI" dirty="0" smtClean="0"/>
              <a:t>lukuun ottamatta maaseututukihallinnon </a:t>
            </a:r>
            <a:r>
              <a:rPr lang="fi-FI" dirty="0"/>
              <a:t>maksatuksia sekä rakennerahastojen ja yritysten kehittämisavustusten maksatuksia ja </a:t>
            </a:r>
            <a:r>
              <a:rPr lang="fi-FI" dirty="0" smtClean="0"/>
              <a:t>kuljetustukea.</a:t>
            </a:r>
          </a:p>
          <a:p>
            <a:pPr>
              <a:spcBef>
                <a:spcPts val="1200"/>
              </a:spcBef>
            </a:pPr>
            <a:r>
              <a:rPr lang="fi-FI" dirty="0"/>
              <a:t>Maksatusprosessi on eriytetty henkilö- ja organisaatiotasolla sopimusten teosta ja ohjausprosessista, mutta on edelleen osa sitä</a:t>
            </a:r>
          </a:p>
          <a:p>
            <a:pPr>
              <a:spcBef>
                <a:spcPts val="1200"/>
              </a:spcBef>
            </a:pPr>
            <a:r>
              <a:rPr lang="fi-FI" dirty="0" smtClean="0"/>
              <a:t>Maksatuspäätöksiä </a:t>
            </a:r>
            <a:r>
              <a:rPr lang="fi-FI" dirty="0"/>
              <a:t>vuosittain n. 400.000 kpl / 0,8 </a:t>
            </a:r>
            <a:r>
              <a:rPr lang="fi-FI" dirty="0" err="1"/>
              <a:t>Mrd</a:t>
            </a:r>
            <a:r>
              <a:rPr lang="fi-FI" dirty="0"/>
              <a:t> </a:t>
            </a:r>
            <a:r>
              <a:rPr lang="fi-FI" dirty="0" smtClean="0"/>
              <a:t>€</a:t>
            </a:r>
          </a:p>
        </p:txBody>
      </p:sp>
      <p:sp>
        <p:nvSpPr>
          <p:cNvPr id="8"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1602390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yöristetty suorakulmio 5"/>
          <p:cNvSpPr/>
          <p:nvPr/>
        </p:nvSpPr>
        <p:spPr>
          <a:xfrm>
            <a:off x="4640640" y="1038539"/>
            <a:ext cx="921976" cy="4558135"/>
          </a:xfrm>
          <a:prstGeom prst="roundRect">
            <a:avLst/>
          </a:prstGeom>
          <a:gradFill>
            <a:gsLst>
              <a:gs pos="0">
                <a:schemeClr val="accent1">
                  <a:lumMod val="5000"/>
                  <a:lumOff val="95000"/>
                  <a:alpha val="3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lnRef>
          <a:fillRef idx="1">
            <a:schemeClr val="l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a:lnSpc>
                <a:spcPct val="107000"/>
              </a:lnSpc>
              <a:spcAft>
                <a:spcPts val="600"/>
              </a:spcAft>
            </a:pPr>
            <a:r>
              <a:rPr lang="fi-FI" sz="900" dirty="0">
                <a:ea typeface="Calibri" panose="020F0502020204030204" pitchFamily="34" charset="0"/>
                <a:cs typeface="Times New Roman" panose="02020603050405020304" pitchFamily="18" charset="0"/>
              </a:rPr>
              <a:t>Eteläisen ryhmän asiantuntijat</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p:txBody>
      </p:sp>
      <p:sp>
        <p:nvSpPr>
          <p:cNvPr id="5" name="Pyöristetty suorakulmio 4"/>
          <p:cNvSpPr/>
          <p:nvPr/>
        </p:nvSpPr>
        <p:spPr>
          <a:xfrm>
            <a:off x="5628499" y="1038540"/>
            <a:ext cx="904831" cy="4562161"/>
          </a:xfrm>
          <a:prstGeom prst="roundRect">
            <a:avLst/>
          </a:prstGeom>
          <a:gradFill>
            <a:gsLst>
              <a:gs pos="0">
                <a:schemeClr val="accent1">
                  <a:lumMod val="5000"/>
                  <a:lumOff val="95000"/>
                  <a:alpha val="3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3"/>
          </a:lnRef>
          <a:fillRef idx="1">
            <a:schemeClr val="lt1"/>
          </a:fillRef>
          <a:effectRef idx="0">
            <a:schemeClr val="accent3"/>
          </a:effectRef>
          <a:fontRef idx="minor">
            <a:schemeClr val="dk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r>
              <a:rPr lang="fi-FI" sz="900" dirty="0">
                <a:ea typeface="Calibri" panose="020F0502020204030204" pitchFamily="34" charset="0"/>
                <a:cs typeface="Times New Roman" panose="02020603050405020304" pitchFamily="18" charset="0"/>
              </a:rPr>
              <a:t>Läntisen ryhmän asiantuntijat</a:t>
            </a: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p:txBody>
      </p:sp>
      <p:sp>
        <p:nvSpPr>
          <p:cNvPr id="4" name="Pyöristetty suorakulmio 3"/>
          <p:cNvSpPr/>
          <p:nvPr/>
        </p:nvSpPr>
        <p:spPr>
          <a:xfrm>
            <a:off x="6605077" y="1038540"/>
            <a:ext cx="924267" cy="4572347"/>
          </a:xfrm>
          <a:prstGeom prst="roundRect">
            <a:avLst/>
          </a:prstGeom>
          <a:gradFill>
            <a:gsLst>
              <a:gs pos="0">
                <a:schemeClr val="accent1">
                  <a:lumMod val="5000"/>
                  <a:lumOff val="95000"/>
                  <a:alpha val="3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6"/>
          </a:lnRef>
          <a:fillRef idx="1">
            <a:schemeClr val="lt1"/>
          </a:fillRef>
          <a:effectRef idx="0">
            <a:schemeClr val="accent6"/>
          </a:effectRef>
          <a:fontRef idx="minor">
            <a:schemeClr val="dk1"/>
          </a:fontRef>
        </p:style>
        <p:txBody>
          <a:bodyPr rot="0" spcFirstLastPara="0" vert="horz" wrap="square" lIns="68580" tIns="54000" rIns="68580" bIns="34290" numCol="1" spcCol="0" rtlCol="0" fromWordArt="0" anchor="ctr" anchorCtr="0" forceAA="0" compatLnSpc="1">
            <a:prstTxWarp prst="textNoShape">
              <a:avLst/>
            </a:prstTxWarp>
            <a:noAutofit/>
          </a:bodyPr>
          <a:lstStyle/>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r>
              <a:rPr lang="fi-FI" sz="900" dirty="0">
                <a:ea typeface="Calibri" panose="020F0502020204030204" pitchFamily="34" charset="0"/>
                <a:cs typeface="Times New Roman" panose="02020603050405020304" pitchFamily="18" charset="0"/>
              </a:rPr>
              <a:t>Itäisen </a:t>
            </a:r>
            <a:br>
              <a:rPr lang="fi-FI" sz="900" dirty="0">
                <a:ea typeface="Calibri" panose="020F0502020204030204" pitchFamily="34" charset="0"/>
                <a:cs typeface="Times New Roman" panose="02020603050405020304" pitchFamily="18" charset="0"/>
              </a:rPr>
            </a:br>
            <a:r>
              <a:rPr lang="fi-FI" sz="900" dirty="0">
                <a:ea typeface="Calibri" panose="020F0502020204030204" pitchFamily="34" charset="0"/>
                <a:cs typeface="Times New Roman" panose="02020603050405020304" pitchFamily="18" charset="0"/>
              </a:rPr>
              <a:t>ryhmän asiantuntijat</a:t>
            </a: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p:txBody>
      </p:sp>
      <p:sp>
        <p:nvSpPr>
          <p:cNvPr id="3" name="Pyöristetty suorakulmio 2"/>
          <p:cNvSpPr/>
          <p:nvPr/>
        </p:nvSpPr>
        <p:spPr>
          <a:xfrm>
            <a:off x="7601089" y="1038540"/>
            <a:ext cx="949985" cy="4567254"/>
          </a:xfrm>
          <a:prstGeom prst="roundRect">
            <a:avLst/>
          </a:prstGeom>
          <a:gradFill>
            <a:gsLst>
              <a:gs pos="0">
                <a:schemeClr val="accent1">
                  <a:lumMod val="5000"/>
                  <a:lumOff val="95000"/>
                  <a:alpha val="3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2"/>
          </a:lnRef>
          <a:fillRef idx="1">
            <a:schemeClr val="lt1"/>
          </a:fillRef>
          <a:effectRef idx="0">
            <a:schemeClr val="accent2"/>
          </a:effectRef>
          <a:fontRef idx="minor">
            <a:schemeClr val="dk1"/>
          </a:fontRef>
        </p:style>
        <p:txBody>
          <a:bodyPr rot="0" spcFirstLastPara="0" vert="horz" wrap="square" lIns="68580" tIns="216001" rIns="68580" bIns="34290" numCol="1" spcCol="0" rtlCol="0" fromWordArt="0" anchor="ctr" anchorCtr="0" forceAA="0" compatLnSpc="1">
            <a:prstTxWarp prst="textNoShape">
              <a:avLst/>
            </a:prstTxWarp>
            <a:noAutofit/>
          </a:bodyPr>
          <a:lstStyle/>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r>
              <a:rPr lang="fi-FI" sz="900" dirty="0">
                <a:ea typeface="Calibri" panose="020F0502020204030204" pitchFamily="34" charset="0"/>
                <a:cs typeface="Times New Roman" panose="02020603050405020304" pitchFamily="18" charset="0"/>
              </a:rPr>
              <a:t>Pohjoisen ryhmän asiantuntijat</a:t>
            </a: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endParaRPr lang="fi-FI" sz="900" dirty="0">
              <a:ea typeface="Calibri" panose="020F0502020204030204" pitchFamily="34" charset="0"/>
              <a:cs typeface="Times New Roman" panose="02020603050405020304" pitchFamily="18" charset="0"/>
            </a:endParaRP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a:p>
            <a:pPr algn="ctr">
              <a:lnSpc>
                <a:spcPct val="107000"/>
              </a:lnSpc>
              <a:spcAft>
                <a:spcPts val="600"/>
              </a:spcAft>
            </a:pPr>
            <a:r>
              <a:rPr lang="fi-FI" sz="900" dirty="0">
                <a:ea typeface="Calibri" panose="020F0502020204030204" pitchFamily="34" charset="0"/>
                <a:cs typeface="Times New Roman" panose="02020603050405020304" pitchFamily="18" charset="0"/>
              </a:rPr>
              <a:t> </a:t>
            </a:r>
          </a:p>
        </p:txBody>
      </p:sp>
      <p:sp>
        <p:nvSpPr>
          <p:cNvPr id="9" name="Puolivapaa piirto 8"/>
          <p:cNvSpPr/>
          <p:nvPr/>
        </p:nvSpPr>
        <p:spPr>
          <a:xfrm>
            <a:off x="385763" y="1607344"/>
            <a:ext cx="8165311" cy="999652"/>
          </a:xfrm>
          <a:custGeom>
            <a:avLst/>
            <a:gdLst>
              <a:gd name="connsiteX0" fmla="*/ 0 w 5595859"/>
              <a:gd name="connsiteY0" fmla="*/ 0 h 868684"/>
              <a:gd name="connsiteX1" fmla="*/ 5595859 w 5595859"/>
              <a:gd name="connsiteY1" fmla="*/ 0 h 868684"/>
              <a:gd name="connsiteX2" fmla="*/ 5595859 w 5595859"/>
              <a:gd name="connsiteY2" fmla="*/ 868684 h 868684"/>
              <a:gd name="connsiteX3" fmla="*/ 0 w 5595859"/>
              <a:gd name="connsiteY3" fmla="*/ 868684 h 868684"/>
              <a:gd name="connsiteX4" fmla="*/ 0 w 5595859"/>
              <a:gd name="connsiteY4" fmla="*/ 0 h 868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5859" h="868684">
                <a:moveTo>
                  <a:pt x="0" y="0"/>
                </a:moveTo>
                <a:lnTo>
                  <a:pt x="5595859" y="0"/>
                </a:lnTo>
                <a:lnTo>
                  <a:pt x="5595859" y="868684"/>
                </a:lnTo>
                <a:lnTo>
                  <a:pt x="0" y="868684"/>
                </a:lnTo>
                <a:lnTo>
                  <a:pt x="0" y="0"/>
                </a:lnTo>
                <a:close/>
              </a:path>
            </a:pathLst>
          </a:custGeom>
          <a:solidFill>
            <a:srgbClr val="D9640C">
              <a:alpha val="80000"/>
            </a:srgbClr>
          </a:solidFill>
          <a:ln>
            <a:noFill/>
          </a:ln>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864000" tIns="17145" rIns="17145" bIns="17145" numCol="1" spcCol="1270" anchor="ctr" anchorCtr="0">
            <a:noAutofit/>
          </a:bodyPr>
          <a:lstStyle/>
          <a:p>
            <a:pPr defTabSz="300052">
              <a:lnSpc>
                <a:spcPct val="90000"/>
              </a:lnSpc>
              <a:spcAft>
                <a:spcPct val="35000"/>
              </a:spcAft>
            </a:pPr>
            <a:r>
              <a:rPr lang="fi-FI" sz="1050" b="1" u="sng" dirty="0">
                <a:solidFill>
                  <a:schemeClr val="bg1"/>
                </a:solidFill>
              </a:rPr>
              <a:t>Elinkeinot yrittäjyys:</a:t>
            </a:r>
            <a:r>
              <a:rPr lang="fi-FI" sz="1050" b="1" dirty="0">
                <a:solidFill>
                  <a:schemeClr val="bg1"/>
                </a:solidFill>
              </a:rPr>
              <a:t/>
            </a:r>
            <a:br>
              <a:rPr lang="fi-FI" sz="1050" b="1" dirty="0">
                <a:solidFill>
                  <a:schemeClr val="bg1"/>
                </a:solidFill>
              </a:rPr>
            </a:br>
            <a:r>
              <a:rPr lang="fi-FI" sz="1050" b="1" dirty="0" smtClean="0">
                <a:solidFill>
                  <a:schemeClr val="bg1"/>
                </a:solidFill>
              </a:rPr>
              <a:t>Energia- ja yritystuet</a:t>
            </a:r>
            <a:r>
              <a:rPr lang="fi-FI" sz="1050" b="1" dirty="0">
                <a:solidFill>
                  <a:schemeClr val="bg1"/>
                </a:solidFill>
              </a:rPr>
              <a:t>: Ulla Salmén, Turku, </a:t>
            </a:r>
            <a:br>
              <a:rPr lang="fi-FI" sz="1050" b="1" dirty="0">
                <a:solidFill>
                  <a:schemeClr val="bg1"/>
                </a:solidFill>
              </a:rPr>
            </a:br>
            <a:r>
              <a:rPr lang="fi-FI" sz="1050" b="1" dirty="0">
                <a:solidFill>
                  <a:schemeClr val="bg1"/>
                </a:solidFill>
              </a:rPr>
              <a:t>Yritysten kehittämispalvelut : Sanna Lapintaival, Kajaani </a:t>
            </a:r>
            <a:br>
              <a:rPr lang="fi-FI" sz="1050" b="1" dirty="0">
                <a:solidFill>
                  <a:schemeClr val="bg1"/>
                </a:solidFill>
              </a:rPr>
            </a:br>
            <a:r>
              <a:rPr lang="fi-FI" sz="1050" b="1" dirty="0" smtClean="0">
                <a:solidFill>
                  <a:schemeClr val="bg1"/>
                </a:solidFill>
              </a:rPr>
              <a:t>Merimiesten matkakorvaukset: Tom Morney, Vaasa</a:t>
            </a:r>
            <a:endParaRPr lang="fi-FI" sz="1050" b="1" dirty="0">
              <a:solidFill>
                <a:schemeClr val="bg1"/>
              </a:solidFill>
            </a:endParaRPr>
          </a:p>
          <a:p>
            <a:pPr defTabSz="300052">
              <a:lnSpc>
                <a:spcPct val="90000"/>
              </a:lnSpc>
              <a:spcAft>
                <a:spcPct val="35000"/>
              </a:spcAft>
            </a:pPr>
            <a:r>
              <a:rPr lang="fi-FI" sz="1050" b="1" u="sng" dirty="0">
                <a:solidFill>
                  <a:schemeClr val="bg1"/>
                </a:solidFill>
                <a:hlinkClick r:id="rId2"/>
              </a:rPr>
              <a:t>Maahanmuutto ja kotoutuminen </a:t>
            </a:r>
            <a:r>
              <a:rPr lang="fi-FI" sz="1050" b="1" u="sng" dirty="0">
                <a:solidFill>
                  <a:schemeClr val="bg1"/>
                </a:solidFill>
              </a:rPr>
              <a:t/>
            </a:r>
            <a:br>
              <a:rPr lang="fi-FI" sz="1050" b="1" u="sng" dirty="0">
                <a:solidFill>
                  <a:schemeClr val="bg1"/>
                </a:solidFill>
              </a:rPr>
            </a:br>
            <a:r>
              <a:rPr lang="fi-FI" sz="1050" b="1" dirty="0">
                <a:solidFill>
                  <a:schemeClr val="bg1"/>
                </a:solidFill>
              </a:rPr>
              <a:t>Päivi Käld, Jyväskylä ( kunnat), Tiina Halonen, Oulu (edustajankorvaukset)</a:t>
            </a:r>
          </a:p>
        </p:txBody>
      </p:sp>
      <p:sp>
        <p:nvSpPr>
          <p:cNvPr id="11" name="Puolivapaa piirto 10"/>
          <p:cNvSpPr/>
          <p:nvPr/>
        </p:nvSpPr>
        <p:spPr>
          <a:xfrm>
            <a:off x="372069" y="2665988"/>
            <a:ext cx="8179005" cy="617221"/>
          </a:xfrm>
          <a:custGeom>
            <a:avLst/>
            <a:gdLst>
              <a:gd name="connsiteX0" fmla="*/ 0 w 5093354"/>
              <a:gd name="connsiteY0" fmla="*/ 0 h 822961"/>
              <a:gd name="connsiteX1" fmla="*/ 5093354 w 5093354"/>
              <a:gd name="connsiteY1" fmla="*/ 0 h 822961"/>
              <a:gd name="connsiteX2" fmla="*/ 5093354 w 5093354"/>
              <a:gd name="connsiteY2" fmla="*/ 822961 h 822961"/>
              <a:gd name="connsiteX3" fmla="*/ 0 w 5093354"/>
              <a:gd name="connsiteY3" fmla="*/ 822961 h 822961"/>
              <a:gd name="connsiteX4" fmla="*/ 0 w 5093354"/>
              <a:gd name="connsiteY4" fmla="*/ 0 h 8229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93354" h="822961">
                <a:moveTo>
                  <a:pt x="0" y="0"/>
                </a:moveTo>
                <a:lnTo>
                  <a:pt x="5093354" y="0"/>
                </a:lnTo>
                <a:lnTo>
                  <a:pt x="5093354" y="822961"/>
                </a:lnTo>
                <a:lnTo>
                  <a:pt x="0" y="822961"/>
                </a:lnTo>
                <a:lnTo>
                  <a:pt x="0" y="0"/>
                </a:lnTo>
                <a:close/>
              </a:path>
            </a:pathLst>
          </a:custGeom>
          <a:solidFill>
            <a:srgbClr val="58585A">
              <a:alpha val="80000"/>
            </a:srgbClr>
          </a:solidFill>
          <a:ln>
            <a:noFill/>
          </a:ln>
        </p:spPr>
        <p:style>
          <a:lnRef idx="2">
            <a:schemeClr val="lt1">
              <a:hueOff val="0"/>
              <a:satOff val="0"/>
              <a:lumOff val="0"/>
              <a:alphaOff val="0"/>
            </a:schemeClr>
          </a:lnRef>
          <a:fillRef idx="1">
            <a:scrgbClr r="0" g="0" b="0"/>
          </a:fillRef>
          <a:effectRef idx="0">
            <a:schemeClr val="accent4">
              <a:hueOff val="2598923"/>
              <a:satOff val="-11992"/>
              <a:lumOff val="441"/>
              <a:alphaOff val="0"/>
            </a:schemeClr>
          </a:effectRef>
          <a:fontRef idx="minor">
            <a:schemeClr val="lt1"/>
          </a:fontRef>
        </p:style>
        <p:txBody>
          <a:bodyPr spcFirstLastPara="0" vert="horz" wrap="square" lIns="864000" tIns="17145" rIns="17145" bIns="17145" numCol="1" spcCol="1270" anchor="ctr" anchorCtr="0">
            <a:noAutofit/>
          </a:bodyPr>
          <a:lstStyle/>
          <a:p>
            <a:pPr defTabSz="300052">
              <a:lnSpc>
                <a:spcPct val="90000"/>
              </a:lnSpc>
              <a:spcAft>
                <a:spcPct val="35000"/>
              </a:spcAft>
            </a:pPr>
            <a:r>
              <a:rPr lang="fi-FI" sz="1050" b="1" u="sng" dirty="0" smtClean="0">
                <a:solidFill>
                  <a:schemeClr val="accent5"/>
                </a:solidFill>
              </a:rPr>
              <a:t>Kalatalous,</a:t>
            </a:r>
            <a:r>
              <a:rPr lang="fi-FI" sz="1050" b="1" dirty="0" smtClean="0">
                <a:solidFill>
                  <a:schemeClr val="bg1"/>
                </a:solidFill>
              </a:rPr>
              <a:t> ml</a:t>
            </a:r>
            <a:r>
              <a:rPr lang="fi-FI" sz="1050" b="1" dirty="0">
                <a:solidFill>
                  <a:schemeClr val="bg1"/>
                </a:solidFill>
              </a:rPr>
              <a:t>. Euroopan meri- ja kalatalousrahasto: </a:t>
            </a:r>
            <a:br>
              <a:rPr lang="fi-FI" sz="1050" b="1" dirty="0">
                <a:solidFill>
                  <a:schemeClr val="bg1"/>
                </a:solidFill>
              </a:rPr>
            </a:br>
            <a:r>
              <a:rPr lang="fi-FI" sz="1050" b="1" dirty="0">
                <a:solidFill>
                  <a:schemeClr val="bg1"/>
                </a:solidFill>
              </a:rPr>
              <a:t/>
            </a:r>
            <a:br>
              <a:rPr lang="fi-FI" sz="1050" b="1" dirty="0">
                <a:solidFill>
                  <a:schemeClr val="bg1"/>
                </a:solidFill>
              </a:rPr>
            </a:br>
            <a:r>
              <a:rPr lang="fi-FI" sz="1050" b="1" dirty="0">
                <a:solidFill>
                  <a:schemeClr val="bg1"/>
                </a:solidFill>
              </a:rPr>
              <a:t>Eliisa Mikkola, Hämeenlinna</a:t>
            </a:r>
          </a:p>
        </p:txBody>
      </p:sp>
      <p:sp>
        <p:nvSpPr>
          <p:cNvPr id="13" name="Puolivapaa piirto 12"/>
          <p:cNvSpPr/>
          <p:nvPr/>
        </p:nvSpPr>
        <p:spPr>
          <a:xfrm>
            <a:off x="385760" y="3362121"/>
            <a:ext cx="8165314" cy="651514"/>
          </a:xfrm>
          <a:custGeom>
            <a:avLst/>
            <a:gdLst>
              <a:gd name="connsiteX0" fmla="*/ 0 w 4939125"/>
              <a:gd name="connsiteY0" fmla="*/ 0 h 868684"/>
              <a:gd name="connsiteX1" fmla="*/ 4939125 w 4939125"/>
              <a:gd name="connsiteY1" fmla="*/ 0 h 868684"/>
              <a:gd name="connsiteX2" fmla="*/ 4939125 w 4939125"/>
              <a:gd name="connsiteY2" fmla="*/ 868684 h 868684"/>
              <a:gd name="connsiteX3" fmla="*/ 0 w 4939125"/>
              <a:gd name="connsiteY3" fmla="*/ 868684 h 868684"/>
              <a:gd name="connsiteX4" fmla="*/ 0 w 4939125"/>
              <a:gd name="connsiteY4" fmla="*/ 0 h 868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9125" h="868684">
                <a:moveTo>
                  <a:pt x="0" y="0"/>
                </a:moveTo>
                <a:lnTo>
                  <a:pt x="4939125" y="0"/>
                </a:lnTo>
                <a:lnTo>
                  <a:pt x="4939125" y="868684"/>
                </a:lnTo>
                <a:lnTo>
                  <a:pt x="0" y="868684"/>
                </a:lnTo>
                <a:lnTo>
                  <a:pt x="0" y="0"/>
                </a:lnTo>
                <a:close/>
              </a:path>
            </a:pathLst>
          </a:custGeom>
          <a:solidFill>
            <a:srgbClr val="4460A5">
              <a:alpha val="80000"/>
            </a:srgbClr>
          </a:solidFill>
          <a:ln>
            <a:noFill/>
          </a:ln>
        </p:spPr>
        <p:style>
          <a:lnRef idx="2">
            <a:schemeClr val="lt1">
              <a:hueOff val="0"/>
              <a:satOff val="0"/>
              <a:lumOff val="0"/>
              <a:alphaOff val="0"/>
            </a:schemeClr>
          </a:lnRef>
          <a:fillRef idx="1">
            <a:scrgbClr r="0" g="0" b="0"/>
          </a:fillRef>
          <a:effectRef idx="0">
            <a:schemeClr val="accent4">
              <a:hueOff val="5197846"/>
              <a:satOff val="-23984"/>
              <a:lumOff val="883"/>
              <a:alphaOff val="0"/>
            </a:schemeClr>
          </a:effectRef>
          <a:fontRef idx="minor">
            <a:schemeClr val="lt1"/>
          </a:fontRef>
        </p:style>
        <p:txBody>
          <a:bodyPr spcFirstLastPara="0" vert="horz" wrap="square" lIns="864000" tIns="17145" rIns="17145" bIns="17145" numCol="1" spcCol="1270" anchor="ctr" anchorCtr="0">
            <a:noAutofit/>
          </a:bodyPr>
          <a:lstStyle/>
          <a:p>
            <a:pPr defTabSz="300052">
              <a:lnSpc>
                <a:spcPct val="90000"/>
              </a:lnSpc>
              <a:spcAft>
                <a:spcPct val="35000"/>
              </a:spcAft>
            </a:pPr>
            <a:r>
              <a:rPr lang="fi-FI" sz="1050" b="1" u="sng" dirty="0">
                <a:solidFill>
                  <a:schemeClr val="bg1"/>
                </a:solidFill>
                <a:hlinkClick r:id="rId3"/>
              </a:rPr>
              <a:t>Liikenne</a:t>
            </a:r>
            <a:r>
              <a:rPr lang="fi-FI" sz="1050" b="1" dirty="0">
                <a:solidFill>
                  <a:schemeClr val="bg1"/>
                </a:solidFill>
              </a:rPr>
              <a:t> </a:t>
            </a:r>
            <a:br>
              <a:rPr lang="fi-FI" sz="1050" b="1" dirty="0">
                <a:solidFill>
                  <a:schemeClr val="bg1"/>
                </a:solidFill>
              </a:rPr>
            </a:br>
            <a:r>
              <a:rPr lang="fi-FI" sz="1050" b="1" dirty="0">
                <a:solidFill>
                  <a:schemeClr val="bg1"/>
                </a:solidFill>
              </a:rPr>
              <a:t>Tiina Vesamäki, </a:t>
            </a:r>
            <a:r>
              <a:rPr lang="fi-FI" sz="1050" b="1" dirty="0" smtClean="0">
                <a:solidFill>
                  <a:schemeClr val="bg1"/>
                </a:solidFill>
              </a:rPr>
              <a:t>Tampere</a:t>
            </a:r>
          </a:p>
          <a:p>
            <a:pPr defTabSz="300052">
              <a:lnSpc>
                <a:spcPct val="90000"/>
              </a:lnSpc>
              <a:spcAft>
                <a:spcPct val="35000"/>
              </a:spcAft>
            </a:pPr>
            <a:r>
              <a:rPr lang="fi-FI" sz="1050" b="1" dirty="0" smtClean="0">
                <a:solidFill>
                  <a:schemeClr val="bg1"/>
                </a:solidFill>
              </a:rPr>
              <a:t>Maija Kuivikko, Tampere</a:t>
            </a:r>
            <a:endParaRPr lang="fi-FI" sz="1050" b="1" dirty="0">
              <a:solidFill>
                <a:schemeClr val="bg1"/>
              </a:solidFill>
            </a:endParaRPr>
          </a:p>
        </p:txBody>
      </p:sp>
      <p:sp>
        <p:nvSpPr>
          <p:cNvPr id="15" name="Puolivapaa piirto 14"/>
          <p:cNvSpPr/>
          <p:nvPr/>
        </p:nvSpPr>
        <p:spPr>
          <a:xfrm>
            <a:off x="385761" y="4103788"/>
            <a:ext cx="8165314" cy="617221"/>
          </a:xfrm>
          <a:custGeom>
            <a:avLst/>
            <a:gdLst>
              <a:gd name="connsiteX0" fmla="*/ 0 w 5093354"/>
              <a:gd name="connsiteY0" fmla="*/ 0 h 822961"/>
              <a:gd name="connsiteX1" fmla="*/ 5093354 w 5093354"/>
              <a:gd name="connsiteY1" fmla="*/ 0 h 822961"/>
              <a:gd name="connsiteX2" fmla="*/ 5093354 w 5093354"/>
              <a:gd name="connsiteY2" fmla="*/ 822961 h 822961"/>
              <a:gd name="connsiteX3" fmla="*/ 0 w 5093354"/>
              <a:gd name="connsiteY3" fmla="*/ 822961 h 822961"/>
              <a:gd name="connsiteX4" fmla="*/ 0 w 5093354"/>
              <a:gd name="connsiteY4" fmla="*/ 0 h 8229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93354" h="822961">
                <a:moveTo>
                  <a:pt x="0" y="0"/>
                </a:moveTo>
                <a:lnTo>
                  <a:pt x="5093354" y="0"/>
                </a:lnTo>
                <a:lnTo>
                  <a:pt x="5093354" y="822961"/>
                </a:lnTo>
                <a:lnTo>
                  <a:pt x="0" y="822961"/>
                </a:lnTo>
                <a:lnTo>
                  <a:pt x="0" y="0"/>
                </a:lnTo>
                <a:close/>
              </a:path>
            </a:pathLst>
          </a:custGeom>
          <a:solidFill>
            <a:srgbClr val="779346">
              <a:alpha val="80000"/>
            </a:srgbClr>
          </a:solidFill>
          <a:ln>
            <a:noFill/>
          </a:ln>
        </p:spPr>
        <p:style>
          <a:lnRef idx="2">
            <a:schemeClr val="lt1">
              <a:hueOff val="0"/>
              <a:satOff val="0"/>
              <a:lumOff val="0"/>
              <a:alphaOff val="0"/>
            </a:schemeClr>
          </a:lnRef>
          <a:fillRef idx="1">
            <a:scrgbClr r="0" g="0" b="0"/>
          </a:fillRef>
          <a:effectRef idx="0">
            <a:schemeClr val="accent4">
              <a:hueOff val="7796769"/>
              <a:satOff val="-35976"/>
              <a:lumOff val="1324"/>
              <a:alphaOff val="0"/>
            </a:schemeClr>
          </a:effectRef>
          <a:fontRef idx="minor">
            <a:schemeClr val="lt1"/>
          </a:fontRef>
        </p:style>
        <p:txBody>
          <a:bodyPr spcFirstLastPara="0" vert="horz" wrap="square" lIns="864000" tIns="17145" rIns="17145" bIns="17145" numCol="1" spcCol="1270" anchor="ctr" anchorCtr="0">
            <a:noAutofit/>
          </a:bodyPr>
          <a:lstStyle/>
          <a:p>
            <a:pPr defTabSz="300052">
              <a:lnSpc>
                <a:spcPct val="90000"/>
              </a:lnSpc>
              <a:spcAft>
                <a:spcPct val="35000"/>
              </a:spcAft>
            </a:pPr>
            <a:r>
              <a:rPr lang="fi-FI" sz="1050" b="1" u="sng" dirty="0">
                <a:solidFill>
                  <a:schemeClr val="bg1"/>
                </a:solidFill>
                <a:hlinkClick r:id="rId4"/>
              </a:rPr>
              <a:t>Ympäristö </a:t>
            </a:r>
            <a:r>
              <a:rPr lang="fi-FI" sz="1050" b="1" dirty="0">
                <a:solidFill>
                  <a:schemeClr val="bg1"/>
                </a:solidFill>
                <a:hlinkClick r:id="rId4"/>
              </a:rPr>
              <a:t>ja luonnonvarat</a:t>
            </a:r>
            <a:endParaRPr lang="fi-FI" sz="1050" b="1" dirty="0">
              <a:solidFill>
                <a:schemeClr val="bg1"/>
              </a:solidFill>
            </a:endParaRPr>
          </a:p>
          <a:p>
            <a:pPr defTabSz="300052">
              <a:lnSpc>
                <a:spcPct val="90000"/>
              </a:lnSpc>
              <a:spcAft>
                <a:spcPct val="35000"/>
              </a:spcAft>
            </a:pPr>
            <a:r>
              <a:rPr lang="fi-FI" sz="1050" b="1" dirty="0">
                <a:solidFill>
                  <a:schemeClr val="bg1"/>
                </a:solidFill>
              </a:rPr>
              <a:t> </a:t>
            </a:r>
            <a:br>
              <a:rPr lang="fi-FI" sz="1050" b="1" dirty="0">
                <a:solidFill>
                  <a:schemeClr val="bg1"/>
                </a:solidFill>
              </a:rPr>
            </a:br>
            <a:r>
              <a:rPr lang="fi-FI" sz="1050" b="1" dirty="0">
                <a:solidFill>
                  <a:schemeClr val="bg1"/>
                </a:solidFill>
              </a:rPr>
              <a:t>Sara Honkaniemi, Seinäjoki</a:t>
            </a:r>
          </a:p>
        </p:txBody>
      </p:sp>
      <p:sp>
        <p:nvSpPr>
          <p:cNvPr id="17" name="Puolivapaa piirto 16"/>
          <p:cNvSpPr/>
          <p:nvPr/>
        </p:nvSpPr>
        <p:spPr>
          <a:xfrm>
            <a:off x="385761" y="4832612"/>
            <a:ext cx="8165314" cy="764061"/>
          </a:xfrm>
          <a:custGeom>
            <a:avLst/>
            <a:gdLst>
              <a:gd name="connsiteX0" fmla="*/ 0 w 5595859"/>
              <a:gd name="connsiteY0" fmla="*/ 0 h 701264"/>
              <a:gd name="connsiteX1" fmla="*/ 5595859 w 5595859"/>
              <a:gd name="connsiteY1" fmla="*/ 0 h 701264"/>
              <a:gd name="connsiteX2" fmla="*/ 5595859 w 5595859"/>
              <a:gd name="connsiteY2" fmla="*/ 701264 h 701264"/>
              <a:gd name="connsiteX3" fmla="*/ 0 w 5595859"/>
              <a:gd name="connsiteY3" fmla="*/ 701264 h 701264"/>
              <a:gd name="connsiteX4" fmla="*/ 0 w 5595859"/>
              <a:gd name="connsiteY4" fmla="*/ 0 h 701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5859" h="701264">
                <a:moveTo>
                  <a:pt x="0" y="0"/>
                </a:moveTo>
                <a:lnTo>
                  <a:pt x="5595859" y="0"/>
                </a:lnTo>
                <a:lnTo>
                  <a:pt x="5595859" y="701264"/>
                </a:lnTo>
                <a:lnTo>
                  <a:pt x="0" y="701264"/>
                </a:lnTo>
                <a:lnTo>
                  <a:pt x="0" y="0"/>
                </a:lnTo>
                <a:close/>
              </a:path>
            </a:pathLst>
          </a:custGeom>
          <a:solidFill>
            <a:srgbClr val="B6BF00">
              <a:alpha val="80000"/>
            </a:srgbClr>
          </a:solidFill>
          <a:ln>
            <a:noFill/>
          </a:ln>
        </p:spPr>
        <p:style>
          <a:lnRef idx="2">
            <a:schemeClr val="lt1">
              <a:hueOff val="0"/>
              <a:satOff val="0"/>
              <a:lumOff val="0"/>
              <a:alphaOff val="0"/>
            </a:schemeClr>
          </a:lnRef>
          <a:fillRef idx="1">
            <a:scrgbClr r="0" g="0" b="0"/>
          </a:fillRef>
          <a:effectRef idx="0">
            <a:schemeClr val="accent4">
              <a:hueOff val="10395692"/>
              <a:satOff val="-47968"/>
              <a:lumOff val="1765"/>
              <a:alphaOff val="0"/>
            </a:schemeClr>
          </a:effectRef>
          <a:fontRef idx="minor">
            <a:schemeClr val="lt1"/>
          </a:fontRef>
        </p:style>
        <p:txBody>
          <a:bodyPr spcFirstLastPara="0" vert="horz" wrap="square" lIns="864000" tIns="17145" rIns="17145" bIns="17145" numCol="1" spcCol="1270" anchor="ctr" anchorCtr="0">
            <a:noAutofit/>
          </a:bodyPr>
          <a:lstStyle/>
          <a:p>
            <a:pPr defTabSz="300052">
              <a:lnSpc>
                <a:spcPct val="90000"/>
              </a:lnSpc>
              <a:spcAft>
                <a:spcPct val="35000"/>
              </a:spcAft>
            </a:pPr>
            <a:r>
              <a:rPr lang="fi-FI" sz="1050" b="1" u="sng" dirty="0">
                <a:solidFill>
                  <a:schemeClr val="bg1"/>
                </a:solidFill>
                <a:hlinkClick r:id="rId5"/>
              </a:rPr>
              <a:t>TE-palvelut ja työllisyys</a:t>
            </a:r>
            <a:r>
              <a:rPr lang="fi-FI" sz="1050" b="1" dirty="0">
                <a:solidFill>
                  <a:schemeClr val="bg1"/>
                </a:solidFill>
              </a:rPr>
              <a:t/>
            </a:r>
            <a:br>
              <a:rPr lang="fi-FI" sz="1050" b="1" dirty="0">
                <a:solidFill>
                  <a:schemeClr val="bg1"/>
                </a:solidFill>
              </a:rPr>
            </a:br>
            <a:r>
              <a:rPr lang="fi-FI" sz="1050" b="1" dirty="0">
                <a:solidFill>
                  <a:schemeClr val="bg1"/>
                </a:solidFill>
              </a:rPr>
              <a:t>Palkkatuki: Kirsi Kinnari, Lappeenranta, starttiraha: Susanna Tuomisto, Turku</a:t>
            </a:r>
            <a:br>
              <a:rPr lang="fi-FI" sz="1050" b="1" dirty="0">
                <a:solidFill>
                  <a:schemeClr val="bg1"/>
                </a:solidFill>
              </a:rPr>
            </a:br>
            <a:r>
              <a:rPr lang="fi-FI" sz="1050" b="1" dirty="0">
                <a:solidFill>
                  <a:schemeClr val="bg1"/>
                </a:solidFill>
              </a:rPr>
              <a:t>Kuntouttava työtoiminta: Mira Saarela, Raahe </a:t>
            </a:r>
            <a:br>
              <a:rPr lang="fi-FI" sz="1050" b="1" dirty="0">
                <a:solidFill>
                  <a:schemeClr val="bg1"/>
                </a:solidFill>
              </a:rPr>
            </a:br>
            <a:r>
              <a:rPr lang="fi-FI" sz="1050" b="1" dirty="0">
                <a:solidFill>
                  <a:schemeClr val="bg1"/>
                </a:solidFill>
              </a:rPr>
              <a:t>Työllisyyspoliittinen avustus: Soile Huttunen, </a:t>
            </a:r>
            <a:r>
              <a:rPr lang="fi-FI" sz="1050" b="1" dirty="0" smtClean="0">
                <a:solidFill>
                  <a:schemeClr val="bg1"/>
                </a:solidFill>
              </a:rPr>
              <a:t>Lahti</a:t>
            </a:r>
          </a:p>
          <a:p>
            <a:pPr defTabSz="300052">
              <a:lnSpc>
                <a:spcPct val="90000"/>
              </a:lnSpc>
              <a:spcAft>
                <a:spcPct val="35000"/>
              </a:spcAft>
            </a:pPr>
            <a:r>
              <a:rPr lang="fi-FI" sz="1050" b="1" dirty="0" smtClean="0">
                <a:solidFill>
                  <a:schemeClr val="bg1"/>
                </a:solidFill>
              </a:rPr>
              <a:t>Työvoimakoulutus: Anneli Korhonen, Oulu</a:t>
            </a:r>
            <a:endParaRPr lang="fi-FI" sz="1050" b="1" dirty="0">
              <a:solidFill>
                <a:schemeClr val="bg1"/>
              </a:solidFill>
            </a:endParaRPr>
          </a:p>
        </p:txBody>
      </p:sp>
      <p:sp>
        <p:nvSpPr>
          <p:cNvPr id="34" name="AutoShape 13"/>
          <p:cNvSpPr>
            <a:spLocks noChangeAspect="1" noChangeArrowheads="1" noTextEdit="1"/>
          </p:cNvSpPr>
          <p:nvPr/>
        </p:nvSpPr>
        <p:spPr bwMode="auto">
          <a:xfrm>
            <a:off x="2920606" y="3243265"/>
            <a:ext cx="684608" cy="336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nvGrpSpPr>
          <p:cNvPr id="38" name="Ryhmä 37"/>
          <p:cNvGrpSpPr/>
          <p:nvPr/>
        </p:nvGrpSpPr>
        <p:grpSpPr>
          <a:xfrm>
            <a:off x="476977" y="3394468"/>
            <a:ext cx="386537" cy="190244"/>
            <a:chOff x="3894138" y="3181350"/>
            <a:chExt cx="912812" cy="449263"/>
          </a:xfrm>
        </p:grpSpPr>
        <p:sp>
          <p:nvSpPr>
            <p:cNvPr id="35" name="Freeform 15"/>
            <p:cNvSpPr>
              <a:spLocks/>
            </p:cNvSpPr>
            <p:nvPr/>
          </p:nvSpPr>
          <p:spPr bwMode="auto">
            <a:xfrm>
              <a:off x="4017963" y="3433763"/>
              <a:ext cx="196850" cy="196850"/>
            </a:xfrm>
            <a:custGeom>
              <a:avLst/>
              <a:gdLst>
                <a:gd name="T0" fmla="*/ 124 w 124"/>
                <a:gd name="T1" fmla="*/ 62 h 124"/>
                <a:gd name="T2" fmla="*/ 124 w 124"/>
                <a:gd name="T3" fmla="*/ 62 h 124"/>
                <a:gd name="T4" fmla="*/ 123 w 124"/>
                <a:gd name="T5" fmla="*/ 74 h 124"/>
                <a:gd name="T6" fmla="*/ 119 w 124"/>
                <a:gd name="T7" fmla="*/ 85 h 124"/>
                <a:gd name="T8" fmla="*/ 113 w 124"/>
                <a:gd name="T9" fmla="*/ 96 h 124"/>
                <a:gd name="T10" fmla="*/ 105 w 124"/>
                <a:gd name="T11" fmla="*/ 106 h 124"/>
                <a:gd name="T12" fmla="*/ 97 w 124"/>
                <a:gd name="T13" fmla="*/ 113 h 124"/>
                <a:gd name="T14" fmla="*/ 86 w 124"/>
                <a:gd name="T15" fmla="*/ 119 h 124"/>
                <a:gd name="T16" fmla="*/ 74 w 124"/>
                <a:gd name="T17" fmla="*/ 122 h 124"/>
                <a:gd name="T18" fmla="*/ 63 w 124"/>
                <a:gd name="T19" fmla="*/ 124 h 124"/>
                <a:gd name="T20" fmla="*/ 63 w 124"/>
                <a:gd name="T21" fmla="*/ 124 h 124"/>
                <a:gd name="T22" fmla="*/ 50 w 124"/>
                <a:gd name="T23" fmla="*/ 122 h 124"/>
                <a:gd name="T24" fmla="*/ 38 w 124"/>
                <a:gd name="T25" fmla="*/ 119 h 124"/>
                <a:gd name="T26" fmla="*/ 27 w 124"/>
                <a:gd name="T27" fmla="*/ 113 h 124"/>
                <a:gd name="T28" fmla="*/ 19 w 124"/>
                <a:gd name="T29" fmla="*/ 106 h 124"/>
                <a:gd name="T30" fmla="*/ 11 w 124"/>
                <a:gd name="T31" fmla="*/ 96 h 124"/>
                <a:gd name="T32" fmla="*/ 5 w 124"/>
                <a:gd name="T33" fmla="*/ 85 h 124"/>
                <a:gd name="T34" fmla="*/ 1 w 124"/>
                <a:gd name="T35" fmla="*/ 74 h 124"/>
                <a:gd name="T36" fmla="*/ 0 w 124"/>
                <a:gd name="T37" fmla="*/ 62 h 124"/>
                <a:gd name="T38" fmla="*/ 0 w 124"/>
                <a:gd name="T39" fmla="*/ 62 h 124"/>
                <a:gd name="T40" fmla="*/ 1 w 124"/>
                <a:gd name="T41" fmla="*/ 49 h 124"/>
                <a:gd name="T42" fmla="*/ 5 w 124"/>
                <a:gd name="T43" fmla="*/ 37 h 124"/>
                <a:gd name="T44" fmla="*/ 11 w 124"/>
                <a:gd name="T45" fmla="*/ 28 h 124"/>
                <a:gd name="T46" fmla="*/ 19 w 124"/>
                <a:gd name="T47" fmla="*/ 18 h 124"/>
                <a:gd name="T48" fmla="*/ 27 w 124"/>
                <a:gd name="T49" fmla="*/ 10 h 124"/>
                <a:gd name="T50" fmla="*/ 38 w 124"/>
                <a:gd name="T51" fmla="*/ 5 h 124"/>
                <a:gd name="T52" fmla="*/ 50 w 124"/>
                <a:gd name="T53" fmla="*/ 1 h 124"/>
                <a:gd name="T54" fmla="*/ 63 w 124"/>
                <a:gd name="T55" fmla="*/ 0 h 124"/>
                <a:gd name="T56" fmla="*/ 63 w 124"/>
                <a:gd name="T57" fmla="*/ 0 h 124"/>
                <a:gd name="T58" fmla="*/ 74 w 124"/>
                <a:gd name="T59" fmla="*/ 1 h 124"/>
                <a:gd name="T60" fmla="*/ 86 w 124"/>
                <a:gd name="T61" fmla="*/ 5 h 124"/>
                <a:gd name="T62" fmla="*/ 97 w 124"/>
                <a:gd name="T63" fmla="*/ 10 h 124"/>
                <a:gd name="T64" fmla="*/ 105 w 124"/>
                <a:gd name="T65" fmla="*/ 18 h 124"/>
                <a:gd name="T66" fmla="*/ 113 w 124"/>
                <a:gd name="T67" fmla="*/ 28 h 124"/>
                <a:gd name="T68" fmla="*/ 119 w 124"/>
                <a:gd name="T69" fmla="*/ 37 h 124"/>
                <a:gd name="T70" fmla="*/ 123 w 124"/>
                <a:gd name="T71" fmla="*/ 49 h 124"/>
                <a:gd name="T72" fmla="*/ 124 w 124"/>
                <a:gd name="T73" fmla="*/ 62 h 124"/>
                <a:gd name="T74" fmla="*/ 124 w 124"/>
                <a:gd name="T75" fmla="*/ 6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4" h="124">
                  <a:moveTo>
                    <a:pt x="124" y="62"/>
                  </a:moveTo>
                  <a:lnTo>
                    <a:pt x="124" y="62"/>
                  </a:lnTo>
                  <a:lnTo>
                    <a:pt x="123" y="74"/>
                  </a:lnTo>
                  <a:lnTo>
                    <a:pt x="119" y="85"/>
                  </a:lnTo>
                  <a:lnTo>
                    <a:pt x="113" y="96"/>
                  </a:lnTo>
                  <a:lnTo>
                    <a:pt x="105" y="106"/>
                  </a:lnTo>
                  <a:lnTo>
                    <a:pt x="97" y="113"/>
                  </a:lnTo>
                  <a:lnTo>
                    <a:pt x="86" y="119"/>
                  </a:lnTo>
                  <a:lnTo>
                    <a:pt x="74" y="122"/>
                  </a:lnTo>
                  <a:lnTo>
                    <a:pt x="63" y="124"/>
                  </a:lnTo>
                  <a:lnTo>
                    <a:pt x="63" y="124"/>
                  </a:lnTo>
                  <a:lnTo>
                    <a:pt x="50" y="122"/>
                  </a:lnTo>
                  <a:lnTo>
                    <a:pt x="38" y="119"/>
                  </a:lnTo>
                  <a:lnTo>
                    <a:pt x="27" y="113"/>
                  </a:lnTo>
                  <a:lnTo>
                    <a:pt x="19" y="106"/>
                  </a:lnTo>
                  <a:lnTo>
                    <a:pt x="11" y="96"/>
                  </a:lnTo>
                  <a:lnTo>
                    <a:pt x="5" y="85"/>
                  </a:lnTo>
                  <a:lnTo>
                    <a:pt x="1" y="74"/>
                  </a:lnTo>
                  <a:lnTo>
                    <a:pt x="0" y="62"/>
                  </a:lnTo>
                  <a:lnTo>
                    <a:pt x="0" y="62"/>
                  </a:lnTo>
                  <a:lnTo>
                    <a:pt x="1" y="49"/>
                  </a:lnTo>
                  <a:lnTo>
                    <a:pt x="5" y="37"/>
                  </a:lnTo>
                  <a:lnTo>
                    <a:pt x="11" y="28"/>
                  </a:lnTo>
                  <a:lnTo>
                    <a:pt x="19" y="18"/>
                  </a:lnTo>
                  <a:lnTo>
                    <a:pt x="27" y="10"/>
                  </a:lnTo>
                  <a:lnTo>
                    <a:pt x="38" y="5"/>
                  </a:lnTo>
                  <a:lnTo>
                    <a:pt x="50" y="1"/>
                  </a:lnTo>
                  <a:lnTo>
                    <a:pt x="63" y="0"/>
                  </a:lnTo>
                  <a:lnTo>
                    <a:pt x="63" y="0"/>
                  </a:lnTo>
                  <a:lnTo>
                    <a:pt x="74" y="1"/>
                  </a:lnTo>
                  <a:lnTo>
                    <a:pt x="86" y="5"/>
                  </a:lnTo>
                  <a:lnTo>
                    <a:pt x="97" y="10"/>
                  </a:lnTo>
                  <a:lnTo>
                    <a:pt x="105" y="18"/>
                  </a:lnTo>
                  <a:lnTo>
                    <a:pt x="113" y="28"/>
                  </a:lnTo>
                  <a:lnTo>
                    <a:pt x="119" y="37"/>
                  </a:lnTo>
                  <a:lnTo>
                    <a:pt x="123" y="49"/>
                  </a:lnTo>
                  <a:lnTo>
                    <a:pt x="124" y="62"/>
                  </a:lnTo>
                  <a:lnTo>
                    <a:pt x="124" y="62"/>
                  </a:lnTo>
                  <a:close/>
                </a:path>
              </a:pathLst>
            </a:custGeom>
            <a:solidFill>
              <a:schemeClr val="bg2">
                <a:lumMod val="75000"/>
              </a:schemeClr>
            </a:solidFill>
            <a:ln>
              <a:noFill/>
            </a:ln>
          </p:spPr>
          <p:txBody>
            <a:bodyPr vert="horz" wrap="square" lIns="68580" tIns="34290" rIns="68580" bIns="34290" numCol="1" anchor="t" anchorCtr="0" compatLnSpc="1">
              <a:prstTxWarp prst="textNoShape">
                <a:avLst/>
              </a:prstTxWarp>
            </a:bodyPr>
            <a:lstStyle/>
            <a:p>
              <a:endParaRPr lang="fi-FI"/>
            </a:p>
          </p:txBody>
        </p:sp>
        <p:sp>
          <p:nvSpPr>
            <p:cNvPr id="36" name="Freeform 16"/>
            <p:cNvSpPr>
              <a:spLocks/>
            </p:cNvSpPr>
            <p:nvPr/>
          </p:nvSpPr>
          <p:spPr bwMode="auto">
            <a:xfrm>
              <a:off x="4521200" y="3433763"/>
              <a:ext cx="195262" cy="196850"/>
            </a:xfrm>
            <a:custGeom>
              <a:avLst/>
              <a:gdLst>
                <a:gd name="T0" fmla="*/ 123 w 123"/>
                <a:gd name="T1" fmla="*/ 62 h 124"/>
                <a:gd name="T2" fmla="*/ 123 w 123"/>
                <a:gd name="T3" fmla="*/ 62 h 124"/>
                <a:gd name="T4" fmla="*/ 122 w 123"/>
                <a:gd name="T5" fmla="*/ 74 h 124"/>
                <a:gd name="T6" fmla="*/ 118 w 123"/>
                <a:gd name="T7" fmla="*/ 85 h 124"/>
                <a:gd name="T8" fmla="*/ 112 w 123"/>
                <a:gd name="T9" fmla="*/ 96 h 124"/>
                <a:gd name="T10" fmla="*/ 105 w 123"/>
                <a:gd name="T11" fmla="*/ 106 h 124"/>
                <a:gd name="T12" fmla="*/ 96 w 123"/>
                <a:gd name="T13" fmla="*/ 113 h 124"/>
                <a:gd name="T14" fmla="*/ 86 w 123"/>
                <a:gd name="T15" fmla="*/ 119 h 124"/>
                <a:gd name="T16" fmla="*/ 74 w 123"/>
                <a:gd name="T17" fmla="*/ 122 h 124"/>
                <a:gd name="T18" fmla="*/ 61 w 123"/>
                <a:gd name="T19" fmla="*/ 124 h 124"/>
                <a:gd name="T20" fmla="*/ 61 w 123"/>
                <a:gd name="T21" fmla="*/ 124 h 124"/>
                <a:gd name="T22" fmla="*/ 49 w 123"/>
                <a:gd name="T23" fmla="*/ 122 h 124"/>
                <a:gd name="T24" fmla="*/ 37 w 123"/>
                <a:gd name="T25" fmla="*/ 119 h 124"/>
                <a:gd name="T26" fmla="*/ 27 w 123"/>
                <a:gd name="T27" fmla="*/ 113 h 124"/>
                <a:gd name="T28" fmla="*/ 17 w 123"/>
                <a:gd name="T29" fmla="*/ 106 h 124"/>
                <a:gd name="T30" fmla="*/ 9 w 123"/>
                <a:gd name="T31" fmla="*/ 96 h 124"/>
                <a:gd name="T32" fmla="*/ 4 w 123"/>
                <a:gd name="T33" fmla="*/ 85 h 124"/>
                <a:gd name="T34" fmla="*/ 1 w 123"/>
                <a:gd name="T35" fmla="*/ 74 h 124"/>
                <a:gd name="T36" fmla="*/ 0 w 123"/>
                <a:gd name="T37" fmla="*/ 62 h 124"/>
                <a:gd name="T38" fmla="*/ 0 w 123"/>
                <a:gd name="T39" fmla="*/ 62 h 124"/>
                <a:gd name="T40" fmla="*/ 1 w 123"/>
                <a:gd name="T41" fmla="*/ 49 h 124"/>
                <a:gd name="T42" fmla="*/ 4 w 123"/>
                <a:gd name="T43" fmla="*/ 37 h 124"/>
                <a:gd name="T44" fmla="*/ 9 w 123"/>
                <a:gd name="T45" fmla="*/ 28 h 124"/>
                <a:gd name="T46" fmla="*/ 17 w 123"/>
                <a:gd name="T47" fmla="*/ 18 h 124"/>
                <a:gd name="T48" fmla="*/ 27 w 123"/>
                <a:gd name="T49" fmla="*/ 10 h 124"/>
                <a:gd name="T50" fmla="*/ 37 w 123"/>
                <a:gd name="T51" fmla="*/ 5 h 124"/>
                <a:gd name="T52" fmla="*/ 49 w 123"/>
                <a:gd name="T53" fmla="*/ 1 h 124"/>
                <a:gd name="T54" fmla="*/ 61 w 123"/>
                <a:gd name="T55" fmla="*/ 0 h 124"/>
                <a:gd name="T56" fmla="*/ 61 w 123"/>
                <a:gd name="T57" fmla="*/ 0 h 124"/>
                <a:gd name="T58" fmla="*/ 74 w 123"/>
                <a:gd name="T59" fmla="*/ 1 h 124"/>
                <a:gd name="T60" fmla="*/ 86 w 123"/>
                <a:gd name="T61" fmla="*/ 5 h 124"/>
                <a:gd name="T62" fmla="*/ 96 w 123"/>
                <a:gd name="T63" fmla="*/ 10 h 124"/>
                <a:gd name="T64" fmla="*/ 105 w 123"/>
                <a:gd name="T65" fmla="*/ 18 h 124"/>
                <a:gd name="T66" fmla="*/ 112 w 123"/>
                <a:gd name="T67" fmla="*/ 28 h 124"/>
                <a:gd name="T68" fmla="*/ 118 w 123"/>
                <a:gd name="T69" fmla="*/ 37 h 124"/>
                <a:gd name="T70" fmla="*/ 122 w 123"/>
                <a:gd name="T71" fmla="*/ 49 h 124"/>
                <a:gd name="T72" fmla="*/ 123 w 123"/>
                <a:gd name="T73" fmla="*/ 62 h 124"/>
                <a:gd name="T74" fmla="*/ 123 w 123"/>
                <a:gd name="T75" fmla="*/ 6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24">
                  <a:moveTo>
                    <a:pt x="123" y="62"/>
                  </a:moveTo>
                  <a:lnTo>
                    <a:pt x="123" y="62"/>
                  </a:lnTo>
                  <a:lnTo>
                    <a:pt x="122" y="74"/>
                  </a:lnTo>
                  <a:lnTo>
                    <a:pt x="118" y="85"/>
                  </a:lnTo>
                  <a:lnTo>
                    <a:pt x="112" y="96"/>
                  </a:lnTo>
                  <a:lnTo>
                    <a:pt x="105" y="106"/>
                  </a:lnTo>
                  <a:lnTo>
                    <a:pt x="96" y="113"/>
                  </a:lnTo>
                  <a:lnTo>
                    <a:pt x="86" y="119"/>
                  </a:lnTo>
                  <a:lnTo>
                    <a:pt x="74" y="122"/>
                  </a:lnTo>
                  <a:lnTo>
                    <a:pt x="61" y="124"/>
                  </a:lnTo>
                  <a:lnTo>
                    <a:pt x="61" y="124"/>
                  </a:lnTo>
                  <a:lnTo>
                    <a:pt x="49" y="122"/>
                  </a:lnTo>
                  <a:lnTo>
                    <a:pt x="37" y="119"/>
                  </a:lnTo>
                  <a:lnTo>
                    <a:pt x="27" y="113"/>
                  </a:lnTo>
                  <a:lnTo>
                    <a:pt x="17" y="106"/>
                  </a:lnTo>
                  <a:lnTo>
                    <a:pt x="9" y="96"/>
                  </a:lnTo>
                  <a:lnTo>
                    <a:pt x="4" y="85"/>
                  </a:lnTo>
                  <a:lnTo>
                    <a:pt x="1" y="74"/>
                  </a:lnTo>
                  <a:lnTo>
                    <a:pt x="0" y="62"/>
                  </a:lnTo>
                  <a:lnTo>
                    <a:pt x="0" y="62"/>
                  </a:lnTo>
                  <a:lnTo>
                    <a:pt x="1" y="49"/>
                  </a:lnTo>
                  <a:lnTo>
                    <a:pt x="4" y="37"/>
                  </a:lnTo>
                  <a:lnTo>
                    <a:pt x="9" y="28"/>
                  </a:lnTo>
                  <a:lnTo>
                    <a:pt x="17" y="18"/>
                  </a:lnTo>
                  <a:lnTo>
                    <a:pt x="27" y="10"/>
                  </a:lnTo>
                  <a:lnTo>
                    <a:pt x="37" y="5"/>
                  </a:lnTo>
                  <a:lnTo>
                    <a:pt x="49" y="1"/>
                  </a:lnTo>
                  <a:lnTo>
                    <a:pt x="61" y="0"/>
                  </a:lnTo>
                  <a:lnTo>
                    <a:pt x="61" y="0"/>
                  </a:lnTo>
                  <a:lnTo>
                    <a:pt x="74" y="1"/>
                  </a:lnTo>
                  <a:lnTo>
                    <a:pt x="86" y="5"/>
                  </a:lnTo>
                  <a:lnTo>
                    <a:pt x="96" y="10"/>
                  </a:lnTo>
                  <a:lnTo>
                    <a:pt x="105" y="18"/>
                  </a:lnTo>
                  <a:lnTo>
                    <a:pt x="112" y="28"/>
                  </a:lnTo>
                  <a:lnTo>
                    <a:pt x="118" y="37"/>
                  </a:lnTo>
                  <a:lnTo>
                    <a:pt x="122" y="49"/>
                  </a:lnTo>
                  <a:lnTo>
                    <a:pt x="123" y="62"/>
                  </a:lnTo>
                  <a:lnTo>
                    <a:pt x="123" y="62"/>
                  </a:lnTo>
                  <a:close/>
                </a:path>
              </a:pathLst>
            </a:custGeom>
            <a:solidFill>
              <a:schemeClr val="bg2">
                <a:lumMod val="75000"/>
              </a:schemeClr>
            </a:solidFill>
            <a:ln>
              <a:noFill/>
            </a:ln>
          </p:spPr>
          <p:txBody>
            <a:bodyPr vert="horz" wrap="square" lIns="68580" tIns="34290" rIns="68580" bIns="34290" numCol="1" anchor="t" anchorCtr="0" compatLnSpc="1">
              <a:prstTxWarp prst="textNoShape">
                <a:avLst/>
              </a:prstTxWarp>
            </a:bodyPr>
            <a:lstStyle/>
            <a:p>
              <a:endParaRPr lang="fi-FI"/>
            </a:p>
          </p:txBody>
        </p:sp>
        <p:sp>
          <p:nvSpPr>
            <p:cNvPr id="37" name="Freeform 17"/>
            <p:cNvSpPr>
              <a:spLocks/>
            </p:cNvSpPr>
            <p:nvPr/>
          </p:nvSpPr>
          <p:spPr bwMode="auto">
            <a:xfrm>
              <a:off x="3894138" y="3181350"/>
              <a:ext cx="912812" cy="371475"/>
            </a:xfrm>
            <a:custGeom>
              <a:avLst/>
              <a:gdLst>
                <a:gd name="T0" fmla="*/ 469 w 575"/>
                <a:gd name="T1" fmla="*/ 103 h 234"/>
                <a:gd name="T2" fmla="*/ 443 w 575"/>
                <a:gd name="T3" fmla="*/ 54 h 234"/>
                <a:gd name="T4" fmla="*/ 416 w 575"/>
                <a:gd name="T5" fmla="*/ 23 h 234"/>
                <a:gd name="T6" fmla="*/ 390 w 575"/>
                <a:gd name="T7" fmla="*/ 6 h 234"/>
                <a:gd name="T8" fmla="*/ 359 w 575"/>
                <a:gd name="T9" fmla="*/ 0 h 234"/>
                <a:gd name="T10" fmla="*/ 202 w 575"/>
                <a:gd name="T11" fmla="*/ 0 h 234"/>
                <a:gd name="T12" fmla="*/ 168 w 575"/>
                <a:gd name="T13" fmla="*/ 10 h 234"/>
                <a:gd name="T14" fmla="*/ 143 w 575"/>
                <a:gd name="T15" fmla="*/ 29 h 234"/>
                <a:gd name="T16" fmla="*/ 123 w 575"/>
                <a:gd name="T17" fmla="*/ 53 h 234"/>
                <a:gd name="T18" fmla="*/ 102 w 575"/>
                <a:gd name="T19" fmla="*/ 103 h 234"/>
                <a:gd name="T20" fmla="*/ 73 w 575"/>
                <a:gd name="T21" fmla="*/ 103 h 234"/>
                <a:gd name="T22" fmla="*/ 49 w 575"/>
                <a:gd name="T23" fmla="*/ 109 h 234"/>
                <a:gd name="T24" fmla="*/ 30 w 575"/>
                <a:gd name="T25" fmla="*/ 121 h 234"/>
                <a:gd name="T26" fmla="*/ 14 w 575"/>
                <a:gd name="T27" fmla="*/ 138 h 234"/>
                <a:gd name="T28" fmla="*/ 3 w 575"/>
                <a:gd name="T29" fmla="*/ 160 h 234"/>
                <a:gd name="T30" fmla="*/ 0 w 575"/>
                <a:gd name="T31" fmla="*/ 184 h 234"/>
                <a:gd name="T32" fmla="*/ 4 w 575"/>
                <a:gd name="T33" fmla="*/ 211 h 234"/>
                <a:gd name="T34" fmla="*/ 64 w 575"/>
                <a:gd name="T35" fmla="*/ 234 h 234"/>
                <a:gd name="T36" fmla="*/ 64 w 575"/>
                <a:gd name="T37" fmla="*/ 224 h 234"/>
                <a:gd name="T38" fmla="*/ 68 w 575"/>
                <a:gd name="T39" fmla="*/ 202 h 234"/>
                <a:gd name="T40" fmla="*/ 77 w 575"/>
                <a:gd name="T41" fmla="*/ 182 h 234"/>
                <a:gd name="T42" fmla="*/ 92 w 575"/>
                <a:gd name="T43" fmla="*/ 166 h 234"/>
                <a:gd name="T44" fmla="*/ 110 w 575"/>
                <a:gd name="T45" fmla="*/ 154 h 234"/>
                <a:gd name="T46" fmla="*/ 132 w 575"/>
                <a:gd name="T47" fmla="*/ 149 h 234"/>
                <a:gd name="T48" fmla="*/ 148 w 575"/>
                <a:gd name="T49" fmla="*/ 149 h 234"/>
                <a:gd name="T50" fmla="*/ 169 w 575"/>
                <a:gd name="T51" fmla="*/ 154 h 234"/>
                <a:gd name="T52" fmla="*/ 188 w 575"/>
                <a:gd name="T53" fmla="*/ 166 h 234"/>
                <a:gd name="T54" fmla="*/ 203 w 575"/>
                <a:gd name="T55" fmla="*/ 182 h 234"/>
                <a:gd name="T56" fmla="*/ 212 w 575"/>
                <a:gd name="T57" fmla="*/ 202 h 234"/>
                <a:gd name="T58" fmla="*/ 216 w 575"/>
                <a:gd name="T59" fmla="*/ 224 h 234"/>
                <a:gd name="T60" fmla="*/ 382 w 575"/>
                <a:gd name="T61" fmla="*/ 234 h 234"/>
                <a:gd name="T62" fmla="*/ 382 w 575"/>
                <a:gd name="T63" fmla="*/ 224 h 234"/>
                <a:gd name="T64" fmla="*/ 385 w 575"/>
                <a:gd name="T65" fmla="*/ 202 h 234"/>
                <a:gd name="T66" fmla="*/ 395 w 575"/>
                <a:gd name="T67" fmla="*/ 182 h 234"/>
                <a:gd name="T68" fmla="*/ 409 w 575"/>
                <a:gd name="T69" fmla="*/ 166 h 234"/>
                <a:gd name="T70" fmla="*/ 428 w 575"/>
                <a:gd name="T71" fmla="*/ 154 h 234"/>
                <a:gd name="T72" fmla="*/ 449 w 575"/>
                <a:gd name="T73" fmla="*/ 149 h 234"/>
                <a:gd name="T74" fmla="*/ 465 w 575"/>
                <a:gd name="T75" fmla="*/ 149 h 234"/>
                <a:gd name="T76" fmla="*/ 487 w 575"/>
                <a:gd name="T77" fmla="*/ 154 h 234"/>
                <a:gd name="T78" fmla="*/ 505 w 575"/>
                <a:gd name="T79" fmla="*/ 166 h 234"/>
                <a:gd name="T80" fmla="*/ 520 w 575"/>
                <a:gd name="T81" fmla="*/ 182 h 234"/>
                <a:gd name="T82" fmla="*/ 530 w 575"/>
                <a:gd name="T83" fmla="*/ 202 h 234"/>
                <a:gd name="T84" fmla="*/ 533 w 575"/>
                <a:gd name="T85" fmla="*/ 224 h 234"/>
                <a:gd name="T86" fmla="*/ 558 w 575"/>
                <a:gd name="T87" fmla="*/ 234 h 234"/>
                <a:gd name="T88" fmla="*/ 571 w 575"/>
                <a:gd name="T89" fmla="*/ 211 h 234"/>
                <a:gd name="T90" fmla="*/ 575 w 575"/>
                <a:gd name="T91" fmla="*/ 184 h 234"/>
                <a:gd name="T92" fmla="*/ 572 w 575"/>
                <a:gd name="T93" fmla="*/ 160 h 234"/>
                <a:gd name="T94" fmla="*/ 561 w 575"/>
                <a:gd name="T95" fmla="*/ 138 h 234"/>
                <a:gd name="T96" fmla="*/ 545 w 575"/>
                <a:gd name="T97" fmla="*/ 121 h 234"/>
                <a:gd name="T98" fmla="*/ 526 w 575"/>
                <a:gd name="T99" fmla="*/ 109 h 234"/>
                <a:gd name="T100" fmla="*/ 502 w 575"/>
                <a:gd name="T101" fmla="*/ 1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5" h="234">
                  <a:moveTo>
                    <a:pt x="493" y="103"/>
                  </a:moveTo>
                  <a:lnTo>
                    <a:pt x="469" y="103"/>
                  </a:lnTo>
                  <a:lnTo>
                    <a:pt x="469" y="103"/>
                  </a:lnTo>
                  <a:lnTo>
                    <a:pt x="461" y="87"/>
                  </a:lnTo>
                  <a:lnTo>
                    <a:pt x="453" y="70"/>
                  </a:lnTo>
                  <a:lnTo>
                    <a:pt x="443" y="54"/>
                  </a:lnTo>
                  <a:lnTo>
                    <a:pt x="430" y="38"/>
                  </a:lnTo>
                  <a:lnTo>
                    <a:pt x="424" y="30"/>
                  </a:lnTo>
                  <a:lnTo>
                    <a:pt x="416" y="23"/>
                  </a:lnTo>
                  <a:lnTo>
                    <a:pt x="408" y="17"/>
                  </a:lnTo>
                  <a:lnTo>
                    <a:pt x="399" y="12"/>
                  </a:lnTo>
                  <a:lnTo>
                    <a:pt x="390" y="6"/>
                  </a:lnTo>
                  <a:lnTo>
                    <a:pt x="381" y="3"/>
                  </a:lnTo>
                  <a:lnTo>
                    <a:pt x="370" y="1"/>
                  </a:lnTo>
                  <a:lnTo>
                    <a:pt x="359" y="0"/>
                  </a:lnTo>
                  <a:lnTo>
                    <a:pt x="215" y="0"/>
                  </a:lnTo>
                  <a:lnTo>
                    <a:pt x="215" y="0"/>
                  </a:lnTo>
                  <a:lnTo>
                    <a:pt x="202" y="0"/>
                  </a:lnTo>
                  <a:lnTo>
                    <a:pt x="190" y="2"/>
                  </a:lnTo>
                  <a:lnTo>
                    <a:pt x="178" y="5"/>
                  </a:lnTo>
                  <a:lnTo>
                    <a:pt x="168" y="10"/>
                  </a:lnTo>
                  <a:lnTo>
                    <a:pt x="159" y="15"/>
                  </a:lnTo>
                  <a:lnTo>
                    <a:pt x="150" y="21"/>
                  </a:lnTo>
                  <a:lnTo>
                    <a:pt x="143" y="29"/>
                  </a:lnTo>
                  <a:lnTo>
                    <a:pt x="135" y="36"/>
                  </a:lnTo>
                  <a:lnTo>
                    <a:pt x="129" y="44"/>
                  </a:lnTo>
                  <a:lnTo>
                    <a:pt x="123" y="53"/>
                  </a:lnTo>
                  <a:lnTo>
                    <a:pt x="114" y="70"/>
                  </a:lnTo>
                  <a:lnTo>
                    <a:pt x="106" y="87"/>
                  </a:lnTo>
                  <a:lnTo>
                    <a:pt x="102" y="103"/>
                  </a:lnTo>
                  <a:lnTo>
                    <a:pt x="82" y="103"/>
                  </a:lnTo>
                  <a:lnTo>
                    <a:pt x="82" y="103"/>
                  </a:lnTo>
                  <a:lnTo>
                    <a:pt x="73" y="103"/>
                  </a:lnTo>
                  <a:lnTo>
                    <a:pt x="65" y="104"/>
                  </a:lnTo>
                  <a:lnTo>
                    <a:pt x="57" y="106"/>
                  </a:lnTo>
                  <a:lnTo>
                    <a:pt x="49" y="109"/>
                  </a:lnTo>
                  <a:lnTo>
                    <a:pt x="43" y="113"/>
                  </a:lnTo>
                  <a:lnTo>
                    <a:pt x="36" y="117"/>
                  </a:lnTo>
                  <a:lnTo>
                    <a:pt x="30" y="121"/>
                  </a:lnTo>
                  <a:lnTo>
                    <a:pt x="24" y="126"/>
                  </a:lnTo>
                  <a:lnTo>
                    <a:pt x="18" y="132"/>
                  </a:lnTo>
                  <a:lnTo>
                    <a:pt x="14" y="138"/>
                  </a:lnTo>
                  <a:lnTo>
                    <a:pt x="10" y="146"/>
                  </a:lnTo>
                  <a:lnTo>
                    <a:pt x="6" y="152"/>
                  </a:lnTo>
                  <a:lnTo>
                    <a:pt x="3" y="160"/>
                  </a:lnTo>
                  <a:lnTo>
                    <a:pt x="2" y="167"/>
                  </a:lnTo>
                  <a:lnTo>
                    <a:pt x="0" y="176"/>
                  </a:lnTo>
                  <a:lnTo>
                    <a:pt x="0" y="184"/>
                  </a:lnTo>
                  <a:lnTo>
                    <a:pt x="0" y="184"/>
                  </a:lnTo>
                  <a:lnTo>
                    <a:pt x="1" y="198"/>
                  </a:lnTo>
                  <a:lnTo>
                    <a:pt x="4" y="211"/>
                  </a:lnTo>
                  <a:lnTo>
                    <a:pt x="10" y="223"/>
                  </a:lnTo>
                  <a:lnTo>
                    <a:pt x="17" y="234"/>
                  </a:lnTo>
                  <a:lnTo>
                    <a:pt x="64" y="234"/>
                  </a:lnTo>
                  <a:lnTo>
                    <a:pt x="64" y="234"/>
                  </a:lnTo>
                  <a:lnTo>
                    <a:pt x="64" y="224"/>
                  </a:lnTo>
                  <a:lnTo>
                    <a:pt x="64" y="224"/>
                  </a:lnTo>
                  <a:lnTo>
                    <a:pt x="64" y="217"/>
                  </a:lnTo>
                  <a:lnTo>
                    <a:pt x="65" y="209"/>
                  </a:lnTo>
                  <a:lnTo>
                    <a:pt x="68" y="202"/>
                  </a:lnTo>
                  <a:lnTo>
                    <a:pt x="70" y="195"/>
                  </a:lnTo>
                  <a:lnTo>
                    <a:pt x="73" y="189"/>
                  </a:lnTo>
                  <a:lnTo>
                    <a:pt x="77" y="182"/>
                  </a:lnTo>
                  <a:lnTo>
                    <a:pt x="82" y="176"/>
                  </a:lnTo>
                  <a:lnTo>
                    <a:pt x="87" y="170"/>
                  </a:lnTo>
                  <a:lnTo>
                    <a:pt x="92" y="166"/>
                  </a:lnTo>
                  <a:lnTo>
                    <a:pt x="98" y="162"/>
                  </a:lnTo>
                  <a:lnTo>
                    <a:pt x="104" y="158"/>
                  </a:lnTo>
                  <a:lnTo>
                    <a:pt x="110" y="154"/>
                  </a:lnTo>
                  <a:lnTo>
                    <a:pt x="118" y="152"/>
                  </a:lnTo>
                  <a:lnTo>
                    <a:pt x="124" y="150"/>
                  </a:lnTo>
                  <a:lnTo>
                    <a:pt x="132" y="149"/>
                  </a:lnTo>
                  <a:lnTo>
                    <a:pt x="141" y="149"/>
                  </a:lnTo>
                  <a:lnTo>
                    <a:pt x="141" y="149"/>
                  </a:lnTo>
                  <a:lnTo>
                    <a:pt x="148" y="149"/>
                  </a:lnTo>
                  <a:lnTo>
                    <a:pt x="156" y="150"/>
                  </a:lnTo>
                  <a:lnTo>
                    <a:pt x="163" y="152"/>
                  </a:lnTo>
                  <a:lnTo>
                    <a:pt x="169" y="154"/>
                  </a:lnTo>
                  <a:lnTo>
                    <a:pt x="176" y="158"/>
                  </a:lnTo>
                  <a:lnTo>
                    <a:pt x="182" y="162"/>
                  </a:lnTo>
                  <a:lnTo>
                    <a:pt x="188" y="166"/>
                  </a:lnTo>
                  <a:lnTo>
                    <a:pt x="194" y="170"/>
                  </a:lnTo>
                  <a:lnTo>
                    <a:pt x="198" y="176"/>
                  </a:lnTo>
                  <a:lnTo>
                    <a:pt x="203" y="182"/>
                  </a:lnTo>
                  <a:lnTo>
                    <a:pt x="207" y="189"/>
                  </a:lnTo>
                  <a:lnTo>
                    <a:pt x="210" y="195"/>
                  </a:lnTo>
                  <a:lnTo>
                    <a:pt x="212" y="202"/>
                  </a:lnTo>
                  <a:lnTo>
                    <a:pt x="215" y="209"/>
                  </a:lnTo>
                  <a:lnTo>
                    <a:pt x="216" y="217"/>
                  </a:lnTo>
                  <a:lnTo>
                    <a:pt x="216" y="224"/>
                  </a:lnTo>
                  <a:lnTo>
                    <a:pt x="216" y="224"/>
                  </a:lnTo>
                  <a:lnTo>
                    <a:pt x="216" y="234"/>
                  </a:lnTo>
                  <a:lnTo>
                    <a:pt x="382" y="234"/>
                  </a:lnTo>
                  <a:lnTo>
                    <a:pt x="382" y="234"/>
                  </a:lnTo>
                  <a:lnTo>
                    <a:pt x="382" y="224"/>
                  </a:lnTo>
                  <a:lnTo>
                    <a:pt x="382" y="224"/>
                  </a:lnTo>
                  <a:lnTo>
                    <a:pt x="382" y="217"/>
                  </a:lnTo>
                  <a:lnTo>
                    <a:pt x="383" y="209"/>
                  </a:lnTo>
                  <a:lnTo>
                    <a:pt x="385" y="202"/>
                  </a:lnTo>
                  <a:lnTo>
                    <a:pt x="387" y="195"/>
                  </a:lnTo>
                  <a:lnTo>
                    <a:pt x="390" y="189"/>
                  </a:lnTo>
                  <a:lnTo>
                    <a:pt x="395" y="182"/>
                  </a:lnTo>
                  <a:lnTo>
                    <a:pt x="399" y="176"/>
                  </a:lnTo>
                  <a:lnTo>
                    <a:pt x="403" y="170"/>
                  </a:lnTo>
                  <a:lnTo>
                    <a:pt x="409" y="166"/>
                  </a:lnTo>
                  <a:lnTo>
                    <a:pt x="415" y="162"/>
                  </a:lnTo>
                  <a:lnTo>
                    <a:pt x="422" y="158"/>
                  </a:lnTo>
                  <a:lnTo>
                    <a:pt x="428" y="154"/>
                  </a:lnTo>
                  <a:lnTo>
                    <a:pt x="434" y="152"/>
                  </a:lnTo>
                  <a:lnTo>
                    <a:pt x="442" y="150"/>
                  </a:lnTo>
                  <a:lnTo>
                    <a:pt x="449" y="149"/>
                  </a:lnTo>
                  <a:lnTo>
                    <a:pt x="457" y="149"/>
                  </a:lnTo>
                  <a:lnTo>
                    <a:pt x="457" y="149"/>
                  </a:lnTo>
                  <a:lnTo>
                    <a:pt x="465" y="149"/>
                  </a:lnTo>
                  <a:lnTo>
                    <a:pt x="472" y="150"/>
                  </a:lnTo>
                  <a:lnTo>
                    <a:pt x="480" y="152"/>
                  </a:lnTo>
                  <a:lnTo>
                    <a:pt x="487" y="154"/>
                  </a:lnTo>
                  <a:lnTo>
                    <a:pt x="493" y="158"/>
                  </a:lnTo>
                  <a:lnTo>
                    <a:pt x="500" y="162"/>
                  </a:lnTo>
                  <a:lnTo>
                    <a:pt x="505" y="166"/>
                  </a:lnTo>
                  <a:lnTo>
                    <a:pt x="511" y="170"/>
                  </a:lnTo>
                  <a:lnTo>
                    <a:pt x="516" y="176"/>
                  </a:lnTo>
                  <a:lnTo>
                    <a:pt x="520" y="182"/>
                  </a:lnTo>
                  <a:lnTo>
                    <a:pt x="524" y="189"/>
                  </a:lnTo>
                  <a:lnTo>
                    <a:pt x="527" y="195"/>
                  </a:lnTo>
                  <a:lnTo>
                    <a:pt x="530" y="202"/>
                  </a:lnTo>
                  <a:lnTo>
                    <a:pt x="531" y="209"/>
                  </a:lnTo>
                  <a:lnTo>
                    <a:pt x="533" y="217"/>
                  </a:lnTo>
                  <a:lnTo>
                    <a:pt x="533" y="224"/>
                  </a:lnTo>
                  <a:lnTo>
                    <a:pt x="533" y="224"/>
                  </a:lnTo>
                  <a:lnTo>
                    <a:pt x="532" y="234"/>
                  </a:lnTo>
                  <a:lnTo>
                    <a:pt x="558" y="234"/>
                  </a:lnTo>
                  <a:lnTo>
                    <a:pt x="558" y="234"/>
                  </a:lnTo>
                  <a:lnTo>
                    <a:pt x="565" y="223"/>
                  </a:lnTo>
                  <a:lnTo>
                    <a:pt x="571" y="211"/>
                  </a:lnTo>
                  <a:lnTo>
                    <a:pt x="574" y="198"/>
                  </a:lnTo>
                  <a:lnTo>
                    <a:pt x="575" y="184"/>
                  </a:lnTo>
                  <a:lnTo>
                    <a:pt x="575" y="184"/>
                  </a:lnTo>
                  <a:lnTo>
                    <a:pt x="575" y="176"/>
                  </a:lnTo>
                  <a:lnTo>
                    <a:pt x="573" y="167"/>
                  </a:lnTo>
                  <a:lnTo>
                    <a:pt x="572" y="160"/>
                  </a:lnTo>
                  <a:lnTo>
                    <a:pt x="569" y="152"/>
                  </a:lnTo>
                  <a:lnTo>
                    <a:pt x="565" y="146"/>
                  </a:lnTo>
                  <a:lnTo>
                    <a:pt x="561" y="138"/>
                  </a:lnTo>
                  <a:lnTo>
                    <a:pt x="557" y="132"/>
                  </a:lnTo>
                  <a:lnTo>
                    <a:pt x="551" y="126"/>
                  </a:lnTo>
                  <a:lnTo>
                    <a:pt x="545" y="121"/>
                  </a:lnTo>
                  <a:lnTo>
                    <a:pt x="540" y="117"/>
                  </a:lnTo>
                  <a:lnTo>
                    <a:pt x="532" y="113"/>
                  </a:lnTo>
                  <a:lnTo>
                    <a:pt x="526" y="109"/>
                  </a:lnTo>
                  <a:lnTo>
                    <a:pt x="518" y="106"/>
                  </a:lnTo>
                  <a:lnTo>
                    <a:pt x="510" y="104"/>
                  </a:lnTo>
                  <a:lnTo>
                    <a:pt x="502" y="103"/>
                  </a:lnTo>
                  <a:lnTo>
                    <a:pt x="493" y="103"/>
                  </a:lnTo>
                  <a:lnTo>
                    <a:pt x="493" y="103"/>
                  </a:lnTo>
                  <a:close/>
                </a:path>
              </a:pathLst>
            </a:custGeom>
            <a:solidFill>
              <a:srgbClr val="4460A5"/>
            </a:solidFill>
            <a:ln>
              <a:noFill/>
            </a:ln>
          </p:spPr>
          <p:txBody>
            <a:bodyPr vert="horz" wrap="square" lIns="68580" tIns="34290" rIns="68580" bIns="34290" numCol="1" anchor="t" anchorCtr="0" compatLnSpc="1">
              <a:prstTxWarp prst="textNoShape">
                <a:avLst/>
              </a:prstTxWarp>
            </a:bodyPr>
            <a:lstStyle/>
            <a:p>
              <a:endParaRPr lang="fi-FI"/>
            </a:p>
          </p:txBody>
        </p:sp>
      </p:grpSp>
      <p:grpSp>
        <p:nvGrpSpPr>
          <p:cNvPr id="39" name="Ryhmä 38"/>
          <p:cNvGrpSpPr/>
          <p:nvPr/>
        </p:nvGrpSpPr>
        <p:grpSpPr>
          <a:xfrm>
            <a:off x="720335" y="3603451"/>
            <a:ext cx="476250" cy="234398"/>
            <a:chOff x="3894138" y="3181350"/>
            <a:chExt cx="912812" cy="449263"/>
          </a:xfrm>
        </p:grpSpPr>
        <p:sp>
          <p:nvSpPr>
            <p:cNvPr id="40" name="Freeform 15"/>
            <p:cNvSpPr>
              <a:spLocks/>
            </p:cNvSpPr>
            <p:nvPr/>
          </p:nvSpPr>
          <p:spPr bwMode="auto">
            <a:xfrm>
              <a:off x="4017963" y="3433763"/>
              <a:ext cx="196850" cy="196850"/>
            </a:xfrm>
            <a:custGeom>
              <a:avLst/>
              <a:gdLst>
                <a:gd name="T0" fmla="*/ 124 w 124"/>
                <a:gd name="T1" fmla="*/ 62 h 124"/>
                <a:gd name="T2" fmla="*/ 124 w 124"/>
                <a:gd name="T3" fmla="*/ 62 h 124"/>
                <a:gd name="T4" fmla="*/ 123 w 124"/>
                <a:gd name="T5" fmla="*/ 74 h 124"/>
                <a:gd name="T6" fmla="*/ 119 w 124"/>
                <a:gd name="T7" fmla="*/ 85 h 124"/>
                <a:gd name="T8" fmla="*/ 113 w 124"/>
                <a:gd name="T9" fmla="*/ 96 h 124"/>
                <a:gd name="T10" fmla="*/ 105 w 124"/>
                <a:gd name="T11" fmla="*/ 106 h 124"/>
                <a:gd name="T12" fmla="*/ 97 w 124"/>
                <a:gd name="T13" fmla="*/ 113 h 124"/>
                <a:gd name="T14" fmla="*/ 86 w 124"/>
                <a:gd name="T15" fmla="*/ 119 h 124"/>
                <a:gd name="T16" fmla="*/ 74 w 124"/>
                <a:gd name="T17" fmla="*/ 122 h 124"/>
                <a:gd name="T18" fmla="*/ 63 w 124"/>
                <a:gd name="T19" fmla="*/ 124 h 124"/>
                <a:gd name="T20" fmla="*/ 63 w 124"/>
                <a:gd name="T21" fmla="*/ 124 h 124"/>
                <a:gd name="T22" fmla="*/ 50 w 124"/>
                <a:gd name="T23" fmla="*/ 122 h 124"/>
                <a:gd name="T24" fmla="*/ 38 w 124"/>
                <a:gd name="T25" fmla="*/ 119 h 124"/>
                <a:gd name="T26" fmla="*/ 27 w 124"/>
                <a:gd name="T27" fmla="*/ 113 h 124"/>
                <a:gd name="T28" fmla="*/ 19 w 124"/>
                <a:gd name="T29" fmla="*/ 106 h 124"/>
                <a:gd name="T30" fmla="*/ 11 w 124"/>
                <a:gd name="T31" fmla="*/ 96 h 124"/>
                <a:gd name="T32" fmla="*/ 5 w 124"/>
                <a:gd name="T33" fmla="*/ 85 h 124"/>
                <a:gd name="T34" fmla="*/ 1 w 124"/>
                <a:gd name="T35" fmla="*/ 74 h 124"/>
                <a:gd name="T36" fmla="*/ 0 w 124"/>
                <a:gd name="T37" fmla="*/ 62 h 124"/>
                <a:gd name="T38" fmla="*/ 0 w 124"/>
                <a:gd name="T39" fmla="*/ 62 h 124"/>
                <a:gd name="T40" fmla="*/ 1 w 124"/>
                <a:gd name="T41" fmla="*/ 49 h 124"/>
                <a:gd name="T42" fmla="*/ 5 w 124"/>
                <a:gd name="T43" fmla="*/ 37 h 124"/>
                <a:gd name="T44" fmla="*/ 11 w 124"/>
                <a:gd name="T45" fmla="*/ 28 h 124"/>
                <a:gd name="T46" fmla="*/ 19 w 124"/>
                <a:gd name="T47" fmla="*/ 18 h 124"/>
                <a:gd name="T48" fmla="*/ 27 w 124"/>
                <a:gd name="T49" fmla="*/ 10 h 124"/>
                <a:gd name="T50" fmla="*/ 38 w 124"/>
                <a:gd name="T51" fmla="*/ 5 h 124"/>
                <a:gd name="T52" fmla="*/ 50 w 124"/>
                <a:gd name="T53" fmla="*/ 1 h 124"/>
                <a:gd name="T54" fmla="*/ 63 w 124"/>
                <a:gd name="T55" fmla="*/ 0 h 124"/>
                <a:gd name="T56" fmla="*/ 63 w 124"/>
                <a:gd name="T57" fmla="*/ 0 h 124"/>
                <a:gd name="T58" fmla="*/ 74 w 124"/>
                <a:gd name="T59" fmla="*/ 1 h 124"/>
                <a:gd name="T60" fmla="*/ 86 w 124"/>
                <a:gd name="T61" fmla="*/ 5 h 124"/>
                <a:gd name="T62" fmla="*/ 97 w 124"/>
                <a:gd name="T63" fmla="*/ 10 h 124"/>
                <a:gd name="T64" fmla="*/ 105 w 124"/>
                <a:gd name="T65" fmla="*/ 18 h 124"/>
                <a:gd name="T66" fmla="*/ 113 w 124"/>
                <a:gd name="T67" fmla="*/ 28 h 124"/>
                <a:gd name="T68" fmla="*/ 119 w 124"/>
                <a:gd name="T69" fmla="*/ 37 h 124"/>
                <a:gd name="T70" fmla="*/ 123 w 124"/>
                <a:gd name="T71" fmla="*/ 49 h 124"/>
                <a:gd name="T72" fmla="*/ 124 w 124"/>
                <a:gd name="T73" fmla="*/ 62 h 124"/>
                <a:gd name="T74" fmla="*/ 124 w 124"/>
                <a:gd name="T75" fmla="*/ 6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4" h="124">
                  <a:moveTo>
                    <a:pt x="124" y="62"/>
                  </a:moveTo>
                  <a:lnTo>
                    <a:pt x="124" y="62"/>
                  </a:lnTo>
                  <a:lnTo>
                    <a:pt x="123" y="74"/>
                  </a:lnTo>
                  <a:lnTo>
                    <a:pt x="119" y="85"/>
                  </a:lnTo>
                  <a:lnTo>
                    <a:pt x="113" y="96"/>
                  </a:lnTo>
                  <a:lnTo>
                    <a:pt x="105" y="106"/>
                  </a:lnTo>
                  <a:lnTo>
                    <a:pt x="97" y="113"/>
                  </a:lnTo>
                  <a:lnTo>
                    <a:pt x="86" y="119"/>
                  </a:lnTo>
                  <a:lnTo>
                    <a:pt x="74" y="122"/>
                  </a:lnTo>
                  <a:lnTo>
                    <a:pt x="63" y="124"/>
                  </a:lnTo>
                  <a:lnTo>
                    <a:pt x="63" y="124"/>
                  </a:lnTo>
                  <a:lnTo>
                    <a:pt x="50" y="122"/>
                  </a:lnTo>
                  <a:lnTo>
                    <a:pt x="38" y="119"/>
                  </a:lnTo>
                  <a:lnTo>
                    <a:pt x="27" y="113"/>
                  </a:lnTo>
                  <a:lnTo>
                    <a:pt x="19" y="106"/>
                  </a:lnTo>
                  <a:lnTo>
                    <a:pt x="11" y="96"/>
                  </a:lnTo>
                  <a:lnTo>
                    <a:pt x="5" y="85"/>
                  </a:lnTo>
                  <a:lnTo>
                    <a:pt x="1" y="74"/>
                  </a:lnTo>
                  <a:lnTo>
                    <a:pt x="0" y="62"/>
                  </a:lnTo>
                  <a:lnTo>
                    <a:pt x="0" y="62"/>
                  </a:lnTo>
                  <a:lnTo>
                    <a:pt x="1" y="49"/>
                  </a:lnTo>
                  <a:lnTo>
                    <a:pt x="5" y="37"/>
                  </a:lnTo>
                  <a:lnTo>
                    <a:pt x="11" y="28"/>
                  </a:lnTo>
                  <a:lnTo>
                    <a:pt x="19" y="18"/>
                  </a:lnTo>
                  <a:lnTo>
                    <a:pt x="27" y="10"/>
                  </a:lnTo>
                  <a:lnTo>
                    <a:pt x="38" y="5"/>
                  </a:lnTo>
                  <a:lnTo>
                    <a:pt x="50" y="1"/>
                  </a:lnTo>
                  <a:lnTo>
                    <a:pt x="63" y="0"/>
                  </a:lnTo>
                  <a:lnTo>
                    <a:pt x="63" y="0"/>
                  </a:lnTo>
                  <a:lnTo>
                    <a:pt x="74" y="1"/>
                  </a:lnTo>
                  <a:lnTo>
                    <a:pt x="86" y="5"/>
                  </a:lnTo>
                  <a:lnTo>
                    <a:pt x="97" y="10"/>
                  </a:lnTo>
                  <a:lnTo>
                    <a:pt x="105" y="18"/>
                  </a:lnTo>
                  <a:lnTo>
                    <a:pt x="113" y="28"/>
                  </a:lnTo>
                  <a:lnTo>
                    <a:pt x="119" y="37"/>
                  </a:lnTo>
                  <a:lnTo>
                    <a:pt x="123" y="49"/>
                  </a:lnTo>
                  <a:lnTo>
                    <a:pt x="124" y="62"/>
                  </a:lnTo>
                  <a:lnTo>
                    <a:pt x="124" y="62"/>
                  </a:lnTo>
                  <a:close/>
                </a:path>
              </a:pathLst>
            </a:custGeom>
            <a:solidFill>
              <a:schemeClr val="bg2">
                <a:lumMod val="75000"/>
              </a:schemeClr>
            </a:solidFill>
            <a:ln>
              <a:noFill/>
            </a:ln>
          </p:spPr>
          <p:txBody>
            <a:bodyPr vert="horz" wrap="square" lIns="68580" tIns="34290" rIns="68580" bIns="34290" numCol="1" anchor="t" anchorCtr="0" compatLnSpc="1">
              <a:prstTxWarp prst="textNoShape">
                <a:avLst/>
              </a:prstTxWarp>
            </a:bodyPr>
            <a:lstStyle/>
            <a:p>
              <a:endParaRPr lang="fi-FI"/>
            </a:p>
          </p:txBody>
        </p:sp>
        <p:sp>
          <p:nvSpPr>
            <p:cNvPr id="41" name="Freeform 16"/>
            <p:cNvSpPr>
              <a:spLocks/>
            </p:cNvSpPr>
            <p:nvPr/>
          </p:nvSpPr>
          <p:spPr bwMode="auto">
            <a:xfrm>
              <a:off x="4521200" y="3433763"/>
              <a:ext cx="195262" cy="196850"/>
            </a:xfrm>
            <a:custGeom>
              <a:avLst/>
              <a:gdLst>
                <a:gd name="T0" fmla="*/ 123 w 123"/>
                <a:gd name="T1" fmla="*/ 62 h 124"/>
                <a:gd name="T2" fmla="*/ 123 w 123"/>
                <a:gd name="T3" fmla="*/ 62 h 124"/>
                <a:gd name="T4" fmla="*/ 122 w 123"/>
                <a:gd name="T5" fmla="*/ 74 h 124"/>
                <a:gd name="T6" fmla="*/ 118 w 123"/>
                <a:gd name="T7" fmla="*/ 85 h 124"/>
                <a:gd name="T8" fmla="*/ 112 w 123"/>
                <a:gd name="T9" fmla="*/ 96 h 124"/>
                <a:gd name="T10" fmla="*/ 105 w 123"/>
                <a:gd name="T11" fmla="*/ 106 h 124"/>
                <a:gd name="T12" fmla="*/ 96 w 123"/>
                <a:gd name="T13" fmla="*/ 113 h 124"/>
                <a:gd name="T14" fmla="*/ 86 w 123"/>
                <a:gd name="T15" fmla="*/ 119 h 124"/>
                <a:gd name="T16" fmla="*/ 74 w 123"/>
                <a:gd name="T17" fmla="*/ 122 h 124"/>
                <a:gd name="T18" fmla="*/ 61 w 123"/>
                <a:gd name="T19" fmla="*/ 124 h 124"/>
                <a:gd name="T20" fmla="*/ 61 w 123"/>
                <a:gd name="T21" fmla="*/ 124 h 124"/>
                <a:gd name="T22" fmla="*/ 49 w 123"/>
                <a:gd name="T23" fmla="*/ 122 h 124"/>
                <a:gd name="T24" fmla="*/ 37 w 123"/>
                <a:gd name="T25" fmla="*/ 119 h 124"/>
                <a:gd name="T26" fmla="*/ 27 w 123"/>
                <a:gd name="T27" fmla="*/ 113 h 124"/>
                <a:gd name="T28" fmla="*/ 17 w 123"/>
                <a:gd name="T29" fmla="*/ 106 h 124"/>
                <a:gd name="T30" fmla="*/ 9 w 123"/>
                <a:gd name="T31" fmla="*/ 96 h 124"/>
                <a:gd name="T32" fmla="*/ 4 w 123"/>
                <a:gd name="T33" fmla="*/ 85 h 124"/>
                <a:gd name="T34" fmla="*/ 1 w 123"/>
                <a:gd name="T35" fmla="*/ 74 h 124"/>
                <a:gd name="T36" fmla="*/ 0 w 123"/>
                <a:gd name="T37" fmla="*/ 62 h 124"/>
                <a:gd name="T38" fmla="*/ 0 w 123"/>
                <a:gd name="T39" fmla="*/ 62 h 124"/>
                <a:gd name="T40" fmla="*/ 1 w 123"/>
                <a:gd name="T41" fmla="*/ 49 h 124"/>
                <a:gd name="T42" fmla="*/ 4 w 123"/>
                <a:gd name="T43" fmla="*/ 37 h 124"/>
                <a:gd name="T44" fmla="*/ 9 w 123"/>
                <a:gd name="T45" fmla="*/ 28 h 124"/>
                <a:gd name="T46" fmla="*/ 17 w 123"/>
                <a:gd name="T47" fmla="*/ 18 h 124"/>
                <a:gd name="T48" fmla="*/ 27 w 123"/>
                <a:gd name="T49" fmla="*/ 10 h 124"/>
                <a:gd name="T50" fmla="*/ 37 w 123"/>
                <a:gd name="T51" fmla="*/ 5 h 124"/>
                <a:gd name="T52" fmla="*/ 49 w 123"/>
                <a:gd name="T53" fmla="*/ 1 h 124"/>
                <a:gd name="T54" fmla="*/ 61 w 123"/>
                <a:gd name="T55" fmla="*/ 0 h 124"/>
                <a:gd name="T56" fmla="*/ 61 w 123"/>
                <a:gd name="T57" fmla="*/ 0 h 124"/>
                <a:gd name="T58" fmla="*/ 74 w 123"/>
                <a:gd name="T59" fmla="*/ 1 h 124"/>
                <a:gd name="T60" fmla="*/ 86 w 123"/>
                <a:gd name="T61" fmla="*/ 5 h 124"/>
                <a:gd name="T62" fmla="*/ 96 w 123"/>
                <a:gd name="T63" fmla="*/ 10 h 124"/>
                <a:gd name="T64" fmla="*/ 105 w 123"/>
                <a:gd name="T65" fmla="*/ 18 h 124"/>
                <a:gd name="T66" fmla="*/ 112 w 123"/>
                <a:gd name="T67" fmla="*/ 28 h 124"/>
                <a:gd name="T68" fmla="*/ 118 w 123"/>
                <a:gd name="T69" fmla="*/ 37 h 124"/>
                <a:gd name="T70" fmla="*/ 122 w 123"/>
                <a:gd name="T71" fmla="*/ 49 h 124"/>
                <a:gd name="T72" fmla="*/ 123 w 123"/>
                <a:gd name="T73" fmla="*/ 62 h 124"/>
                <a:gd name="T74" fmla="*/ 123 w 123"/>
                <a:gd name="T75" fmla="*/ 6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24">
                  <a:moveTo>
                    <a:pt x="123" y="62"/>
                  </a:moveTo>
                  <a:lnTo>
                    <a:pt x="123" y="62"/>
                  </a:lnTo>
                  <a:lnTo>
                    <a:pt x="122" y="74"/>
                  </a:lnTo>
                  <a:lnTo>
                    <a:pt x="118" y="85"/>
                  </a:lnTo>
                  <a:lnTo>
                    <a:pt x="112" y="96"/>
                  </a:lnTo>
                  <a:lnTo>
                    <a:pt x="105" y="106"/>
                  </a:lnTo>
                  <a:lnTo>
                    <a:pt x="96" y="113"/>
                  </a:lnTo>
                  <a:lnTo>
                    <a:pt x="86" y="119"/>
                  </a:lnTo>
                  <a:lnTo>
                    <a:pt x="74" y="122"/>
                  </a:lnTo>
                  <a:lnTo>
                    <a:pt x="61" y="124"/>
                  </a:lnTo>
                  <a:lnTo>
                    <a:pt x="61" y="124"/>
                  </a:lnTo>
                  <a:lnTo>
                    <a:pt x="49" y="122"/>
                  </a:lnTo>
                  <a:lnTo>
                    <a:pt x="37" y="119"/>
                  </a:lnTo>
                  <a:lnTo>
                    <a:pt x="27" y="113"/>
                  </a:lnTo>
                  <a:lnTo>
                    <a:pt x="17" y="106"/>
                  </a:lnTo>
                  <a:lnTo>
                    <a:pt x="9" y="96"/>
                  </a:lnTo>
                  <a:lnTo>
                    <a:pt x="4" y="85"/>
                  </a:lnTo>
                  <a:lnTo>
                    <a:pt x="1" y="74"/>
                  </a:lnTo>
                  <a:lnTo>
                    <a:pt x="0" y="62"/>
                  </a:lnTo>
                  <a:lnTo>
                    <a:pt x="0" y="62"/>
                  </a:lnTo>
                  <a:lnTo>
                    <a:pt x="1" y="49"/>
                  </a:lnTo>
                  <a:lnTo>
                    <a:pt x="4" y="37"/>
                  </a:lnTo>
                  <a:lnTo>
                    <a:pt x="9" y="28"/>
                  </a:lnTo>
                  <a:lnTo>
                    <a:pt x="17" y="18"/>
                  </a:lnTo>
                  <a:lnTo>
                    <a:pt x="27" y="10"/>
                  </a:lnTo>
                  <a:lnTo>
                    <a:pt x="37" y="5"/>
                  </a:lnTo>
                  <a:lnTo>
                    <a:pt x="49" y="1"/>
                  </a:lnTo>
                  <a:lnTo>
                    <a:pt x="61" y="0"/>
                  </a:lnTo>
                  <a:lnTo>
                    <a:pt x="61" y="0"/>
                  </a:lnTo>
                  <a:lnTo>
                    <a:pt x="74" y="1"/>
                  </a:lnTo>
                  <a:lnTo>
                    <a:pt x="86" y="5"/>
                  </a:lnTo>
                  <a:lnTo>
                    <a:pt x="96" y="10"/>
                  </a:lnTo>
                  <a:lnTo>
                    <a:pt x="105" y="18"/>
                  </a:lnTo>
                  <a:lnTo>
                    <a:pt x="112" y="28"/>
                  </a:lnTo>
                  <a:lnTo>
                    <a:pt x="118" y="37"/>
                  </a:lnTo>
                  <a:lnTo>
                    <a:pt x="122" y="49"/>
                  </a:lnTo>
                  <a:lnTo>
                    <a:pt x="123" y="62"/>
                  </a:lnTo>
                  <a:lnTo>
                    <a:pt x="123" y="62"/>
                  </a:lnTo>
                  <a:close/>
                </a:path>
              </a:pathLst>
            </a:custGeom>
            <a:solidFill>
              <a:schemeClr val="bg2">
                <a:lumMod val="75000"/>
              </a:schemeClr>
            </a:solidFill>
            <a:ln>
              <a:noFill/>
            </a:ln>
          </p:spPr>
          <p:txBody>
            <a:bodyPr vert="horz" wrap="square" lIns="68580" tIns="34290" rIns="68580" bIns="34290" numCol="1" anchor="t" anchorCtr="0" compatLnSpc="1">
              <a:prstTxWarp prst="textNoShape">
                <a:avLst/>
              </a:prstTxWarp>
            </a:bodyPr>
            <a:lstStyle/>
            <a:p>
              <a:endParaRPr lang="fi-FI"/>
            </a:p>
          </p:txBody>
        </p:sp>
        <p:sp>
          <p:nvSpPr>
            <p:cNvPr id="42" name="Freeform 17"/>
            <p:cNvSpPr>
              <a:spLocks/>
            </p:cNvSpPr>
            <p:nvPr/>
          </p:nvSpPr>
          <p:spPr bwMode="auto">
            <a:xfrm>
              <a:off x="3894138" y="3181350"/>
              <a:ext cx="912812" cy="371475"/>
            </a:xfrm>
            <a:custGeom>
              <a:avLst/>
              <a:gdLst>
                <a:gd name="T0" fmla="*/ 469 w 575"/>
                <a:gd name="T1" fmla="*/ 103 h 234"/>
                <a:gd name="T2" fmla="*/ 443 w 575"/>
                <a:gd name="T3" fmla="*/ 54 h 234"/>
                <a:gd name="T4" fmla="*/ 416 w 575"/>
                <a:gd name="T5" fmla="*/ 23 h 234"/>
                <a:gd name="T6" fmla="*/ 390 w 575"/>
                <a:gd name="T7" fmla="*/ 6 h 234"/>
                <a:gd name="T8" fmla="*/ 359 w 575"/>
                <a:gd name="T9" fmla="*/ 0 h 234"/>
                <a:gd name="T10" fmla="*/ 202 w 575"/>
                <a:gd name="T11" fmla="*/ 0 h 234"/>
                <a:gd name="T12" fmla="*/ 168 w 575"/>
                <a:gd name="T13" fmla="*/ 10 h 234"/>
                <a:gd name="T14" fmla="*/ 143 w 575"/>
                <a:gd name="T15" fmla="*/ 29 h 234"/>
                <a:gd name="T16" fmla="*/ 123 w 575"/>
                <a:gd name="T17" fmla="*/ 53 h 234"/>
                <a:gd name="T18" fmla="*/ 102 w 575"/>
                <a:gd name="T19" fmla="*/ 103 h 234"/>
                <a:gd name="T20" fmla="*/ 73 w 575"/>
                <a:gd name="T21" fmla="*/ 103 h 234"/>
                <a:gd name="T22" fmla="*/ 49 w 575"/>
                <a:gd name="T23" fmla="*/ 109 h 234"/>
                <a:gd name="T24" fmla="*/ 30 w 575"/>
                <a:gd name="T25" fmla="*/ 121 h 234"/>
                <a:gd name="T26" fmla="*/ 14 w 575"/>
                <a:gd name="T27" fmla="*/ 138 h 234"/>
                <a:gd name="T28" fmla="*/ 3 w 575"/>
                <a:gd name="T29" fmla="*/ 160 h 234"/>
                <a:gd name="T30" fmla="*/ 0 w 575"/>
                <a:gd name="T31" fmla="*/ 184 h 234"/>
                <a:gd name="T32" fmla="*/ 4 w 575"/>
                <a:gd name="T33" fmla="*/ 211 h 234"/>
                <a:gd name="T34" fmla="*/ 64 w 575"/>
                <a:gd name="T35" fmla="*/ 234 h 234"/>
                <a:gd name="T36" fmla="*/ 64 w 575"/>
                <a:gd name="T37" fmla="*/ 224 h 234"/>
                <a:gd name="T38" fmla="*/ 68 w 575"/>
                <a:gd name="T39" fmla="*/ 202 h 234"/>
                <a:gd name="T40" fmla="*/ 77 w 575"/>
                <a:gd name="T41" fmla="*/ 182 h 234"/>
                <a:gd name="T42" fmla="*/ 92 w 575"/>
                <a:gd name="T43" fmla="*/ 166 h 234"/>
                <a:gd name="T44" fmla="*/ 110 w 575"/>
                <a:gd name="T45" fmla="*/ 154 h 234"/>
                <a:gd name="T46" fmla="*/ 132 w 575"/>
                <a:gd name="T47" fmla="*/ 149 h 234"/>
                <a:gd name="T48" fmla="*/ 148 w 575"/>
                <a:gd name="T49" fmla="*/ 149 h 234"/>
                <a:gd name="T50" fmla="*/ 169 w 575"/>
                <a:gd name="T51" fmla="*/ 154 h 234"/>
                <a:gd name="T52" fmla="*/ 188 w 575"/>
                <a:gd name="T53" fmla="*/ 166 h 234"/>
                <a:gd name="T54" fmla="*/ 203 w 575"/>
                <a:gd name="T55" fmla="*/ 182 h 234"/>
                <a:gd name="T56" fmla="*/ 212 w 575"/>
                <a:gd name="T57" fmla="*/ 202 h 234"/>
                <a:gd name="T58" fmla="*/ 216 w 575"/>
                <a:gd name="T59" fmla="*/ 224 h 234"/>
                <a:gd name="T60" fmla="*/ 382 w 575"/>
                <a:gd name="T61" fmla="*/ 234 h 234"/>
                <a:gd name="T62" fmla="*/ 382 w 575"/>
                <a:gd name="T63" fmla="*/ 224 h 234"/>
                <a:gd name="T64" fmla="*/ 385 w 575"/>
                <a:gd name="T65" fmla="*/ 202 h 234"/>
                <a:gd name="T66" fmla="*/ 395 w 575"/>
                <a:gd name="T67" fmla="*/ 182 h 234"/>
                <a:gd name="T68" fmla="*/ 409 w 575"/>
                <a:gd name="T69" fmla="*/ 166 h 234"/>
                <a:gd name="T70" fmla="*/ 428 w 575"/>
                <a:gd name="T71" fmla="*/ 154 h 234"/>
                <a:gd name="T72" fmla="*/ 449 w 575"/>
                <a:gd name="T73" fmla="*/ 149 h 234"/>
                <a:gd name="T74" fmla="*/ 465 w 575"/>
                <a:gd name="T75" fmla="*/ 149 h 234"/>
                <a:gd name="T76" fmla="*/ 487 w 575"/>
                <a:gd name="T77" fmla="*/ 154 h 234"/>
                <a:gd name="T78" fmla="*/ 505 w 575"/>
                <a:gd name="T79" fmla="*/ 166 h 234"/>
                <a:gd name="T80" fmla="*/ 520 w 575"/>
                <a:gd name="T81" fmla="*/ 182 h 234"/>
                <a:gd name="T82" fmla="*/ 530 w 575"/>
                <a:gd name="T83" fmla="*/ 202 h 234"/>
                <a:gd name="T84" fmla="*/ 533 w 575"/>
                <a:gd name="T85" fmla="*/ 224 h 234"/>
                <a:gd name="T86" fmla="*/ 558 w 575"/>
                <a:gd name="T87" fmla="*/ 234 h 234"/>
                <a:gd name="T88" fmla="*/ 571 w 575"/>
                <a:gd name="T89" fmla="*/ 211 h 234"/>
                <a:gd name="T90" fmla="*/ 575 w 575"/>
                <a:gd name="T91" fmla="*/ 184 h 234"/>
                <a:gd name="T92" fmla="*/ 572 w 575"/>
                <a:gd name="T93" fmla="*/ 160 h 234"/>
                <a:gd name="T94" fmla="*/ 561 w 575"/>
                <a:gd name="T95" fmla="*/ 138 h 234"/>
                <a:gd name="T96" fmla="*/ 545 w 575"/>
                <a:gd name="T97" fmla="*/ 121 h 234"/>
                <a:gd name="T98" fmla="*/ 526 w 575"/>
                <a:gd name="T99" fmla="*/ 109 h 234"/>
                <a:gd name="T100" fmla="*/ 502 w 575"/>
                <a:gd name="T101" fmla="*/ 1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5" h="234">
                  <a:moveTo>
                    <a:pt x="493" y="103"/>
                  </a:moveTo>
                  <a:lnTo>
                    <a:pt x="469" y="103"/>
                  </a:lnTo>
                  <a:lnTo>
                    <a:pt x="469" y="103"/>
                  </a:lnTo>
                  <a:lnTo>
                    <a:pt x="461" y="87"/>
                  </a:lnTo>
                  <a:lnTo>
                    <a:pt x="453" y="70"/>
                  </a:lnTo>
                  <a:lnTo>
                    <a:pt x="443" y="54"/>
                  </a:lnTo>
                  <a:lnTo>
                    <a:pt x="430" y="38"/>
                  </a:lnTo>
                  <a:lnTo>
                    <a:pt x="424" y="30"/>
                  </a:lnTo>
                  <a:lnTo>
                    <a:pt x="416" y="23"/>
                  </a:lnTo>
                  <a:lnTo>
                    <a:pt x="408" y="17"/>
                  </a:lnTo>
                  <a:lnTo>
                    <a:pt x="399" y="12"/>
                  </a:lnTo>
                  <a:lnTo>
                    <a:pt x="390" y="6"/>
                  </a:lnTo>
                  <a:lnTo>
                    <a:pt x="381" y="3"/>
                  </a:lnTo>
                  <a:lnTo>
                    <a:pt x="370" y="1"/>
                  </a:lnTo>
                  <a:lnTo>
                    <a:pt x="359" y="0"/>
                  </a:lnTo>
                  <a:lnTo>
                    <a:pt x="215" y="0"/>
                  </a:lnTo>
                  <a:lnTo>
                    <a:pt x="215" y="0"/>
                  </a:lnTo>
                  <a:lnTo>
                    <a:pt x="202" y="0"/>
                  </a:lnTo>
                  <a:lnTo>
                    <a:pt x="190" y="2"/>
                  </a:lnTo>
                  <a:lnTo>
                    <a:pt x="178" y="5"/>
                  </a:lnTo>
                  <a:lnTo>
                    <a:pt x="168" y="10"/>
                  </a:lnTo>
                  <a:lnTo>
                    <a:pt x="159" y="15"/>
                  </a:lnTo>
                  <a:lnTo>
                    <a:pt x="150" y="21"/>
                  </a:lnTo>
                  <a:lnTo>
                    <a:pt x="143" y="29"/>
                  </a:lnTo>
                  <a:lnTo>
                    <a:pt x="135" y="36"/>
                  </a:lnTo>
                  <a:lnTo>
                    <a:pt x="129" y="44"/>
                  </a:lnTo>
                  <a:lnTo>
                    <a:pt x="123" y="53"/>
                  </a:lnTo>
                  <a:lnTo>
                    <a:pt x="114" y="70"/>
                  </a:lnTo>
                  <a:lnTo>
                    <a:pt x="106" y="87"/>
                  </a:lnTo>
                  <a:lnTo>
                    <a:pt x="102" y="103"/>
                  </a:lnTo>
                  <a:lnTo>
                    <a:pt x="82" y="103"/>
                  </a:lnTo>
                  <a:lnTo>
                    <a:pt x="82" y="103"/>
                  </a:lnTo>
                  <a:lnTo>
                    <a:pt x="73" y="103"/>
                  </a:lnTo>
                  <a:lnTo>
                    <a:pt x="65" y="104"/>
                  </a:lnTo>
                  <a:lnTo>
                    <a:pt x="57" y="106"/>
                  </a:lnTo>
                  <a:lnTo>
                    <a:pt x="49" y="109"/>
                  </a:lnTo>
                  <a:lnTo>
                    <a:pt x="43" y="113"/>
                  </a:lnTo>
                  <a:lnTo>
                    <a:pt x="36" y="117"/>
                  </a:lnTo>
                  <a:lnTo>
                    <a:pt x="30" y="121"/>
                  </a:lnTo>
                  <a:lnTo>
                    <a:pt x="24" y="126"/>
                  </a:lnTo>
                  <a:lnTo>
                    <a:pt x="18" y="132"/>
                  </a:lnTo>
                  <a:lnTo>
                    <a:pt x="14" y="138"/>
                  </a:lnTo>
                  <a:lnTo>
                    <a:pt x="10" y="146"/>
                  </a:lnTo>
                  <a:lnTo>
                    <a:pt x="6" y="152"/>
                  </a:lnTo>
                  <a:lnTo>
                    <a:pt x="3" y="160"/>
                  </a:lnTo>
                  <a:lnTo>
                    <a:pt x="2" y="167"/>
                  </a:lnTo>
                  <a:lnTo>
                    <a:pt x="0" y="176"/>
                  </a:lnTo>
                  <a:lnTo>
                    <a:pt x="0" y="184"/>
                  </a:lnTo>
                  <a:lnTo>
                    <a:pt x="0" y="184"/>
                  </a:lnTo>
                  <a:lnTo>
                    <a:pt x="1" y="198"/>
                  </a:lnTo>
                  <a:lnTo>
                    <a:pt x="4" y="211"/>
                  </a:lnTo>
                  <a:lnTo>
                    <a:pt x="10" y="223"/>
                  </a:lnTo>
                  <a:lnTo>
                    <a:pt x="17" y="234"/>
                  </a:lnTo>
                  <a:lnTo>
                    <a:pt x="64" y="234"/>
                  </a:lnTo>
                  <a:lnTo>
                    <a:pt x="64" y="234"/>
                  </a:lnTo>
                  <a:lnTo>
                    <a:pt x="64" y="224"/>
                  </a:lnTo>
                  <a:lnTo>
                    <a:pt x="64" y="224"/>
                  </a:lnTo>
                  <a:lnTo>
                    <a:pt x="64" y="217"/>
                  </a:lnTo>
                  <a:lnTo>
                    <a:pt x="65" y="209"/>
                  </a:lnTo>
                  <a:lnTo>
                    <a:pt x="68" y="202"/>
                  </a:lnTo>
                  <a:lnTo>
                    <a:pt x="70" y="195"/>
                  </a:lnTo>
                  <a:lnTo>
                    <a:pt x="73" y="189"/>
                  </a:lnTo>
                  <a:lnTo>
                    <a:pt x="77" y="182"/>
                  </a:lnTo>
                  <a:lnTo>
                    <a:pt x="82" y="176"/>
                  </a:lnTo>
                  <a:lnTo>
                    <a:pt x="87" y="170"/>
                  </a:lnTo>
                  <a:lnTo>
                    <a:pt x="92" y="166"/>
                  </a:lnTo>
                  <a:lnTo>
                    <a:pt x="98" y="162"/>
                  </a:lnTo>
                  <a:lnTo>
                    <a:pt x="104" y="158"/>
                  </a:lnTo>
                  <a:lnTo>
                    <a:pt x="110" y="154"/>
                  </a:lnTo>
                  <a:lnTo>
                    <a:pt x="118" y="152"/>
                  </a:lnTo>
                  <a:lnTo>
                    <a:pt x="124" y="150"/>
                  </a:lnTo>
                  <a:lnTo>
                    <a:pt x="132" y="149"/>
                  </a:lnTo>
                  <a:lnTo>
                    <a:pt x="141" y="149"/>
                  </a:lnTo>
                  <a:lnTo>
                    <a:pt x="141" y="149"/>
                  </a:lnTo>
                  <a:lnTo>
                    <a:pt x="148" y="149"/>
                  </a:lnTo>
                  <a:lnTo>
                    <a:pt x="156" y="150"/>
                  </a:lnTo>
                  <a:lnTo>
                    <a:pt x="163" y="152"/>
                  </a:lnTo>
                  <a:lnTo>
                    <a:pt x="169" y="154"/>
                  </a:lnTo>
                  <a:lnTo>
                    <a:pt x="176" y="158"/>
                  </a:lnTo>
                  <a:lnTo>
                    <a:pt x="182" y="162"/>
                  </a:lnTo>
                  <a:lnTo>
                    <a:pt x="188" y="166"/>
                  </a:lnTo>
                  <a:lnTo>
                    <a:pt x="194" y="170"/>
                  </a:lnTo>
                  <a:lnTo>
                    <a:pt x="198" y="176"/>
                  </a:lnTo>
                  <a:lnTo>
                    <a:pt x="203" y="182"/>
                  </a:lnTo>
                  <a:lnTo>
                    <a:pt x="207" y="189"/>
                  </a:lnTo>
                  <a:lnTo>
                    <a:pt x="210" y="195"/>
                  </a:lnTo>
                  <a:lnTo>
                    <a:pt x="212" y="202"/>
                  </a:lnTo>
                  <a:lnTo>
                    <a:pt x="215" y="209"/>
                  </a:lnTo>
                  <a:lnTo>
                    <a:pt x="216" y="217"/>
                  </a:lnTo>
                  <a:lnTo>
                    <a:pt x="216" y="224"/>
                  </a:lnTo>
                  <a:lnTo>
                    <a:pt x="216" y="224"/>
                  </a:lnTo>
                  <a:lnTo>
                    <a:pt x="216" y="234"/>
                  </a:lnTo>
                  <a:lnTo>
                    <a:pt x="382" y="234"/>
                  </a:lnTo>
                  <a:lnTo>
                    <a:pt x="382" y="234"/>
                  </a:lnTo>
                  <a:lnTo>
                    <a:pt x="382" y="224"/>
                  </a:lnTo>
                  <a:lnTo>
                    <a:pt x="382" y="224"/>
                  </a:lnTo>
                  <a:lnTo>
                    <a:pt x="382" y="217"/>
                  </a:lnTo>
                  <a:lnTo>
                    <a:pt x="383" y="209"/>
                  </a:lnTo>
                  <a:lnTo>
                    <a:pt x="385" y="202"/>
                  </a:lnTo>
                  <a:lnTo>
                    <a:pt x="387" y="195"/>
                  </a:lnTo>
                  <a:lnTo>
                    <a:pt x="390" y="189"/>
                  </a:lnTo>
                  <a:lnTo>
                    <a:pt x="395" y="182"/>
                  </a:lnTo>
                  <a:lnTo>
                    <a:pt x="399" y="176"/>
                  </a:lnTo>
                  <a:lnTo>
                    <a:pt x="403" y="170"/>
                  </a:lnTo>
                  <a:lnTo>
                    <a:pt x="409" y="166"/>
                  </a:lnTo>
                  <a:lnTo>
                    <a:pt x="415" y="162"/>
                  </a:lnTo>
                  <a:lnTo>
                    <a:pt x="422" y="158"/>
                  </a:lnTo>
                  <a:lnTo>
                    <a:pt x="428" y="154"/>
                  </a:lnTo>
                  <a:lnTo>
                    <a:pt x="434" y="152"/>
                  </a:lnTo>
                  <a:lnTo>
                    <a:pt x="442" y="150"/>
                  </a:lnTo>
                  <a:lnTo>
                    <a:pt x="449" y="149"/>
                  </a:lnTo>
                  <a:lnTo>
                    <a:pt x="457" y="149"/>
                  </a:lnTo>
                  <a:lnTo>
                    <a:pt x="457" y="149"/>
                  </a:lnTo>
                  <a:lnTo>
                    <a:pt x="465" y="149"/>
                  </a:lnTo>
                  <a:lnTo>
                    <a:pt x="472" y="150"/>
                  </a:lnTo>
                  <a:lnTo>
                    <a:pt x="480" y="152"/>
                  </a:lnTo>
                  <a:lnTo>
                    <a:pt x="487" y="154"/>
                  </a:lnTo>
                  <a:lnTo>
                    <a:pt x="493" y="158"/>
                  </a:lnTo>
                  <a:lnTo>
                    <a:pt x="500" y="162"/>
                  </a:lnTo>
                  <a:lnTo>
                    <a:pt x="505" y="166"/>
                  </a:lnTo>
                  <a:lnTo>
                    <a:pt x="511" y="170"/>
                  </a:lnTo>
                  <a:lnTo>
                    <a:pt x="516" y="176"/>
                  </a:lnTo>
                  <a:lnTo>
                    <a:pt x="520" y="182"/>
                  </a:lnTo>
                  <a:lnTo>
                    <a:pt x="524" y="189"/>
                  </a:lnTo>
                  <a:lnTo>
                    <a:pt x="527" y="195"/>
                  </a:lnTo>
                  <a:lnTo>
                    <a:pt x="530" y="202"/>
                  </a:lnTo>
                  <a:lnTo>
                    <a:pt x="531" y="209"/>
                  </a:lnTo>
                  <a:lnTo>
                    <a:pt x="533" y="217"/>
                  </a:lnTo>
                  <a:lnTo>
                    <a:pt x="533" y="224"/>
                  </a:lnTo>
                  <a:lnTo>
                    <a:pt x="533" y="224"/>
                  </a:lnTo>
                  <a:lnTo>
                    <a:pt x="532" y="234"/>
                  </a:lnTo>
                  <a:lnTo>
                    <a:pt x="558" y="234"/>
                  </a:lnTo>
                  <a:lnTo>
                    <a:pt x="558" y="234"/>
                  </a:lnTo>
                  <a:lnTo>
                    <a:pt x="565" y="223"/>
                  </a:lnTo>
                  <a:lnTo>
                    <a:pt x="571" y="211"/>
                  </a:lnTo>
                  <a:lnTo>
                    <a:pt x="574" y="198"/>
                  </a:lnTo>
                  <a:lnTo>
                    <a:pt x="575" y="184"/>
                  </a:lnTo>
                  <a:lnTo>
                    <a:pt x="575" y="184"/>
                  </a:lnTo>
                  <a:lnTo>
                    <a:pt x="575" y="176"/>
                  </a:lnTo>
                  <a:lnTo>
                    <a:pt x="573" y="167"/>
                  </a:lnTo>
                  <a:lnTo>
                    <a:pt x="572" y="160"/>
                  </a:lnTo>
                  <a:lnTo>
                    <a:pt x="569" y="152"/>
                  </a:lnTo>
                  <a:lnTo>
                    <a:pt x="565" y="146"/>
                  </a:lnTo>
                  <a:lnTo>
                    <a:pt x="561" y="138"/>
                  </a:lnTo>
                  <a:lnTo>
                    <a:pt x="557" y="132"/>
                  </a:lnTo>
                  <a:lnTo>
                    <a:pt x="551" y="126"/>
                  </a:lnTo>
                  <a:lnTo>
                    <a:pt x="545" y="121"/>
                  </a:lnTo>
                  <a:lnTo>
                    <a:pt x="540" y="117"/>
                  </a:lnTo>
                  <a:lnTo>
                    <a:pt x="532" y="113"/>
                  </a:lnTo>
                  <a:lnTo>
                    <a:pt x="526" y="109"/>
                  </a:lnTo>
                  <a:lnTo>
                    <a:pt x="518" y="106"/>
                  </a:lnTo>
                  <a:lnTo>
                    <a:pt x="510" y="104"/>
                  </a:lnTo>
                  <a:lnTo>
                    <a:pt x="502" y="103"/>
                  </a:lnTo>
                  <a:lnTo>
                    <a:pt x="493" y="103"/>
                  </a:lnTo>
                  <a:lnTo>
                    <a:pt x="493" y="103"/>
                  </a:lnTo>
                  <a:close/>
                </a:path>
              </a:pathLst>
            </a:custGeom>
            <a:solidFill>
              <a:srgbClr val="D9640C"/>
            </a:solidFill>
            <a:ln>
              <a:noFill/>
            </a:ln>
          </p:spPr>
          <p:txBody>
            <a:bodyPr vert="horz" wrap="square" lIns="68580" tIns="34290" rIns="68580" bIns="34290" numCol="1" anchor="t" anchorCtr="0" compatLnSpc="1">
              <a:prstTxWarp prst="textNoShape">
                <a:avLst/>
              </a:prstTxWarp>
            </a:bodyPr>
            <a:lstStyle/>
            <a:p>
              <a:endParaRPr lang="fi-FI"/>
            </a:p>
          </p:txBody>
        </p:sp>
      </p:grpSp>
      <p:grpSp>
        <p:nvGrpSpPr>
          <p:cNvPr id="53" name="Ryhmä 52"/>
          <p:cNvGrpSpPr/>
          <p:nvPr/>
        </p:nvGrpSpPr>
        <p:grpSpPr>
          <a:xfrm>
            <a:off x="470578" y="4051023"/>
            <a:ext cx="206491" cy="457629"/>
            <a:chOff x="2466975" y="2424113"/>
            <a:chExt cx="528638" cy="1171575"/>
          </a:xfrm>
        </p:grpSpPr>
        <p:sp>
          <p:nvSpPr>
            <p:cNvPr id="45" name="Rectangle 21"/>
            <p:cNvSpPr>
              <a:spLocks noChangeArrowheads="1"/>
            </p:cNvSpPr>
            <p:nvPr/>
          </p:nvSpPr>
          <p:spPr bwMode="auto">
            <a:xfrm>
              <a:off x="2654300" y="3084513"/>
              <a:ext cx="153988" cy="511175"/>
            </a:xfrm>
            <a:prstGeom prst="rect">
              <a:avLst/>
            </a:prstGeom>
            <a:solidFill>
              <a:srgbClr val="4242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46" name="Freeform 22"/>
            <p:cNvSpPr>
              <a:spLocks/>
            </p:cNvSpPr>
            <p:nvPr/>
          </p:nvSpPr>
          <p:spPr bwMode="auto">
            <a:xfrm>
              <a:off x="2536825" y="2424113"/>
              <a:ext cx="390525" cy="492125"/>
            </a:xfrm>
            <a:custGeom>
              <a:avLst/>
              <a:gdLst>
                <a:gd name="T0" fmla="*/ 492 w 492"/>
                <a:gd name="T1" fmla="*/ 310 h 620"/>
                <a:gd name="T2" fmla="*/ 491 w 492"/>
                <a:gd name="T3" fmla="*/ 341 h 620"/>
                <a:gd name="T4" fmla="*/ 487 w 492"/>
                <a:gd name="T5" fmla="*/ 373 h 620"/>
                <a:gd name="T6" fmla="*/ 472 w 492"/>
                <a:gd name="T7" fmla="*/ 431 h 620"/>
                <a:gd name="T8" fmla="*/ 450 w 492"/>
                <a:gd name="T9" fmla="*/ 483 h 620"/>
                <a:gd name="T10" fmla="*/ 419 w 492"/>
                <a:gd name="T11" fmla="*/ 529 h 620"/>
                <a:gd name="T12" fmla="*/ 403 w 492"/>
                <a:gd name="T13" fmla="*/ 549 h 620"/>
                <a:gd name="T14" fmla="*/ 383 w 492"/>
                <a:gd name="T15" fmla="*/ 567 h 620"/>
                <a:gd name="T16" fmla="*/ 363 w 492"/>
                <a:gd name="T17" fmla="*/ 582 h 620"/>
                <a:gd name="T18" fmla="*/ 342 w 492"/>
                <a:gd name="T19" fmla="*/ 596 h 620"/>
                <a:gd name="T20" fmla="*/ 319 w 492"/>
                <a:gd name="T21" fmla="*/ 606 h 620"/>
                <a:gd name="T22" fmla="*/ 296 w 492"/>
                <a:gd name="T23" fmla="*/ 613 h 620"/>
                <a:gd name="T24" fmla="*/ 271 w 492"/>
                <a:gd name="T25" fmla="*/ 619 h 620"/>
                <a:gd name="T26" fmla="*/ 246 w 492"/>
                <a:gd name="T27" fmla="*/ 620 h 620"/>
                <a:gd name="T28" fmla="*/ 234 w 492"/>
                <a:gd name="T29" fmla="*/ 620 h 620"/>
                <a:gd name="T30" fmla="*/ 209 w 492"/>
                <a:gd name="T31" fmla="*/ 617 h 620"/>
                <a:gd name="T32" fmla="*/ 185 w 492"/>
                <a:gd name="T33" fmla="*/ 610 h 620"/>
                <a:gd name="T34" fmla="*/ 162 w 492"/>
                <a:gd name="T35" fmla="*/ 601 h 620"/>
                <a:gd name="T36" fmla="*/ 139 w 492"/>
                <a:gd name="T37" fmla="*/ 590 h 620"/>
                <a:gd name="T38" fmla="*/ 118 w 492"/>
                <a:gd name="T39" fmla="*/ 575 h 620"/>
                <a:gd name="T40" fmla="*/ 99 w 492"/>
                <a:gd name="T41" fmla="*/ 558 h 620"/>
                <a:gd name="T42" fmla="*/ 81 w 492"/>
                <a:gd name="T43" fmla="*/ 540 h 620"/>
                <a:gd name="T44" fmla="*/ 56 w 492"/>
                <a:gd name="T45" fmla="*/ 507 h 620"/>
                <a:gd name="T46" fmla="*/ 30 w 492"/>
                <a:gd name="T47" fmla="*/ 458 h 620"/>
                <a:gd name="T48" fmla="*/ 12 w 492"/>
                <a:gd name="T49" fmla="*/ 402 h 620"/>
                <a:gd name="T50" fmla="*/ 3 w 492"/>
                <a:gd name="T51" fmla="*/ 357 h 620"/>
                <a:gd name="T52" fmla="*/ 1 w 492"/>
                <a:gd name="T53" fmla="*/ 326 h 620"/>
                <a:gd name="T54" fmla="*/ 0 w 492"/>
                <a:gd name="T55" fmla="*/ 310 h 620"/>
                <a:gd name="T56" fmla="*/ 1 w 492"/>
                <a:gd name="T57" fmla="*/ 278 h 620"/>
                <a:gd name="T58" fmla="*/ 5 w 492"/>
                <a:gd name="T59" fmla="*/ 247 h 620"/>
                <a:gd name="T60" fmla="*/ 20 w 492"/>
                <a:gd name="T61" fmla="*/ 189 h 620"/>
                <a:gd name="T62" fmla="*/ 43 w 492"/>
                <a:gd name="T63" fmla="*/ 137 h 620"/>
                <a:gd name="T64" fmla="*/ 73 w 492"/>
                <a:gd name="T65" fmla="*/ 90 h 620"/>
                <a:gd name="T66" fmla="*/ 89 w 492"/>
                <a:gd name="T67" fmla="*/ 71 h 620"/>
                <a:gd name="T68" fmla="*/ 109 w 492"/>
                <a:gd name="T69" fmla="*/ 53 h 620"/>
                <a:gd name="T70" fmla="*/ 129 w 492"/>
                <a:gd name="T71" fmla="*/ 37 h 620"/>
                <a:gd name="T72" fmla="*/ 151 w 492"/>
                <a:gd name="T73" fmla="*/ 24 h 620"/>
                <a:gd name="T74" fmla="*/ 173 w 492"/>
                <a:gd name="T75" fmla="*/ 13 h 620"/>
                <a:gd name="T76" fmla="*/ 196 w 492"/>
                <a:gd name="T77" fmla="*/ 6 h 620"/>
                <a:gd name="T78" fmla="*/ 221 w 492"/>
                <a:gd name="T79" fmla="*/ 2 h 620"/>
                <a:gd name="T80" fmla="*/ 246 w 492"/>
                <a:gd name="T81" fmla="*/ 0 h 620"/>
                <a:gd name="T82" fmla="*/ 259 w 492"/>
                <a:gd name="T83" fmla="*/ 0 h 620"/>
                <a:gd name="T84" fmla="*/ 284 w 492"/>
                <a:gd name="T85" fmla="*/ 3 h 620"/>
                <a:gd name="T86" fmla="*/ 307 w 492"/>
                <a:gd name="T87" fmla="*/ 9 h 620"/>
                <a:gd name="T88" fmla="*/ 330 w 492"/>
                <a:gd name="T89" fmla="*/ 19 h 620"/>
                <a:gd name="T90" fmla="*/ 353 w 492"/>
                <a:gd name="T91" fmla="*/ 30 h 620"/>
                <a:gd name="T92" fmla="*/ 374 w 492"/>
                <a:gd name="T93" fmla="*/ 45 h 620"/>
                <a:gd name="T94" fmla="*/ 394 w 492"/>
                <a:gd name="T95" fmla="*/ 61 h 620"/>
                <a:gd name="T96" fmla="*/ 411 w 492"/>
                <a:gd name="T97" fmla="*/ 81 h 620"/>
                <a:gd name="T98" fmla="*/ 436 w 492"/>
                <a:gd name="T99" fmla="*/ 113 h 620"/>
                <a:gd name="T100" fmla="*/ 462 w 492"/>
                <a:gd name="T101" fmla="*/ 162 h 620"/>
                <a:gd name="T102" fmla="*/ 481 w 492"/>
                <a:gd name="T103" fmla="*/ 218 h 620"/>
                <a:gd name="T104" fmla="*/ 489 w 492"/>
                <a:gd name="T105" fmla="*/ 263 h 620"/>
                <a:gd name="T106" fmla="*/ 491 w 492"/>
                <a:gd name="T107" fmla="*/ 294 h 620"/>
                <a:gd name="T108" fmla="*/ 492 w 492"/>
                <a:gd name="T109" fmla="*/ 3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92" h="620">
                  <a:moveTo>
                    <a:pt x="492" y="310"/>
                  </a:moveTo>
                  <a:lnTo>
                    <a:pt x="492" y="310"/>
                  </a:lnTo>
                  <a:lnTo>
                    <a:pt x="491" y="326"/>
                  </a:lnTo>
                  <a:lnTo>
                    <a:pt x="491" y="341"/>
                  </a:lnTo>
                  <a:lnTo>
                    <a:pt x="489" y="357"/>
                  </a:lnTo>
                  <a:lnTo>
                    <a:pt x="487" y="373"/>
                  </a:lnTo>
                  <a:lnTo>
                    <a:pt x="481" y="402"/>
                  </a:lnTo>
                  <a:lnTo>
                    <a:pt x="472" y="431"/>
                  </a:lnTo>
                  <a:lnTo>
                    <a:pt x="462" y="458"/>
                  </a:lnTo>
                  <a:lnTo>
                    <a:pt x="450" y="483"/>
                  </a:lnTo>
                  <a:lnTo>
                    <a:pt x="436" y="507"/>
                  </a:lnTo>
                  <a:lnTo>
                    <a:pt x="419" y="529"/>
                  </a:lnTo>
                  <a:lnTo>
                    <a:pt x="411" y="540"/>
                  </a:lnTo>
                  <a:lnTo>
                    <a:pt x="403" y="549"/>
                  </a:lnTo>
                  <a:lnTo>
                    <a:pt x="394" y="558"/>
                  </a:lnTo>
                  <a:lnTo>
                    <a:pt x="383" y="567"/>
                  </a:lnTo>
                  <a:lnTo>
                    <a:pt x="374" y="575"/>
                  </a:lnTo>
                  <a:lnTo>
                    <a:pt x="363" y="582"/>
                  </a:lnTo>
                  <a:lnTo>
                    <a:pt x="353" y="590"/>
                  </a:lnTo>
                  <a:lnTo>
                    <a:pt x="342" y="596"/>
                  </a:lnTo>
                  <a:lnTo>
                    <a:pt x="330" y="601"/>
                  </a:lnTo>
                  <a:lnTo>
                    <a:pt x="319" y="606"/>
                  </a:lnTo>
                  <a:lnTo>
                    <a:pt x="307" y="610"/>
                  </a:lnTo>
                  <a:lnTo>
                    <a:pt x="296" y="613"/>
                  </a:lnTo>
                  <a:lnTo>
                    <a:pt x="284" y="617"/>
                  </a:lnTo>
                  <a:lnTo>
                    <a:pt x="271" y="619"/>
                  </a:lnTo>
                  <a:lnTo>
                    <a:pt x="259" y="620"/>
                  </a:lnTo>
                  <a:lnTo>
                    <a:pt x="246" y="620"/>
                  </a:lnTo>
                  <a:lnTo>
                    <a:pt x="246" y="620"/>
                  </a:lnTo>
                  <a:lnTo>
                    <a:pt x="234" y="620"/>
                  </a:lnTo>
                  <a:lnTo>
                    <a:pt x="221" y="619"/>
                  </a:lnTo>
                  <a:lnTo>
                    <a:pt x="209" y="617"/>
                  </a:lnTo>
                  <a:lnTo>
                    <a:pt x="196" y="613"/>
                  </a:lnTo>
                  <a:lnTo>
                    <a:pt x="185" y="610"/>
                  </a:lnTo>
                  <a:lnTo>
                    <a:pt x="173" y="606"/>
                  </a:lnTo>
                  <a:lnTo>
                    <a:pt x="162" y="601"/>
                  </a:lnTo>
                  <a:lnTo>
                    <a:pt x="151" y="596"/>
                  </a:lnTo>
                  <a:lnTo>
                    <a:pt x="139" y="590"/>
                  </a:lnTo>
                  <a:lnTo>
                    <a:pt x="129" y="582"/>
                  </a:lnTo>
                  <a:lnTo>
                    <a:pt x="118" y="575"/>
                  </a:lnTo>
                  <a:lnTo>
                    <a:pt x="109" y="567"/>
                  </a:lnTo>
                  <a:lnTo>
                    <a:pt x="99" y="558"/>
                  </a:lnTo>
                  <a:lnTo>
                    <a:pt x="89" y="549"/>
                  </a:lnTo>
                  <a:lnTo>
                    <a:pt x="81" y="540"/>
                  </a:lnTo>
                  <a:lnTo>
                    <a:pt x="73" y="529"/>
                  </a:lnTo>
                  <a:lnTo>
                    <a:pt x="56" y="507"/>
                  </a:lnTo>
                  <a:lnTo>
                    <a:pt x="43" y="483"/>
                  </a:lnTo>
                  <a:lnTo>
                    <a:pt x="30" y="458"/>
                  </a:lnTo>
                  <a:lnTo>
                    <a:pt x="20" y="431"/>
                  </a:lnTo>
                  <a:lnTo>
                    <a:pt x="12" y="402"/>
                  </a:lnTo>
                  <a:lnTo>
                    <a:pt x="5" y="373"/>
                  </a:lnTo>
                  <a:lnTo>
                    <a:pt x="3" y="357"/>
                  </a:lnTo>
                  <a:lnTo>
                    <a:pt x="1" y="341"/>
                  </a:lnTo>
                  <a:lnTo>
                    <a:pt x="1" y="326"/>
                  </a:lnTo>
                  <a:lnTo>
                    <a:pt x="0" y="310"/>
                  </a:lnTo>
                  <a:lnTo>
                    <a:pt x="0" y="310"/>
                  </a:lnTo>
                  <a:lnTo>
                    <a:pt x="1" y="294"/>
                  </a:lnTo>
                  <a:lnTo>
                    <a:pt x="1" y="278"/>
                  </a:lnTo>
                  <a:lnTo>
                    <a:pt x="3" y="263"/>
                  </a:lnTo>
                  <a:lnTo>
                    <a:pt x="5" y="247"/>
                  </a:lnTo>
                  <a:lnTo>
                    <a:pt x="12" y="218"/>
                  </a:lnTo>
                  <a:lnTo>
                    <a:pt x="20" y="189"/>
                  </a:lnTo>
                  <a:lnTo>
                    <a:pt x="30" y="162"/>
                  </a:lnTo>
                  <a:lnTo>
                    <a:pt x="43" y="137"/>
                  </a:lnTo>
                  <a:lnTo>
                    <a:pt x="56" y="113"/>
                  </a:lnTo>
                  <a:lnTo>
                    <a:pt x="73" y="90"/>
                  </a:lnTo>
                  <a:lnTo>
                    <a:pt x="81" y="81"/>
                  </a:lnTo>
                  <a:lnTo>
                    <a:pt x="89" y="71"/>
                  </a:lnTo>
                  <a:lnTo>
                    <a:pt x="99" y="61"/>
                  </a:lnTo>
                  <a:lnTo>
                    <a:pt x="109" y="53"/>
                  </a:lnTo>
                  <a:lnTo>
                    <a:pt x="118" y="45"/>
                  </a:lnTo>
                  <a:lnTo>
                    <a:pt x="129" y="37"/>
                  </a:lnTo>
                  <a:lnTo>
                    <a:pt x="139" y="30"/>
                  </a:lnTo>
                  <a:lnTo>
                    <a:pt x="151" y="24"/>
                  </a:lnTo>
                  <a:lnTo>
                    <a:pt x="162" y="19"/>
                  </a:lnTo>
                  <a:lnTo>
                    <a:pt x="173" y="13"/>
                  </a:lnTo>
                  <a:lnTo>
                    <a:pt x="185" y="9"/>
                  </a:lnTo>
                  <a:lnTo>
                    <a:pt x="196" y="6"/>
                  </a:lnTo>
                  <a:lnTo>
                    <a:pt x="209" y="3"/>
                  </a:lnTo>
                  <a:lnTo>
                    <a:pt x="221" y="2"/>
                  </a:lnTo>
                  <a:lnTo>
                    <a:pt x="234" y="0"/>
                  </a:lnTo>
                  <a:lnTo>
                    <a:pt x="246" y="0"/>
                  </a:lnTo>
                  <a:lnTo>
                    <a:pt x="246" y="0"/>
                  </a:lnTo>
                  <a:lnTo>
                    <a:pt x="259" y="0"/>
                  </a:lnTo>
                  <a:lnTo>
                    <a:pt x="271" y="2"/>
                  </a:lnTo>
                  <a:lnTo>
                    <a:pt x="284" y="3"/>
                  </a:lnTo>
                  <a:lnTo>
                    <a:pt x="296" y="6"/>
                  </a:lnTo>
                  <a:lnTo>
                    <a:pt x="307" y="9"/>
                  </a:lnTo>
                  <a:lnTo>
                    <a:pt x="319" y="13"/>
                  </a:lnTo>
                  <a:lnTo>
                    <a:pt x="330" y="19"/>
                  </a:lnTo>
                  <a:lnTo>
                    <a:pt x="342" y="24"/>
                  </a:lnTo>
                  <a:lnTo>
                    <a:pt x="353" y="30"/>
                  </a:lnTo>
                  <a:lnTo>
                    <a:pt x="363" y="37"/>
                  </a:lnTo>
                  <a:lnTo>
                    <a:pt x="374" y="45"/>
                  </a:lnTo>
                  <a:lnTo>
                    <a:pt x="383" y="53"/>
                  </a:lnTo>
                  <a:lnTo>
                    <a:pt x="394" y="61"/>
                  </a:lnTo>
                  <a:lnTo>
                    <a:pt x="403" y="71"/>
                  </a:lnTo>
                  <a:lnTo>
                    <a:pt x="411" y="81"/>
                  </a:lnTo>
                  <a:lnTo>
                    <a:pt x="419" y="90"/>
                  </a:lnTo>
                  <a:lnTo>
                    <a:pt x="436" y="113"/>
                  </a:lnTo>
                  <a:lnTo>
                    <a:pt x="450" y="137"/>
                  </a:lnTo>
                  <a:lnTo>
                    <a:pt x="462" y="162"/>
                  </a:lnTo>
                  <a:lnTo>
                    <a:pt x="472" y="189"/>
                  </a:lnTo>
                  <a:lnTo>
                    <a:pt x="481" y="218"/>
                  </a:lnTo>
                  <a:lnTo>
                    <a:pt x="487" y="247"/>
                  </a:lnTo>
                  <a:lnTo>
                    <a:pt x="489" y="263"/>
                  </a:lnTo>
                  <a:lnTo>
                    <a:pt x="491" y="278"/>
                  </a:lnTo>
                  <a:lnTo>
                    <a:pt x="491" y="294"/>
                  </a:lnTo>
                  <a:lnTo>
                    <a:pt x="492" y="310"/>
                  </a:lnTo>
                  <a:lnTo>
                    <a:pt x="492" y="310"/>
                  </a:lnTo>
                  <a:close/>
                </a:path>
              </a:pathLst>
            </a:custGeom>
            <a:solidFill>
              <a:srgbClr val="7793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47" name="Freeform 23"/>
            <p:cNvSpPr>
              <a:spLocks/>
            </p:cNvSpPr>
            <p:nvPr/>
          </p:nvSpPr>
          <p:spPr bwMode="auto">
            <a:xfrm>
              <a:off x="2466975" y="2670176"/>
              <a:ext cx="528638" cy="582613"/>
            </a:xfrm>
            <a:custGeom>
              <a:avLst/>
              <a:gdLst>
                <a:gd name="T0" fmla="*/ 665 w 666"/>
                <a:gd name="T1" fmla="*/ 385 h 734"/>
                <a:gd name="T2" fmla="*/ 659 w 666"/>
                <a:gd name="T3" fmla="*/ 441 h 734"/>
                <a:gd name="T4" fmla="*/ 646 w 666"/>
                <a:gd name="T5" fmla="*/ 493 h 734"/>
                <a:gd name="T6" fmla="*/ 626 w 666"/>
                <a:gd name="T7" fmla="*/ 542 h 734"/>
                <a:gd name="T8" fmla="*/ 600 w 666"/>
                <a:gd name="T9" fmla="*/ 587 h 734"/>
                <a:gd name="T10" fmla="*/ 569 w 666"/>
                <a:gd name="T11" fmla="*/ 626 h 734"/>
                <a:gd name="T12" fmla="*/ 532 w 666"/>
                <a:gd name="T13" fmla="*/ 662 h 734"/>
                <a:gd name="T14" fmla="*/ 492 w 666"/>
                <a:gd name="T15" fmla="*/ 690 h 734"/>
                <a:gd name="T16" fmla="*/ 447 w 666"/>
                <a:gd name="T17" fmla="*/ 712 h 734"/>
                <a:gd name="T18" fmla="*/ 401 w 666"/>
                <a:gd name="T19" fmla="*/ 727 h 734"/>
                <a:gd name="T20" fmla="*/ 350 w 666"/>
                <a:gd name="T21" fmla="*/ 734 h 734"/>
                <a:gd name="T22" fmla="*/ 315 w 666"/>
                <a:gd name="T23" fmla="*/ 734 h 734"/>
                <a:gd name="T24" fmla="*/ 266 w 666"/>
                <a:gd name="T25" fmla="*/ 727 h 734"/>
                <a:gd name="T26" fmla="*/ 219 w 666"/>
                <a:gd name="T27" fmla="*/ 712 h 734"/>
                <a:gd name="T28" fmla="*/ 174 w 666"/>
                <a:gd name="T29" fmla="*/ 690 h 734"/>
                <a:gd name="T30" fmla="*/ 134 w 666"/>
                <a:gd name="T31" fmla="*/ 662 h 734"/>
                <a:gd name="T32" fmla="*/ 98 w 666"/>
                <a:gd name="T33" fmla="*/ 626 h 734"/>
                <a:gd name="T34" fmla="*/ 66 w 666"/>
                <a:gd name="T35" fmla="*/ 587 h 734"/>
                <a:gd name="T36" fmla="*/ 40 w 666"/>
                <a:gd name="T37" fmla="*/ 542 h 734"/>
                <a:gd name="T38" fmla="*/ 21 w 666"/>
                <a:gd name="T39" fmla="*/ 493 h 734"/>
                <a:gd name="T40" fmla="*/ 7 w 666"/>
                <a:gd name="T41" fmla="*/ 441 h 734"/>
                <a:gd name="T42" fmla="*/ 1 w 666"/>
                <a:gd name="T43" fmla="*/ 385 h 734"/>
                <a:gd name="T44" fmla="*/ 1 w 666"/>
                <a:gd name="T45" fmla="*/ 348 h 734"/>
                <a:gd name="T46" fmla="*/ 7 w 666"/>
                <a:gd name="T47" fmla="*/ 293 h 734"/>
                <a:gd name="T48" fmla="*/ 21 w 666"/>
                <a:gd name="T49" fmla="*/ 241 h 734"/>
                <a:gd name="T50" fmla="*/ 40 w 666"/>
                <a:gd name="T51" fmla="*/ 192 h 734"/>
                <a:gd name="T52" fmla="*/ 66 w 666"/>
                <a:gd name="T53" fmla="*/ 148 h 734"/>
                <a:gd name="T54" fmla="*/ 98 w 666"/>
                <a:gd name="T55" fmla="*/ 107 h 734"/>
                <a:gd name="T56" fmla="*/ 134 w 666"/>
                <a:gd name="T57" fmla="*/ 73 h 734"/>
                <a:gd name="T58" fmla="*/ 174 w 666"/>
                <a:gd name="T59" fmla="*/ 44 h 734"/>
                <a:gd name="T60" fmla="*/ 219 w 666"/>
                <a:gd name="T61" fmla="*/ 22 h 734"/>
                <a:gd name="T62" fmla="*/ 266 w 666"/>
                <a:gd name="T63" fmla="*/ 8 h 734"/>
                <a:gd name="T64" fmla="*/ 315 w 666"/>
                <a:gd name="T65" fmla="*/ 0 h 734"/>
                <a:gd name="T66" fmla="*/ 350 w 666"/>
                <a:gd name="T67" fmla="*/ 0 h 734"/>
                <a:gd name="T68" fmla="*/ 401 w 666"/>
                <a:gd name="T69" fmla="*/ 8 h 734"/>
                <a:gd name="T70" fmla="*/ 447 w 666"/>
                <a:gd name="T71" fmla="*/ 22 h 734"/>
                <a:gd name="T72" fmla="*/ 492 w 666"/>
                <a:gd name="T73" fmla="*/ 44 h 734"/>
                <a:gd name="T74" fmla="*/ 532 w 666"/>
                <a:gd name="T75" fmla="*/ 73 h 734"/>
                <a:gd name="T76" fmla="*/ 569 w 666"/>
                <a:gd name="T77" fmla="*/ 107 h 734"/>
                <a:gd name="T78" fmla="*/ 600 w 666"/>
                <a:gd name="T79" fmla="*/ 148 h 734"/>
                <a:gd name="T80" fmla="*/ 626 w 666"/>
                <a:gd name="T81" fmla="*/ 192 h 734"/>
                <a:gd name="T82" fmla="*/ 646 w 666"/>
                <a:gd name="T83" fmla="*/ 241 h 734"/>
                <a:gd name="T84" fmla="*/ 659 w 666"/>
                <a:gd name="T85" fmla="*/ 293 h 734"/>
                <a:gd name="T86" fmla="*/ 665 w 666"/>
                <a:gd name="T87" fmla="*/ 3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66" h="734">
                  <a:moveTo>
                    <a:pt x="666" y="367"/>
                  </a:moveTo>
                  <a:lnTo>
                    <a:pt x="666" y="367"/>
                  </a:lnTo>
                  <a:lnTo>
                    <a:pt x="665" y="385"/>
                  </a:lnTo>
                  <a:lnTo>
                    <a:pt x="664" y="404"/>
                  </a:lnTo>
                  <a:lnTo>
                    <a:pt x="662" y="423"/>
                  </a:lnTo>
                  <a:lnTo>
                    <a:pt x="659" y="441"/>
                  </a:lnTo>
                  <a:lnTo>
                    <a:pt x="655" y="459"/>
                  </a:lnTo>
                  <a:lnTo>
                    <a:pt x="651" y="476"/>
                  </a:lnTo>
                  <a:lnTo>
                    <a:pt x="646" y="493"/>
                  </a:lnTo>
                  <a:lnTo>
                    <a:pt x="639" y="510"/>
                  </a:lnTo>
                  <a:lnTo>
                    <a:pt x="633" y="527"/>
                  </a:lnTo>
                  <a:lnTo>
                    <a:pt x="626" y="542"/>
                  </a:lnTo>
                  <a:lnTo>
                    <a:pt x="618" y="558"/>
                  </a:lnTo>
                  <a:lnTo>
                    <a:pt x="609" y="572"/>
                  </a:lnTo>
                  <a:lnTo>
                    <a:pt x="600" y="587"/>
                  </a:lnTo>
                  <a:lnTo>
                    <a:pt x="589" y="600"/>
                  </a:lnTo>
                  <a:lnTo>
                    <a:pt x="579" y="614"/>
                  </a:lnTo>
                  <a:lnTo>
                    <a:pt x="569" y="626"/>
                  </a:lnTo>
                  <a:lnTo>
                    <a:pt x="557" y="639"/>
                  </a:lnTo>
                  <a:lnTo>
                    <a:pt x="545" y="650"/>
                  </a:lnTo>
                  <a:lnTo>
                    <a:pt x="532" y="662"/>
                  </a:lnTo>
                  <a:lnTo>
                    <a:pt x="519" y="672"/>
                  </a:lnTo>
                  <a:lnTo>
                    <a:pt x="505" y="681"/>
                  </a:lnTo>
                  <a:lnTo>
                    <a:pt x="492" y="690"/>
                  </a:lnTo>
                  <a:lnTo>
                    <a:pt x="477" y="698"/>
                  </a:lnTo>
                  <a:lnTo>
                    <a:pt x="463" y="705"/>
                  </a:lnTo>
                  <a:lnTo>
                    <a:pt x="447" y="712"/>
                  </a:lnTo>
                  <a:lnTo>
                    <a:pt x="432" y="718"/>
                  </a:lnTo>
                  <a:lnTo>
                    <a:pt x="416" y="723"/>
                  </a:lnTo>
                  <a:lnTo>
                    <a:pt x="401" y="727"/>
                  </a:lnTo>
                  <a:lnTo>
                    <a:pt x="384" y="730"/>
                  </a:lnTo>
                  <a:lnTo>
                    <a:pt x="367" y="732"/>
                  </a:lnTo>
                  <a:lnTo>
                    <a:pt x="350" y="734"/>
                  </a:lnTo>
                  <a:lnTo>
                    <a:pt x="333" y="734"/>
                  </a:lnTo>
                  <a:lnTo>
                    <a:pt x="333" y="734"/>
                  </a:lnTo>
                  <a:lnTo>
                    <a:pt x="315" y="734"/>
                  </a:lnTo>
                  <a:lnTo>
                    <a:pt x="299" y="732"/>
                  </a:lnTo>
                  <a:lnTo>
                    <a:pt x="282" y="730"/>
                  </a:lnTo>
                  <a:lnTo>
                    <a:pt x="266" y="727"/>
                  </a:lnTo>
                  <a:lnTo>
                    <a:pt x="250" y="723"/>
                  </a:lnTo>
                  <a:lnTo>
                    <a:pt x="235" y="718"/>
                  </a:lnTo>
                  <a:lnTo>
                    <a:pt x="219" y="712"/>
                  </a:lnTo>
                  <a:lnTo>
                    <a:pt x="203" y="705"/>
                  </a:lnTo>
                  <a:lnTo>
                    <a:pt x="189" y="698"/>
                  </a:lnTo>
                  <a:lnTo>
                    <a:pt x="174" y="690"/>
                  </a:lnTo>
                  <a:lnTo>
                    <a:pt x="161" y="681"/>
                  </a:lnTo>
                  <a:lnTo>
                    <a:pt x="147" y="672"/>
                  </a:lnTo>
                  <a:lnTo>
                    <a:pt x="134" y="662"/>
                  </a:lnTo>
                  <a:lnTo>
                    <a:pt x="121" y="650"/>
                  </a:lnTo>
                  <a:lnTo>
                    <a:pt x="109" y="639"/>
                  </a:lnTo>
                  <a:lnTo>
                    <a:pt x="98" y="626"/>
                  </a:lnTo>
                  <a:lnTo>
                    <a:pt x="87" y="614"/>
                  </a:lnTo>
                  <a:lnTo>
                    <a:pt x="77" y="600"/>
                  </a:lnTo>
                  <a:lnTo>
                    <a:pt x="66" y="587"/>
                  </a:lnTo>
                  <a:lnTo>
                    <a:pt x="57" y="572"/>
                  </a:lnTo>
                  <a:lnTo>
                    <a:pt x="49" y="558"/>
                  </a:lnTo>
                  <a:lnTo>
                    <a:pt x="40" y="542"/>
                  </a:lnTo>
                  <a:lnTo>
                    <a:pt x="33" y="527"/>
                  </a:lnTo>
                  <a:lnTo>
                    <a:pt x="27" y="510"/>
                  </a:lnTo>
                  <a:lnTo>
                    <a:pt x="21" y="493"/>
                  </a:lnTo>
                  <a:lnTo>
                    <a:pt x="16" y="476"/>
                  </a:lnTo>
                  <a:lnTo>
                    <a:pt x="10" y="459"/>
                  </a:lnTo>
                  <a:lnTo>
                    <a:pt x="7" y="441"/>
                  </a:lnTo>
                  <a:lnTo>
                    <a:pt x="4" y="423"/>
                  </a:lnTo>
                  <a:lnTo>
                    <a:pt x="2" y="404"/>
                  </a:lnTo>
                  <a:lnTo>
                    <a:pt x="1" y="385"/>
                  </a:lnTo>
                  <a:lnTo>
                    <a:pt x="0" y="367"/>
                  </a:lnTo>
                  <a:lnTo>
                    <a:pt x="0" y="367"/>
                  </a:lnTo>
                  <a:lnTo>
                    <a:pt x="1" y="348"/>
                  </a:lnTo>
                  <a:lnTo>
                    <a:pt x="2" y="329"/>
                  </a:lnTo>
                  <a:lnTo>
                    <a:pt x="4" y="311"/>
                  </a:lnTo>
                  <a:lnTo>
                    <a:pt x="7" y="293"/>
                  </a:lnTo>
                  <a:lnTo>
                    <a:pt x="10" y="275"/>
                  </a:lnTo>
                  <a:lnTo>
                    <a:pt x="16" y="258"/>
                  </a:lnTo>
                  <a:lnTo>
                    <a:pt x="21" y="241"/>
                  </a:lnTo>
                  <a:lnTo>
                    <a:pt x="27" y="225"/>
                  </a:lnTo>
                  <a:lnTo>
                    <a:pt x="33" y="208"/>
                  </a:lnTo>
                  <a:lnTo>
                    <a:pt x="40" y="192"/>
                  </a:lnTo>
                  <a:lnTo>
                    <a:pt x="49" y="177"/>
                  </a:lnTo>
                  <a:lnTo>
                    <a:pt x="57" y="161"/>
                  </a:lnTo>
                  <a:lnTo>
                    <a:pt x="66" y="148"/>
                  </a:lnTo>
                  <a:lnTo>
                    <a:pt x="77" y="133"/>
                  </a:lnTo>
                  <a:lnTo>
                    <a:pt x="87" y="120"/>
                  </a:lnTo>
                  <a:lnTo>
                    <a:pt x="98" y="107"/>
                  </a:lnTo>
                  <a:lnTo>
                    <a:pt x="109" y="95"/>
                  </a:lnTo>
                  <a:lnTo>
                    <a:pt x="121" y="83"/>
                  </a:lnTo>
                  <a:lnTo>
                    <a:pt x="134" y="73"/>
                  </a:lnTo>
                  <a:lnTo>
                    <a:pt x="147" y="63"/>
                  </a:lnTo>
                  <a:lnTo>
                    <a:pt x="161" y="53"/>
                  </a:lnTo>
                  <a:lnTo>
                    <a:pt x="174" y="44"/>
                  </a:lnTo>
                  <a:lnTo>
                    <a:pt x="189" y="36"/>
                  </a:lnTo>
                  <a:lnTo>
                    <a:pt x="203" y="28"/>
                  </a:lnTo>
                  <a:lnTo>
                    <a:pt x="219" y="22"/>
                  </a:lnTo>
                  <a:lnTo>
                    <a:pt x="235" y="16"/>
                  </a:lnTo>
                  <a:lnTo>
                    <a:pt x="250" y="12"/>
                  </a:lnTo>
                  <a:lnTo>
                    <a:pt x="266" y="8"/>
                  </a:lnTo>
                  <a:lnTo>
                    <a:pt x="282" y="5"/>
                  </a:lnTo>
                  <a:lnTo>
                    <a:pt x="299" y="1"/>
                  </a:lnTo>
                  <a:lnTo>
                    <a:pt x="315" y="0"/>
                  </a:lnTo>
                  <a:lnTo>
                    <a:pt x="333" y="0"/>
                  </a:lnTo>
                  <a:lnTo>
                    <a:pt x="333" y="0"/>
                  </a:lnTo>
                  <a:lnTo>
                    <a:pt x="350" y="0"/>
                  </a:lnTo>
                  <a:lnTo>
                    <a:pt x="367" y="1"/>
                  </a:lnTo>
                  <a:lnTo>
                    <a:pt x="384" y="5"/>
                  </a:lnTo>
                  <a:lnTo>
                    <a:pt x="401" y="8"/>
                  </a:lnTo>
                  <a:lnTo>
                    <a:pt x="416" y="12"/>
                  </a:lnTo>
                  <a:lnTo>
                    <a:pt x="432" y="16"/>
                  </a:lnTo>
                  <a:lnTo>
                    <a:pt x="447" y="22"/>
                  </a:lnTo>
                  <a:lnTo>
                    <a:pt x="463" y="28"/>
                  </a:lnTo>
                  <a:lnTo>
                    <a:pt x="477" y="36"/>
                  </a:lnTo>
                  <a:lnTo>
                    <a:pt x="492" y="44"/>
                  </a:lnTo>
                  <a:lnTo>
                    <a:pt x="505" y="53"/>
                  </a:lnTo>
                  <a:lnTo>
                    <a:pt x="519" y="63"/>
                  </a:lnTo>
                  <a:lnTo>
                    <a:pt x="532" y="73"/>
                  </a:lnTo>
                  <a:lnTo>
                    <a:pt x="545" y="83"/>
                  </a:lnTo>
                  <a:lnTo>
                    <a:pt x="557" y="95"/>
                  </a:lnTo>
                  <a:lnTo>
                    <a:pt x="569" y="107"/>
                  </a:lnTo>
                  <a:lnTo>
                    <a:pt x="579" y="120"/>
                  </a:lnTo>
                  <a:lnTo>
                    <a:pt x="589" y="133"/>
                  </a:lnTo>
                  <a:lnTo>
                    <a:pt x="600" y="148"/>
                  </a:lnTo>
                  <a:lnTo>
                    <a:pt x="609" y="161"/>
                  </a:lnTo>
                  <a:lnTo>
                    <a:pt x="618" y="177"/>
                  </a:lnTo>
                  <a:lnTo>
                    <a:pt x="626" y="192"/>
                  </a:lnTo>
                  <a:lnTo>
                    <a:pt x="633" y="208"/>
                  </a:lnTo>
                  <a:lnTo>
                    <a:pt x="639" y="225"/>
                  </a:lnTo>
                  <a:lnTo>
                    <a:pt x="646" y="241"/>
                  </a:lnTo>
                  <a:lnTo>
                    <a:pt x="651" y="258"/>
                  </a:lnTo>
                  <a:lnTo>
                    <a:pt x="655" y="275"/>
                  </a:lnTo>
                  <a:lnTo>
                    <a:pt x="659" y="293"/>
                  </a:lnTo>
                  <a:lnTo>
                    <a:pt x="662" y="311"/>
                  </a:lnTo>
                  <a:lnTo>
                    <a:pt x="664" y="329"/>
                  </a:lnTo>
                  <a:lnTo>
                    <a:pt x="665" y="348"/>
                  </a:lnTo>
                  <a:lnTo>
                    <a:pt x="666" y="367"/>
                  </a:lnTo>
                  <a:lnTo>
                    <a:pt x="666" y="367"/>
                  </a:lnTo>
                  <a:close/>
                </a:path>
              </a:pathLst>
            </a:custGeom>
            <a:solidFill>
              <a:srgbClr val="7793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grpSp>
        <p:nvGrpSpPr>
          <p:cNvPr id="52" name="Ryhmä 51"/>
          <p:cNvGrpSpPr/>
          <p:nvPr/>
        </p:nvGrpSpPr>
        <p:grpSpPr>
          <a:xfrm>
            <a:off x="670246" y="4051871"/>
            <a:ext cx="258233" cy="457629"/>
            <a:chOff x="2928938" y="2484438"/>
            <a:chExt cx="627063" cy="1111250"/>
          </a:xfrm>
        </p:grpSpPr>
        <p:sp>
          <p:nvSpPr>
            <p:cNvPr id="48" name="Freeform 24"/>
            <p:cNvSpPr>
              <a:spLocks/>
            </p:cNvSpPr>
            <p:nvPr/>
          </p:nvSpPr>
          <p:spPr bwMode="auto">
            <a:xfrm>
              <a:off x="3059113" y="2484438"/>
              <a:ext cx="365125" cy="317500"/>
            </a:xfrm>
            <a:custGeom>
              <a:avLst/>
              <a:gdLst>
                <a:gd name="T0" fmla="*/ 0 w 461"/>
                <a:gd name="T1" fmla="*/ 398 h 398"/>
                <a:gd name="T2" fmla="*/ 231 w 461"/>
                <a:gd name="T3" fmla="*/ 0 h 398"/>
                <a:gd name="T4" fmla="*/ 461 w 461"/>
                <a:gd name="T5" fmla="*/ 398 h 398"/>
                <a:gd name="T6" fmla="*/ 0 w 461"/>
                <a:gd name="T7" fmla="*/ 398 h 398"/>
              </a:gdLst>
              <a:ahLst/>
              <a:cxnLst>
                <a:cxn ang="0">
                  <a:pos x="T0" y="T1"/>
                </a:cxn>
                <a:cxn ang="0">
                  <a:pos x="T2" y="T3"/>
                </a:cxn>
                <a:cxn ang="0">
                  <a:pos x="T4" y="T5"/>
                </a:cxn>
                <a:cxn ang="0">
                  <a:pos x="T6" y="T7"/>
                </a:cxn>
              </a:cxnLst>
              <a:rect l="0" t="0" r="r" b="b"/>
              <a:pathLst>
                <a:path w="461" h="398">
                  <a:moveTo>
                    <a:pt x="0" y="398"/>
                  </a:moveTo>
                  <a:lnTo>
                    <a:pt x="231" y="0"/>
                  </a:lnTo>
                  <a:lnTo>
                    <a:pt x="461" y="398"/>
                  </a:lnTo>
                  <a:lnTo>
                    <a:pt x="0" y="398"/>
                  </a:lnTo>
                  <a:close/>
                </a:path>
              </a:pathLst>
            </a:custGeom>
            <a:solidFill>
              <a:srgbClr val="B6BF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49" name="Freeform 25"/>
            <p:cNvSpPr>
              <a:spLocks/>
            </p:cNvSpPr>
            <p:nvPr/>
          </p:nvSpPr>
          <p:spPr bwMode="auto">
            <a:xfrm>
              <a:off x="3008313" y="2682876"/>
              <a:ext cx="468313" cy="404813"/>
            </a:xfrm>
            <a:custGeom>
              <a:avLst/>
              <a:gdLst>
                <a:gd name="T0" fmla="*/ 0 w 590"/>
                <a:gd name="T1" fmla="*/ 511 h 511"/>
                <a:gd name="T2" fmla="*/ 296 w 590"/>
                <a:gd name="T3" fmla="*/ 0 h 511"/>
                <a:gd name="T4" fmla="*/ 590 w 590"/>
                <a:gd name="T5" fmla="*/ 511 h 511"/>
                <a:gd name="T6" fmla="*/ 0 w 590"/>
                <a:gd name="T7" fmla="*/ 511 h 511"/>
              </a:gdLst>
              <a:ahLst/>
              <a:cxnLst>
                <a:cxn ang="0">
                  <a:pos x="T0" y="T1"/>
                </a:cxn>
                <a:cxn ang="0">
                  <a:pos x="T2" y="T3"/>
                </a:cxn>
                <a:cxn ang="0">
                  <a:pos x="T4" y="T5"/>
                </a:cxn>
                <a:cxn ang="0">
                  <a:pos x="T6" y="T7"/>
                </a:cxn>
              </a:cxnLst>
              <a:rect l="0" t="0" r="r" b="b"/>
              <a:pathLst>
                <a:path w="590" h="511">
                  <a:moveTo>
                    <a:pt x="0" y="511"/>
                  </a:moveTo>
                  <a:lnTo>
                    <a:pt x="296" y="0"/>
                  </a:lnTo>
                  <a:lnTo>
                    <a:pt x="590" y="511"/>
                  </a:lnTo>
                  <a:lnTo>
                    <a:pt x="0" y="511"/>
                  </a:lnTo>
                  <a:close/>
                </a:path>
              </a:pathLst>
            </a:custGeom>
            <a:solidFill>
              <a:srgbClr val="B6BF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50" name="Freeform 26"/>
            <p:cNvSpPr>
              <a:spLocks/>
            </p:cNvSpPr>
            <p:nvPr/>
          </p:nvSpPr>
          <p:spPr bwMode="auto">
            <a:xfrm>
              <a:off x="2928938" y="2927351"/>
              <a:ext cx="627063" cy="542925"/>
            </a:xfrm>
            <a:custGeom>
              <a:avLst/>
              <a:gdLst>
                <a:gd name="T0" fmla="*/ 0 w 791"/>
                <a:gd name="T1" fmla="*/ 685 h 685"/>
                <a:gd name="T2" fmla="*/ 396 w 791"/>
                <a:gd name="T3" fmla="*/ 0 h 685"/>
                <a:gd name="T4" fmla="*/ 791 w 791"/>
                <a:gd name="T5" fmla="*/ 685 h 685"/>
                <a:gd name="T6" fmla="*/ 0 w 791"/>
                <a:gd name="T7" fmla="*/ 685 h 685"/>
              </a:gdLst>
              <a:ahLst/>
              <a:cxnLst>
                <a:cxn ang="0">
                  <a:pos x="T0" y="T1"/>
                </a:cxn>
                <a:cxn ang="0">
                  <a:pos x="T2" y="T3"/>
                </a:cxn>
                <a:cxn ang="0">
                  <a:pos x="T4" y="T5"/>
                </a:cxn>
                <a:cxn ang="0">
                  <a:pos x="T6" y="T7"/>
                </a:cxn>
              </a:cxnLst>
              <a:rect l="0" t="0" r="r" b="b"/>
              <a:pathLst>
                <a:path w="791" h="685">
                  <a:moveTo>
                    <a:pt x="0" y="685"/>
                  </a:moveTo>
                  <a:lnTo>
                    <a:pt x="396" y="0"/>
                  </a:lnTo>
                  <a:lnTo>
                    <a:pt x="791" y="685"/>
                  </a:lnTo>
                  <a:lnTo>
                    <a:pt x="0" y="685"/>
                  </a:lnTo>
                  <a:close/>
                </a:path>
              </a:pathLst>
            </a:custGeom>
            <a:solidFill>
              <a:srgbClr val="B6BF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51" name="Rectangle 27"/>
            <p:cNvSpPr>
              <a:spLocks noChangeArrowheads="1"/>
            </p:cNvSpPr>
            <p:nvPr/>
          </p:nvSpPr>
          <p:spPr bwMode="auto">
            <a:xfrm>
              <a:off x="3187700" y="3430588"/>
              <a:ext cx="109538" cy="165100"/>
            </a:xfrm>
            <a:prstGeom prst="rect">
              <a:avLst/>
            </a:prstGeom>
            <a:solidFill>
              <a:srgbClr val="4242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grpSp>
        <p:nvGrpSpPr>
          <p:cNvPr id="54" name="Ryhmä 53"/>
          <p:cNvGrpSpPr/>
          <p:nvPr/>
        </p:nvGrpSpPr>
        <p:grpSpPr>
          <a:xfrm>
            <a:off x="967268" y="4051023"/>
            <a:ext cx="206491" cy="457629"/>
            <a:chOff x="2466975" y="2424113"/>
            <a:chExt cx="528638" cy="1171575"/>
          </a:xfrm>
        </p:grpSpPr>
        <p:sp>
          <p:nvSpPr>
            <p:cNvPr id="55" name="Rectangle 21"/>
            <p:cNvSpPr>
              <a:spLocks noChangeArrowheads="1"/>
            </p:cNvSpPr>
            <p:nvPr/>
          </p:nvSpPr>
          <p:spPr bwMode="auto">
            <a:xfrm>
              <a:off x="2654300" y="3084513"/>
              <a:ext cx="153988" cy="511175"/>
            </a:xfrm>
            <a:prstGeom prst="rect">
              <a:avLst/>
            </a:prstGeom>
            <a:solidFill>
              <a:srgbClr val="42424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56" name="Freeform 22"/>
            <p:cNvSpPr>
              <a:spLocks/>
            </p:cNvSpPr>
            <p:nvPr/>
          </p:nvSpPr>
          <p:spPr bwMode="auto">
            <a:xfrm>
              <a:off x="2536825" y="2424113"/>
              <a:ext cx="390525" cy="492125"/>
            </a:xfrm>
            <a:custGeom>
              <a:avLst/>
              <a:gdLst>
                <a:gd name="T0" fmla="*/ 492 w 492"/>
                <a:gd name="T1" fmla="*/ 310 h 620"/>
                <a:gd name="T2" fmla="*/ 491 w 492"/>
                <a:gd name="T3" fmla="*/ 341 h 620"/>
                <a:gd name="T4" fmla="*/ 487 w 492"/>
                <a:gd name="T5" fmla="*/ 373 h 620"/>
                <a:gd name="T6" fmla="*/ 472 w 492"/>
                <a:gd name="T7" fmla="*/ 431 h 620"/>
                <a:gd name="T8" fmla="*/ 450 w 492"/>
                <a:gd name="T9" fmla="*/ 483 h 620"/>
                <a:gd name="T10" fmla="*/ 419 w 492"/>
                <a:gd name="T11" fmla="*/ 529 h 620"/>
                <a:gd name="T12" fmla="*/ 403 w 492"/>
                <a:gd name="T13" fmla="*/ 549 h 620"/>
                <a:gd name="T14" fmla="*/ 383 w 492"/>
                <a:gd name="T15" fmla="*/ 567 h 620"/>
                <a:gd name="T16" fmla="*/ 363 w 492"/>
                <a:gd name="T17" fmla="*/ 582 h 620"/>
                <a:gd name="T18" fmla="*/ 342 w 492"/>
                <a:gd name="T19" fmla="*/ 596 h 620"/>
                <a:gd name="T20" fmla="*/ 319 w 492"/>
                <a:gd name="T21" fmla="*/ 606 h 620"/>
                <a:gd name="T22" fmla="*/ 296 w 492"/>
                <a:gd name="T23" fmla="*/ 613 h 620"/>
                <a:gd name="T24" fmla="*/ 271 w 492"/>
                <a:gd name="T25" fmla="*/ 619 h 620"/>
                <a:gd name="T26" fmla="*/ 246 w 492"/>
                <a:gd name="T27" fmla="*/ 620 h 620"/>
                <a:gd name="T28" fmla="*/ 234 w 492"/>
                <a:gd name="T29" fmla="*/ 620 h 620"/>
                <a:gd name="T30" fmla="*/ 209 w 492"/>
                <a:gd name="T31" fmla="*/ 617 h 620"/>
                <a:gd name="T32" fmla="*/ 185 w 492"/>
                <a:gd name="T33" fmla="*/ 610 h 620"/>
                <a:gd name="T34" fmla="*/ 162 w 492"/>
                <a:gd name="T35" fmla="*/ 601 h 620"/>
                <a:gd name="T36" fmla="*/ 139 w 492"/>
                <a:gd name="T37" fmla="*/ 590 h 620"/>
                <a:gd name="T38" fmla="*/ 118 w 492"/>
                <a:gd name="T39" fmla="*/ 575 h 620"/>
                <a:gd name="T40" fmla="*/ 99 w 492"/>
                <a:gd name="T41" fmla="*/ 558 h 620"/>
                <a:gd name="T42" fmla="*/ 81 w 492"/>
                <a:gd name="T43" fmla="*/ 540 h 620"/>
                <a:gd name="T44" fmla="*/ 56 w 492"/>
                <a:gd name="T45" fmla="*/ 507 h 620"/>
                <a:gd name="T46" fmla="*/ 30 w 492"/>
                <a:gd name="T47" fmla="*/ 458 h 620"/>
                <a:gd name="T48" fmla="*/ 12 w 492"/>
                <a:gd name="T49" fmla="*/ 402 h 620"/>
                <a:gd name="T50" fmla="*/ 3 w 492"/>
                <a:gd name="T51" fmla="*/ 357 h 620"/>
                <a:gd name="T52" fmla="*/ 1 w 492"/>
                <a:gd name="T53" fmla="*/ 326 h 620"/>
                <a:gd name="T54" fmla="*/ 0 w 492"/>
                <a:gd name="T55" fmla="*/ 310 h 620"/>
                <a:gd name="T56" fmla="*/ 1 w 492"/>
                <a:gd name="T57" fmla="*/ 278 h 620"/>
                <a:gd name="T58" fmla="*/ 5 w 492"/>
                <a:gd name="T59" fmla="*/ 247 h 620"/>
                <a:gd name="T60" fmla="*/ 20 w 492"/>
                <a:gd name="T61" fmla="*/ 189 h 620"/>
                <a:gd name="T62" fmla="*/ 43 w 492"/>
                <a:gd name="T63" fmla="*/ 137 h 620"/>
                <a:gd name="T64" fmla="*/ 73 w 492"/>
                <a:gd name="T65" fmla="*/ 90 h 620"/>
                <a:gd name="T66" fmla="*/ 89 w 492"/>
                <a:gd name="T67" fmla="*/ 71 h 620"/>
                <a:gd name="T68" fmla="*/ 109 w 492"/>
                <a:gd name="T69" fmla="*/ 53 h 620"/>
                <a:gd name="T70" fmla="*/ 129 w 492"/>
                <a:gd name="T71" fmla="*/ 37 h 620"/>
                <a:gd name="T72" fmla="*/ 151 w 492"/>
                <a:gd name="T73" fmla="*/ 24 h 620"/>
                <a:gd name="T74" fmla="*/ 173 w 492"/>
                <a:gd name="T75" fmla="*/ 13 h 620"/>
                <a:gd name="T76" fmla="*/ 196 w 492"/>
                <a:gd name="T77" fmla="*/ 6 h 620"/>
                <a:gd name="T78" fmla="*/ 221 w 492"/>
                <a:gd name="T79" fmla="*/ 2 h 620"/>
                <a:gd name="T80" fmla="*/ 246 w 492"/>
                <a:gd name="T81" fmla="*/ 0 h 620"/>
                <a:gd name="T82" fmla="*/ 259 w 492"/>
                <a:gd name="T83" fmla="*/ 0 h 620"/>
                <a:gd name="T84" fmla="*/ 284 w 492"/>
                <a:gd name="T85" fmla="*/ 3 h 620"/>
                <a:gd name="T86" fmla="*/ 307 w 492"/>
                <a:gd name="T87" fmla="*/ 9 h 620"/>
                <a:gd name="T88" fmla="*/ 330 w 492"/>
                <a:gd name="T89" fmla="*/ 19 h 620"/>
                <a:gd name="T90" fmla="*/ 353 w 492"/>
                <a:gd name="T91" fmla="*/ 30 h 620"/>
                <a:gd name="T92" fmla="*/ 374 w 492"/>
                <a:gd name="T93" fmla="*/ 45 h 620"/>
                <a:gd name="T94" fmla="*/ 394 w 492"/>
                <a:gd name="T95" fmla="*/ 61 h 620"/>
                <a:gd name="T96" fmla="*/ 411 w 492"/>
                <a:gd name="T97" fmla="*/ 81 h 620"/>
                <a:gd name="T98" fmla="*/ 436 w 492"/>
                <a:gd name="T99" fmla="*/ 113 h 620"/>
                <a:gd name="T100" fmla="*/ 462 w 492"/>
                <a:gd name="T101" fmla="*/ 162 h 620"/>
                <a:gd name="T102" fmla="*/ 481 w 492"/>
                <a:gd name="T103" fmla="*/ 218 h 620"/>
                <a:gd name="T104" fmla="*/ 489 w 492"/>
                <a:gd name="T105" fmla="*/ 263 h 620"/>
                <a:gd name="T106" fmla="*/ 491 w 492"/>
                <a:gd name="T107" fmla="*/ 294 h 620"/>
                <a:gd name="T108" fmla="*/ 492 w 492"/>
                <a:gd name="T109" fmla="*/ 3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92" h="620">
                  <a:moveTo>
                    <a:pt x="492" y="310"/>
                  </a:moveTo>
                  <a:lnTo>
                    <a:pt x="492" y="310"/>
                  </a:lnTo>
                  <a:lnTo>
                    <a:pt x="491" y="326"/>
                  </a:lnTo>
                  <a:lnTo>
                    <a:pt x="491" y="341"/>
                  </a:lnTo>
                  <a:lnTo>
                    <a:pt x="489" y="357"/>
                  </a:lnTo>
                  <a:lnTo>
                    <a:pt x="487" y="373"/>
                  </a:lnTo>
                  <a:lnTo>
                    <a:pt x="481" y="402"/>
                  </a:lnTo>
                  <a:lnTo>
                    <a:pt x="472" y="431"/>
                  </a:lnTo>
                  <a:lnTo>
                    <a:pt x="462" y="458"/>
                  </a:lnTo>
                  <a:lnTo>
                    <a:pt x="450" y="483"/>
                  </a:lnTo>
                  <a:lnTo>
                    <a:pt x="436" y="507"/>
                  </a:lnTo>
                  <a:lnTo>
                    <a:pt x="419" y="529"/>
                  </a:lnTo>
                  <a:lnTo>
                    <a:pt x="411" y="540"/>
                  </a:lnTo>
                  <a:lnTo>
                    <a:pt x="403" y="549"/>
                  </a:lnTo>
                  <a:lnTo>
                    <a:pt x="394" y="558"/>
                  </a:lnTo>
                  <a:lnTo>
                    <a:pt x="383" y="567"/>
                  </a:lnTo>
                  <a:lnTo>
                    <a:pt x="374" y="575"/>
                  </a:lnTo>
                  <a:lnTo>
                    <a:pt x="363" y="582"/>
                  </a:lnTo>
                  <a:lnTo>
                    <a:pt x="353" y="590"/>
                  </a:lnTo>
                  <a:lnTo>
                    <a:pt x="342" y="596"/>
                  </a:lnTo>
                  <a:lnTo>
                    <a:pt x="330" y="601"/>
                  </a:lnTo>
                  <a:lnTo>
                    <a:pt x="319" y="606"/>
                  </a:lnTo>
                  <a:lnTo>
                    <a:pt x="307" y="610"/>
                  </a:lnTo>
                  <a:lnTo>
                    <a:pt x="296" y="613"/>
                  </a:lnTo>
                  <a:lnTo>
                    <a:pt x="284" y="617"/>
                  </a:lnTo>
                  <a:lnTo>
                    <a:pt x="271" y="619"/>
                  </a:lnTo>
                  <a:lnTo>
                    <a:pt x="259" y="620"/>
                  </a:lnTo>
                  <a:lnTo>
                    <a:pt x="246" y="620"/>
                  </a:lnTo>
                  <a:lnTo>
                    <a:pt x="246" y="620"/>
                  </a:lnTo>
                  <a:lnTo>
                    <a:pt x="234" y="620"/>
                  </a:lnTo>
                  <a:lnTo>
                    <a:pt x="221" y="619"/>
                  </a:lnTo>
                  <a:lnTo>
                    <a:pt x="209" y="617"/>
                  </a:lnTo>
                  <a:lnTo>
                    <a:pt x="196" y="613"/>
                  </a:lnTo>
                  <a:lnTo>
                    <a:pt x="185" y="610"/>
                  </a:lnTo>
                  <a:lnTo>
                    <a:pt x="173" y="606"/>
                  </a:lnTo>
                  <a:lnTo>
                    <a:pt x="162" y="601"/>
                  </a:lnTo>
                  <a:lnTo>
                    <a:pt x="151" y="596"/>
                  </a:lnTo>
                  <a:lnTo>
                    <a:pt x="139" y="590"/>
                  </a:lnTo>
                  <a:lnTo>
                    <a:pt x="129" y="582"/>
                  </a:lnTo>
                  <a:lnTo>
                    <a:pt x="118" y="575"/>
                  </a:lnTo>
                  <a:lnTo>
                    <a:pt x="109" y="567"/>
                  </a:lnTo>
                  <a:lnTo>
                    <a:pt x="99" y="558"/>
                  </a:lnTo>
                  <a:lnTo>
                    <a:pt x="89" y="549"/>
                  </a:lnTo>
                  <a:lnTo>
                    <a:pt x="81" y="540"/>
                  </a:lnTo>
                  <a:lnTo>
                    <a:pt x="73" y="529"/>
                  </a:lnTo>
                  <a:lnTo>
                    <a:pt x="56" y="507"/>
                  </a:lnTo>
                  <a:lnTo>
                    <a:pt x="43" y="483"/>
                  </a:lnTo>
                  <a:lnTo>
                    <a:pt x="30" y="458"/>
                  </a:lnTo>
                  <a:lnTo>
                    <a:pt x="20" y="431"/>
                  </a:lnTo>
                  <a:lnTo>
                    <a:pt x="12" y="402"/>
                  </a:lnTo>
                  <a:lnTo>
                    <a:pt x="5" y="373"/>
                  </a:lnTo>
                  <a:lnTo>
                    <a:pt x="3" y="357"/>
                  </a:lnTo>
                  <a:lnTo>
                    <a:pt x="1" y="341"/>
                  </a:lnTo>
                  <a:lnTo>
                    <a:pt x="1" y="326"/>
                  </a:lnTo>
                  <a:lnTo>
                    <a:pt x="0" y="310"/>
                  </a:lnTo>
                  <a:lnTo>
                    <a:pt x="0" y="310"/>
                  </a:lnTo>
                  <a:lnTo>
                    <a:pt x="1" y="294"/>
                  </a:lnTo>
                  <a:lnTo>
                    <a:pt x="1" y="278"/>
                  </a:lnTo>
                  <a:lnTo>
                    <a:pt x="3" y="263"/>
                  </a:lnTo>
                  <a:lnTo>
                    <a:pt x="5" y="247"/>
                  </a:lnTo>
                  <a:lnTo>
                    <a:pt x="12" y="218"/>
                  </a:lnTo>
                  <a:lnTo>
                    <a:pt x="20" y="189"/>
                  </a:lnTo>
                  <a:lnTo>
                    <a:pt x="30" y="162"/>
                  </a:lnTo>
                  <a:lnTo>
                    <a:pt x="43" y="137"/>
                  </a:lnTo>
                  <a:lnTo>
                    <a:pt x="56" y="113"/>
                  </a:lnTo>
                  <a:lnTo>
                    <a:pt x="73" y="90"/>
                  </a:lnTo>
                  <a:lnTo>
                    <a:pt x="81" y="81"/>
                  </a:lnTo>
                  <a:lnTo>
                    <a:pt x="89" y="71"/>
                  </a:lnTo>
                  <a:lnTo>
                    <a:pt x="99" y="61"/>
                  </a:lnTo>
                  <a:lnTo>
                    <a:pt x="109" y="53"/>
                  </a:lnTo>
                  <a:lnTo>
                    <a:pt x="118" y="45"/>
                  </a:lnTo>
                  <a:lnTo>
                    <a:pt x="129" y="37"/>
                  </a:lnTo>
                  <a:lnTo>
                    <a:pt x="139" y="30"/>
                  </a:lnTo>
                  <a:lnTo>
                    <a:pt x="151" y="24"/>
                  </a:lnTo>
                  <a:lnTo>
                    <a:pt x="162" y="19"/>
                  </a:lnTo>
                  <a:lnTo>
                    <a:pt x="173" y="13"/>
                  </a:lnTo>
                  <a:lnTo>
                    <a:pt x="185" y="9"/>
                  </a:lnTo>
                  <a:lnTo>
                    <a:pt x="196" y="6"/>
                  </a:lnTo>
                  <a:lnTo>
                    <a:pt x="209" y="3"/>
                  </a:lnTo>
                  <a:lnTo>
                    <a:pt x="221" y="2"/>
                  </a:lnTo>
                  <a:lnTo>
                    <a:pt x="234" y="0"/>
                  </a:lnTo>
                  <a:lnTo>
                    <a:pt x="246" y="0"/>
                  </a:lnTo>
                  <a:lnTo>
                    <a:pt x="246" y="0"/>
                  </a:lnTo>
                  <a:lnTo>
                    <a:pt x="259" y="0"/>
                  </a:lnTo>
                  <a:lnTo>
                    <a:pt x="271" y="2"/>
                  </a:lnTo>
                  <a:lnTo>
                    <a:pt x="284" y="3"/>
                  </a:lnTo>
                  <a:lnTo>
                    <a:pt x="296" y="6"/>
                  </a:lnTo>
                  <a:lnTo>
                    <a:pt x="307" y="9"/>
                  </a:lnTo>
                  <a:lnTo>
                    <a:pt x="319" y="13"/>
                  </a:lnTo>
                  <a:lnTo>
                    <a:pt x="330" y="19"/>
                  </a:lnTo>
                  <a:lnTo>
                    <a:pt x="342" y="24"/>
                  </a:lnTo>
                  <a:lnTo>
                    <a:pt x="353" y="30"/>
                  </a:lnTo>
                  <a:lnTo>
                    <a:pt x="363" y="37"/>
                  </a:lnTo>
                  <a:lnTo>
                    <a:pt x="374" y="45"/>
                  </a:lnTo>
                  <a:lnTo>
                    <a:pt x="383" y="53"/>
                  </a:lnTo>
                  <a:lnTo>
                    <a:pt x="394" y="61"/>
                  </a:lnTo>
                  <a:lnTo>
                    <a:pt x="403" y="71"/>
                  </a:lnTo>
                  <a:lnTo>
                    <a:pt x="411" y="81"/>
                  </a:lnTo>
                  <a:lnTo>
                    <a:pt x="419" y="90"/>
                  </a:lnTo>
                  <a:lnTo>
                    <a:pt x="436" y="113"/>
                  </a:lnTo>
                  <a:lnTo>
                    <a:pt x="450" y="137"/>
                  </a:lnTo>
                  <a:lnTo>
                    <a:pt x="462" y="162"/>
                  </a:lnTo>
                  <a:lnTo>
                    <a:pt x="472" y="189"/>
                  </a:lnTo>
                  <a:lnTo>
                    <a:pt x="481" y="218"/>
                  </a:lnTo>
                  <a:lnTo>
                    <a:pt x="487" y="247"/>
                  </a:lnTo>
                  <a:lnTo>
                    <a:pt x="489" y="263"/>
                  </a:lnTo>
                  <a:lnTo>
                    <a:pt x="491" y="278"/>
                  </a:lnTo>
                  <a:lnTo>
                    <a:pt x="491" y="294"/>
                  </a:lnTo>
                  <a:lnTo>
                    <a:pt x="492" y="310"/>
                  </a:lnTo>
                  <a:lnTo>
                    <a:pt x="492" y="310"/>
                  </a:lnTo>
                  <a:close/>
                </a:path>
              </a:pathLst>
            </a:custGeom>
            <a:solidFill>
              <a:srgbClr val="7793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57" name="Freeform 23"/>
            <p:cNvSpPr>
              <a:spLocks/>
            </p:cNvSpPr>
            <p:nvPr/>
          </p:nvSpPr>
          <p:spPr bwMode="auto">
            <a:xfrm>
              <a:off x="2466975" y="2670176"/>
              <a:ext cx="528638" cy="582613"/>
            </a:xfrm>
            <a:custGeom>
              <a:avLst/>
              <a:gdLst>
                <a:gd name="T0" fmla="*/ 665 w 666"/>
                <a:gd name="T1" fmla="*/ 385 h 734"/>
                <a:gd name="T2" fmla="*/ 659 w 666"/>
                <a:gd name="T3" fmla="*/ 441 h 734"/>
                <a:gd name="T4" fmla="*/ 646 w 666"/>
                <a:gd name="T5" fmla="*/ 493 h 734"/>
                <a:gd name="T6" fmla="*/ 626 w 666"/>
                <a:gd name="T7" fmla="*/ 542 h 734"/>
                <a:gd name="T8" fmla="*/ 600 w 666"/>
                <a:gd name="T9" fmla="*/ 587 h 734"/>
                <a:gd name="T10" fmla="*/ 569 w 666"/>
                <a:gd name="T11" fmla="*/ 626 h 734"/>
                <a:gd name="T12" fmla="*/ 532 w 666"/>
                <a:gd name="T13" fmla="*/ 662 h 734"/>
                <a:gd name="T14" fmla="*/ 492 w 666"/>
                <a:gd name="T15" fmla="*/ 690 h 734"/>
                <a:gd name="T16" fmla="*/ 447 w 666"/>
                <a:gd name="T17" fmla="*/ 712 h 734"/>
                <a:gd name="T18" fmla="*/ 401 w 666"/>
                <a:gd name="T19" fmla="*/ 727 h 734"/>
                <a:gd name="T20" fmla="*/ 350 w 666"/>
                <a:gd name="T21" fmla="*/ 734 h 734"/>
                <a:gd name="T22" fmla="*/ 315 w 666"/>
                <a:gd name="T23" fmla="*/ 734 h 734"/>
                <a:gd name="T24" fmla="*/ 266 w 666"/>
                <a:gd name="T25" fmla="*/ 727 h 734"/>
                <a:gd name="T26" fmla="*/ 219 w 666"/>
                <a:gd name="T27" fmla="*/ 712 h 734"/>
                <a:gd name="T28" fmla="*/ 174 w 666"/>
                <a:gd name="T29" fmla="*/ 690 h 734"/>
                <a:gd name="T30" fmla="*/ 134 w 666"/>
                <a:gd name="T31" fmla="*/ 662 h 734"/>
                <a:gd name="T32" fmla="*/ 98 w 666"/>
                <a:gd name="T33" fmla="*/ 626 h 734"/>
                <a:gd name="T34" fmla="*/ 66 w 666"/>
                <a:gd name="T35" fmla="*/ 587 h 734"/>
                <a:gd name="T36" fmla="*/ 40 w 666"/>
                <a:gd name="T37" fmla="*/ 542 h 734"/>
                <a:gd name="T38" fmla="*/ 21 w 666"/>
                <a:gd name="T39" fmla="*/ 493 h 734"/>
                <a:gd name="T40" fmla="*/ 7 w 666"/>
                <a:gd name="T41" fmla="*/ 441 h 734"/>
                <a:gd name="T42" fmla="*/ 1 w 666"/>
                <a:gd name="T43" fmla="*/ 385 h 734"/>
                <a:gd name="T44" fmla="*/ 1 w 666"/>
                <a:gd name="T45" fmla="*/ 348 h 734"/>
                <a:gd name="T46" fmla="*/ 7 w 666"/>
                <a:gd name="T47" fmla="*/ 293 h 734"/>
                <a:gd name="T48" fmla="*/ 21 w 666"/>
                <a:gd name="T49" fmla="*/ 241 h 734"/>
                <a:gd name="T50" fmla="*/ 40 w 666"/>
                <a:gd name="T51" fmla="*/ 192 h 734"/>
                <a:gd name="T52" fmla="*/ 66 w 666"/>
                <a:gd name="T53" fmla="*/ 148 h 734"/>
                <a:gd name="T54" fmla="*/ 98 w 666"/>
                <a:gd name="T55" fmla="*/ 107 h 734"/>
                <a:gd name="T56" fmla="*/ 134 w 666"/>
                <a:gd name="T57" fmla="*/ 73 h 734"/>
                <a:gd name="T58" fmla="*/ 174 w 666"/>
                <a:gd name="T59" fmla="*/ 44 h 734"/>
                <a:gd name="T60" fmla="*/ 219 w 666"/>
                <a:gd name="T61" fmla="*/ 22 h 734"/>
                <a:gd name="T62" fmla="*/ 266 w 666"/>
                <a:gd name="T63" fmla="*/ 8 h 734"/>
                <a:gd name="T64" fmla="*/ 315 w 666"/>
                <a:gd name="T65" fmla="*/ 0 h 734"/>
                <a:gd name="T66" fmla="*/ 350 w 666"/>
                <a:gd name="T67" fmla="*/ 0 h 734"/>
                <a:gd name="T68" fmla="*/ 401 w 666"/>
                <a:gd name="T69" fmla="*/ 8 h 734"/>
                <a:gd name="T70" fmla="*/ 447 w 666"/>
                <a:gd name="T71" fmla="*/ 22 h 734"/>
                <a:gd name="T72" fmla="*/ 492 w 666"/>
                <a:gd name="T73" fmla="*/ 44 h 734"/>
                <a:gd name="T74" fmla="*/ 532 w 666"/>
                <a:gd name="T75" fmla="*/ 73 h 734"/>
                <a:gd name="T76" fmla="*/ 569 w 666"/>
                <a:gd name="T77" fmla="*/ 107 h 734"/>
                <a:gd name="T78" fmla="*/ 600 w 666"/>
                <a:gd name="T79" fmla="*/ 148 h 734"/>
                <a:gd name="T80" fmla="*/ 626 w 666"/>
                <a:gd name="T81" fmla="*/ 192 h 734"/>
                <a:gd name="T82" fmla="*/ 646 w 666"/>
                <a:gd name="T83" fmla="*/ 241 h 734"/>
                <a:gd name="T84" fmla="*/ 659 w 666"/>
                <a:gd name="T85" fmla="*/ 293 h 734"/>
                <a:gd name="T86" fmla="*/ 665 w 666"/>
                <a:gd name="T87" fmla="*/ 34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66" h="734">
                  <a:moveTo>
                    <a:pt x="666" y="367"/>
                  </a:moveTo>
                  <a:lnTo>
                    <a:pt x="666" y="367"/>
                  </a:lnTo>
                  <a:lnTo>
                    <a:pt x="665" y="385"/>
                  </a:lnTo>
                  <a:lnTo>
                    <a:pt x="664" y="404"/>
                  </a:lnTo>
                  <a:lnTo>
                    <a:pt x="662" y="423"/>
                  </a:lnTo>
                  <a:lnTo>
                    <a:pt x="659" y="441"/>
                  </a:lnTo>
                  <a:lnTo>
                    <a:pt x="655" y="459"/>
                  </a:lnTo>
                  <a:lnTo>
                    <a:pt x="651" y="476"/>
                  </a:lnTo>
                  <a:lnTo>
                    <a:pt x="646" y="493"/>
                  </a:lnTo>
                  <a:lnTo>
                    <a:pt x="639" y="510"/>
                  </a:lnTo>
                  <a:lnTo>
                    <a:pt x="633" y="527"/>
                  </a:lnTo>
                  <a:lnTo>
                    <a:pt x="626" y="542"/>
                  </a:lnTo>
                  <a:lnTo>
                    <a:pt x="618" y="558"/>
                  </a:lnTo>
                  <a:lnTo>
                    <a:pt x="609" y="572"/>
                  </a:lnTo>
                  <a:lnTo>
                    <a:pt x="600" y="587"/>
                  </a:lnTo>
                  <a:lnTo>
                    <a:pt x="589" y="600"/>
                  </a:lnTo>
                  <a:lnTo>
                    <a:pt x="579" y="614"/>
                  </a:lnTo>
                  <a:lnTo>
                    <a:pt x="569" y="626"/>
                  </a:lnTo>
                  <a:lnTo>
                    <a:pt x="557" y="639"/>
                  </a:lnTo>
                  <a:lnTo>
                    <a:pt x="545" y="650"/>
                  </a:lnTo>
                  <a:lnTo>
                    <a:pt x="532" y="662"/>
                  </a:lnTo>
                  <a:lnTo>
                    <a:pt x="519" y="672"/>
                  </a:lnTo>
                  <a:lnTo>
                    <a:pt x="505" y="681"/>
                  </a:lnTo>
                  <a:lnTo>
                    <a:pt x="492" y="690"/>
                  </a:lnTo>
                  <a:lnTo>
                    <a:pt x="477" y="698"/>
                  </a:lnTo>
                  <a:lnTo>
                    <a:pt x="463" y="705"/>
                  </a:lnTo>
                  <a:lnTo>
                    <a:pt x="447" y="712"/>
                  </a:lnTo>
                  <a:lnTo>
                    <a:pt x="432" y="718"/>
                  </a:lnTo>
                  <a:lnTo>
                    <a:pt x="416" y="723"/>
                  </a:lnTo>
                  <a:lnTo>
                    <a:pt x="401" y="727"/>
                  </a:lnTo>
                  <a:lnTo>
                    <a:pt x="384" y="730"/>
                  </a:lnTo>
                  <a:lnTo>
                    <a:pt x="367" y="732"/>
                  </a:lnTo>
                  <a:lnTo>
                    <a:pt x="350" y="734"/>
                  </a:lnTo>
                  <a:lnTo>
                    <a:pt x="333" y="734"/>
                  </a:lnTo>
                  <a:lnTo>
                    <a:pt x="333" y="734"/>
                  </a:lnTo>
                  <a:lnTo>
                    <a:pt x="315" y="734"/>
                  </a:lnTo>
                  <a:lnTo>
                    <a:pt x="299" y="732"/>
                  </a:lnTo>
                  <a:lnTo>
                    <a:pt x="282" y="730"/>
                  </a:lnTo>
                  <a:lnTo>
                    <a:pt x="266" y="727"/>
                  </a:lnTo>
                  <a:lnTo>
                    <a:pt x="250" y="723"/>
                  </a:lnTo>
                  <a:lnTo>
                    <a:pt x="235" y="718"/>
                  </a:lnTo>
                  <a:lnTo>
                    <a:pt x="219" y="712"/>
                  </a:lnTo>
                  <a:lnTo>
                    <a:pt x="203" y="705"/>
                  </a:lnTo>
                  <a:lnTo>
                    <a:pt x="189" y="698"/>
                  </a:lnTo>
                  <a:lnTo>
                    <a:pt x="174" y="690"/>
                  </a:lnTo>
                  <a:lnTo>
                    <a:pt x="161" y="681"/>
                  </a:lnTo>
                  <a:lnTo>
                    <a:pt x="147" y="672"/>
                  </a:lnTo>
                  <a:lnTo>
                    <a:pt x="134" y="662"/>
                  </a:lnTo>
                  <a:lnTo>
                    <a:pt x="121" y="650"/>
                  </a:lnTo>
                  <a:lnTo>
                    <a:pt x="109" y="639"/>
                  </a:lnTo>
                  <a:lnTo>
                    <a:pt x="98" y="626"/>
                  </a:lnTo>
                  <a:lnTo>
                    <a:pt x="87" y="614"/>
                  </a:lnTo>
                  <a:lnTo>
                    <a:pt x="77" y="600"/>
                  </a:lnTo>
                  <a:lnTo>
                    <a:pt x="66" y="587"/>
                  </a:lnTo>
                  <a:lnTo>
                    <a:pt x="57" y="572"/>
                  </a:lnTo>
                  <a:lnTo>
                    <a:pt x="49" y="558"/>
                  </a:lnTo>
                  <a:lnTo>
                    <a:pt x="40" y="542"/>
                  </a:lnTo>
                  <a:lnTo>
                    <a:pt x="33" y="527"/>
                  </a:lnTo>
                  <a:lnTo>
                    <a:pt x="27" y="510"/>
                  </a:lnTo>
                  <a:lnTo>
                    <a:pt x="21" y="493"/>
                  </a:lnTo>
                  <a:lnTo>
                    <a:pt x="16" y="476"/>
                  </a:lnTo>
                  <a:lnTo>
                    <a:pt x="10" y="459"/>
                  </a:lnTo>
                  <a:lnTo>
                    <a:pt x="7" y="441"/>
                  </a:lnTo>
                  <a:lnTo>
                    <a:pt x="4" y="423"/>
                  </a:lnTo>
                  <a:lnTo>
                    <a:pt x="2" y="404"/>
                  </a:lnTo>
                  <a:lnTo>
                    <a:pt x="1" y="385"/>
                  </a:lnTo>
                  <a:lnTo>
                    <a:pt x="0" y="367"/>
                  </a:lnTo>
                  <a:lnTo>
                    <a:pt x="0" y="367"/>
                  </a:lnTo>
                  <a:lnTo>
                    <a:pt x="1" y="348"/>
                  </a:lnTo>
                  <a:lnTo>
                    <a:pt x="2" y="329"/>
                  </a:lnTo>
                  <a:lnTo>
                    <a:pt x="4" y="311"/>
                  </a:lnTo>
                  <a:lnTo>
                    <a:pt x="7" y="293"/>
                  </a:lnTo>
                  <a:lnTo>
                    <a:pt x="10" y="275"/>
                  </a:lnTo>
                  <a:lnTo>
                    <a:pt x="16" y="258"/>
                  </a:lnTo>
                  <a:lnTo>
                    <a:pt x="21" y="241"/>
                  </a:lnTo>
                  <a:lnTo>
                    <a:pt x="27" y="225"/>
                  </a:lnTo>
                  <a:lnTo>
                    <a:pt x="33" y="208"/>
                  </a:lnTo>
                  <a:lnTo>
                    <a:pt x="40" y="192"/>
                  </a:lnTo>
                  <a:lnTo>
                    <a:pt x="49" y="177"/>
                  </a:lnTo>
                  <a:lnTo>
                    <a:pt x="57" y="161"/>
                  </a:lnTo>
                  <a:lnTo>
                    <a:pt x="66" y="148"/>
                  </a:lnTo>
                  <a:lnTo>
                    <a:pt x="77" y="133"/>
                  </a:lnTo>
                  <a:lnTo>
                    <a:pt x="87" y="120"/>
                  </a:lnTo>
                  <a:lnTo>
                    <a:pt x="98" y="107"/>
                  </a:lnTo>
                  <a:lnTo>
                    <a:pt x="109" y="95"/>
                  </a:lnTo>
                  <a:lnTo>
                    <a:pt x="121" y="83"/>
                  </a:lnTo>
                  <a:lnTo>
                    <a:pt x="134" y="73"/>
                  </a:lnTo>
                  <a:lnTo>
                    <a:pt x="147" y="63"/>
                  </a:lnTo>
                  <a:lnTo>
                    <a:pt x="161" y="53"/>
                  </a:lnTo>
                  <a:lnTo>
                    <a:pt x="174" y="44"/>
                  </a:lnTo>
                  <a:lnTo>
                    <a:pt x="189" y="36"/>
                  </a:lnTo>
                  <a:lnTo>
                    <a:pt x="203" y="28"/>
                  </a:lnTo>
                  <a:lnTo>
                    <a:pt x="219" y="22"/>
                  </a:lnTo>
                  <a:lnTo>
                    <a:pt x="235" y="16"/>
                  </a:lnTo>
                  <a:lnTo>
                    <a:pt x="250" y="12"/>
                  </a:lnTo>
                  <a:lnTo>
                    <a:pt x="266" y="8"/>
                  </a:lnTo>
                  <a:lnTo>
                    <a:pt x="282" y="5"/>
                  </a:lnTo>
                  <a:lnTo>
                    <a:pt x="299" y="1"/>
                  </a:lnTo>
                  <a:lnTo>
                    <a:pt x="315" y="0"/>
                  </a:lnTo>
                  <a:lnTo>
                    <a:pt x="333" y="0"/>
                  </a:lnTo>
                  <a:lnTo>
                    <a:pt x="333" y="0"/>
                  </a:lnTo>
                  <a:lnTo>
                    <a:pt x="350" y="0"/>
                  </a:lnTo>
                  <a:lnTo>
                    <a:pt x="367" y="1"/>
                  </a:lnTo>
                  <a:lnTo>
                    <a:pt x="384" y="5"/>
                  </a:lnTo>
                  <a:lnTo>
                    <a:pt x="401" y="8"/>
                  </a:lnTo>
                  <a:lnTo>
                    <a:pt x="416" y="12"/>
                  </a:lnTo>
                  <a:lnTo>
                    <a:pt x="432" y="16"/>
                  </a:lnTo>
                  <a:lnTo>
                    <a:pt x="447" y="22"/>
                  </a:lnTo>
                  <a:lnTo>
                    <a:pt x="463" y="28"/>
                  </a:lnTo>
                  <a:lnTo>
                    <a:pt x="477" y="36"/>
                  </a:lnTo>
                  <a:lnTo>
                    <a:pt x="492" y="44"/>
                  </a:lnTo>
                  <a:lnTo>
                    <a:pt x="505" y="53"/>
                  </a:lnTo>
                  <a:lnTo>
                    <a:pt x="519" y="63"/>
                  </a:lnTo>
                  <a:lnTo>
                    <a:pt x="532" y="73"/>
                  </a:lnTo>
                  <a:lnTo>
                    <a:pt x="545" y="83"/>
                  </a:lnTo>
                  <a:lnTo>
                    <a:pt x="557" y="95"/>
                  </a:lnTo>
                  <a:lnTo>
                    <a:pt x="569" y="107"/>
                  </a:lnTo>
                  <a:lnTo>
                    <a:pt x="579" y="120"/>
                  </a:lnTo>
                  <a:lnTo>
                    <a:pt x="589" y="133"/>
                  </a:lnTo>
                  <a:lnTo>
                    <a:pt x="600" y="148"/>
                  </a:lnTo>
                  <a:lnTo>
                    <a:pt x="609" y="161"/>
                  </a:lnTo>
                  <a:lnTo>
                    <a:pt x="618" y="177"/>
                  </a:lnTo>
                  <a:lnTo>
                    <a:pt x="626" y="192"/>
                  </a:lnTo>
                  <a:lnTo>
                    <a:pt x="633" y="208"/>
                  </a:lnTo>
                  <a:lnTo>
                    <a:pt x="639" y="225"/>
                  </a:lnTo>
                  <a:lnTo>
                    <a:pt x="646" y="241"/>
                  </a:lnTo>
                  <a:lnTo>
                    <a:pt x="651" y="258"/>
                  </a:lnTo>
                  <a:lnTo>
                    <a:pt x="655" y="275"/>
                  </a:lnTo>
                  <a:lnTo>
                    <a:pt x="659" y="293"/>
                  </a:lnTo>
                  <a:lnTo>
                    <a:pt x="662" y="311"/>
                  </a:lnTo>
                  <a:lnTo>
                    <a:pt x="664" y="329"/>
                  </a:lnTo>
                  <a:lnTo>
                    <a:pt x="665" y="348"/>
                  </a:lnTo>
                  <a:lnTo>
                    <a:pt x="666" y="367"/>
                  </a:lnTo>
                  <a:lnTo>
                    <a:pt x="666" y="367"/>
                  </a:lnTo>
                  <a:close/>
                </a:path>
              </a:pathLst>
            </a:custGeom>
            <a:solidFill>
              <a:srgbClr val="7793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grpSp>
        <p:nvGrpSpPr>
          <p:cNvPr id="75" name="Ryhmä 74"/>
          <p:cNvGrpSpPr/>
          <p:nvPr/>
        </p:nvGrpSpPr>
        <p:grpSpPr>
          <a:xfrm>
            <a:off x="466356" y="2738457"/>
            <a:ext cx="462721" cy="206427"/>
            <a:chOff x="2536825" y="3243263"/>
            <a:chExt cx="1266826" cy="565150"/>
          </a:xfrm>
          <a:solidFill>
            <a:srgbClr val="8FA0D2"/>
          </a:solidFill>
        </p:grpSpPr>
        <p:sp>
          <p:nvSpPr>
            <p:cNvPr id="71" name="Freeform 42"/>
            <p:cNvSpPr>
              <a:spLocks/>
            </p:cNvSpPr>
            <p:nvPr/>
          </p:nvSpPr>
          <p:spPr bwMode="auto">
            <a:xfrm>
              <a:off x="2536825" y="3243263"/>
              <a:ext cx="495300" cy="565150"/>
            </a:xfrm>
            <a:custGeom>
              <a:avLst/>
              <a:gdLst>
                <a:gd name="T0" fmla="*/ 14 w 623"/>
                <a:gd name="T1" fmla="*/ 711 h 711"/>
                <a:gd name="T2" fmla="*/ 0 w 623"/>
                <a:gd name="T3" fmla="*/ 0 h 711"/>
                <a:gd name="T4" fmla="*/ 623 w 623"/>
                <a:gd name="T5" fmla="*/ 344 h 711"/>
                <a:gd name="T6" fmla="*/ 14 w 623"/>
                <a:gd name="T7" fmla="*/ 711 h 711"/>
              </a:gdLst>
              <a:ahLst/>
              <a:cxnLst>
                <a:cxn ang="0">
                  <a:pos x="T0" y="T1"/>
                </a:cxn>
                <a:cxn ang="0">
                  <a:pos x="T2" y="T3"/>
                </a:cxn>
                <a:cxn ang="0">
                  <a:pos x="T4" y="T5"/>
                </a:cxn>
                <a:cxn ang="0">
                  <a:pos x="T6" y="T7"/>
                </a:cxn>
              </a:cxnLst>
              <a:rect l="0" t="0" r="r" b="b"/>
              <a:pathLst>
                <a:path w="623" h="711">
                  <a:moveTo>
                    <a:pt x="14" y="711"/>
                  </a:moveTo>
                  <a:lnTo>
                    <a:pt x="0" y="0"/>
                  </a:lnTo>
                  <a:lnTo>
                    <a:pt x="623" y="344"/>
                  </a:lnTo>
                  <a:lnTo>
                    <a:pt x="14" y="7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72" name="Freeform 43"/>
            <p:cNvSpPr>
              <a:spLocks/>
            </p:cNvSpPr>
            <p:nvPr/>
          </p:nvSpPr>
          <p:spPr bwMode="auto">
            <a:xfrm>
              <a:off x="2760663" y="3243263"/>
              <a:ext cx="1042988" cy="515937"/>
            </a:xfrm>
            <a:custGeom>
              <a:avLst/>
              <a:gdLst>
                <a:gd name="T0" fmla="*/ 1315 w 1315"/>
                <a:gd name="T1" fmla="*/ 324 h 650"/>
                <a:gd name="T2" fmla="*/ 1312 w 1315"/>
                <a:gd name="T3" fmla="*/ 358 h 650"/>
                <a:gd name="T4" fmla="*/ 1302 w 1315"/>
                <a:gd name="T5" fmla="*/ 391 h 650"/>
                <a:gd name="T6" fmla="*/ 1286 w 1315"/>
                <a:gd name="T7" fmla="*/ 422 h 650"/>
                <a:gd name="T8" fmla="*/ 1264 w 1315"/>
                <a:gd name="T9" fmla="*/ 451 h 650"/>
                <a:gd name="T10" fmla="*/ 1236 w 1315"/>
                <a:gd name="T11" fmla="*/ 480 h 650"/>
                <a:gd name="T12" fmla="*/ 1202 w 1315"/>
                <a:gd name="T13" fmla="*/ 507 h 650"/>
                <a:gd name="T14" fmla="*/ 1165 w 1315"/>
                <a:gd name="T15" fmla="*/ 532 h 650"/>
                <a:gd name="T16" fmla="*/ 1123 w 1315"/>
                <a:gd name="T17" fmla="*/ 555 h 650"/>
                <a:gd name="T18" fmla="*/ 1076 w 1315"/>
                <a:gd name="T19" fmla="*/ 576 h 650"/>
                <a:gd name="T20" fmla="*/ 1026 w 1315"/>
                <a:gd name="T21" fmla="*/ 594 h 650"/>
                <a:gd name="T22" fmla="*/ 971 w 1315"/>
                <a:gd name="T23" fmla="*/ 611 h 650"/>
                <a:gd name="T24" fmla="*/ 853 w 1315"/>
                <a:gd name="T25" fmla="*/ 636 h 650"/>
                <a:gd name="T26" fmla="*/ 757 w 1315"/>
                <a:gd name="T27" fmla="*/ 647 h 650"/>
                <a:gd name="T28" fmla="*/ 692 w 1315"/>
                <a:gd name="T29" fmla="*/ 650 h 650"/>
                <a:gd name="T30" fmla="*/ 657 w 1315"/>
                <a:gd name="T31" fmla="*/ 650 h 650"/>
                <a:gd name="T32" fmla="*/ 590 w 1315"/>
                <a:gd name="T33" fmla="*/ 649 h 650"/>
                <a:gd name="T34" fmla="*/ 525 w 1315"/>
                <a:gd name="T35" fmla="*/ 643 h 650"/>
                <a:gd name="T36" fmla="*/ 401 w 1315"/>
                <a:gd name="T37" fmla="*/ 625 h 650"/>
                <a:gd name="T38" fmla="*/ 316 w 1315"/>
                <a:gd name="T39" fmla="*/ 603 h 650"/>
                <a:gd name="T40" fmla="*/ 263 w 1315"/>
                <a:gd name="T41" fmla="*/ 586 h 650"/>
                <a:gd name="T42" fmla="*/ 214 w 1315"/>
                <a:gd name="T43" fmla="*/ 565 h 650"/>
                <a:gd name="T44" fmla="*/ 170 w 1315"/>
                <a:gd name="T45" fmla="*/ 544 h 650"/>
                <a:gd name="T46" fmla="*/ 131 w 1315"/>
                <a:gd name="T47" fmla="*/ 519 h 650"/>
                <a:gd name="T48" fmla="*/ 95 w 1315"/>
                <a:gd name="T49" fmla="*/ 494 h 650"/>
                <a:gd name="T50" fmla="*/ 64 w 1315"/>
                <a:gd name="T51" fmla="*/ 466 h 650"/>
                <a:gd name="T52" fmla="*/ 39 w 1315"/>
                <a:gd name="T53" fmla="*/ 437 h 650"/>
                <a:gd name="T54" fmla="*/ 20 w 1315"/>
                <a:gd name="T55" fmla="*/ 406 h 650"/>
                <a:gd name="T56" fmla="*/ 7 w 1315"/>
                <a:gd name="T57" fmla="*/ 374 h 650"/>
                <a:gd name="T58" fmla="*/ 0 w 1315"/>
                <a:gd name="T59" fmla="*/ 341 h 650"/>
                <a:gd name="T60" fmla="*/ 0 w 1315"/>
                <a:gd name="T61" fmla="*/ 324 h 650"/>
                <a:gd name="T62" fmla="*/ 3 w 1315"/>
                <a:gd name="T63" fmla="*/ 292 h 650"/>
                <a:gd name="T64" fmla="*/ 13 w 1315"/>
                <a:gd name="T65" fmla="*/ 259 h 650"/>
                <a:gd name="T66" fmla="*/ 29 w 1315"/>
                <a:gd name="T67" fmla="*/ 228 h 650"/>
                <a:gd name="T68" fmla="*/ 52 w 1315"/>
                <a:gd name="T69" fmla="*/ 198 h 650"/>
                <a:gd name="T70" fmla="*/ 79 w 1315"/>
                <a:gd name="T71" fmla="*/ 170 h 650"/>
                <a:gd name="T72" fmla="*/ 111 w 1315"/>
                <a:gd name="T73" fmla="*/ 143 h 650"/>
                <a:gd name="T74" fmla="*/ 150 w 1315"/>
                <a:gd name="T75" fmla="*/ 118 h 650"/>
                <a:gd name="T76" fmla="*/ 192 w 1315"/>
                <a:gd name="T77" fmla="*/ 95 h 650"/>
                <a:gd name="T78" fmla="*/ 239 w 1315"/>
                <a:gd name="T79" fmla="*/ 74 h 650"/>
                <a:gd name="T80" fmla="*/ 289 w 1315"/>
                <a:gd name="T81" fmla="*/ 56 h 650"/>
                <a:gd name="T82" fmla="*/ 344 w 1315"/>
                <a:gd name="T83" fmla="*/ 39 h 650"/>
                <a:gd name="T84" fmla="*/ 462 w 1315"/>
                <a:gd name="T85" fmla="*/ 14 h 650"/>
                <a:gd name="T86" fmla="*/ 557 w 1315"/>
                <a:gd name="T87" fmla="*/ 3 h 650"/>
                <a:gd name="T88" fmla="*/ 623 w 1315"/>
                <a:gd name="T89" fmla="*/ 0 h 650"/>
                <a:gd name="T90" fmla="*/ 657 w 1315"/>
                <a:gd name="T91" fmla="*/ 0 h 650"/>
                <a:gd name="T92" fmla="*/ 725 w 1315"/>
                <a:gd name="T93" fmla="*/ 1 h 650"/>
                <a:gd name="T94" fmla="*/ 790 w 1315"/>
                <a:gd name="T95" fmla="*/ 6 h 650"/>
                <a:gd name="T96" fmla="*/ 913 w 1315"/>
                <a:gd name="T97" fmla="*/ 25 h 650"/>
                <a:gd name="T98" fmla="*/ 998 w 1315"/>
                <a:gd name="T99" fmla="*/ 46 h 650"/>
                <a:gd name="T100" fmla="*/ 1051 w 1315"/>
                <a:gd name="T101" fmla="*/ 64 h 650"/>
                <a:gd name="T102" fmla="*/ 1099 w 1315"/>
                <a:gd name="T103" fmla="*/ 84 h 650"/>
                <a:gd name="T104" fmla="*/ 1144 w 1315"/>
                <a:gd name="T105" fmla="*/ 106 h 650"/>
                <a:gd name="T106" fmla="*/ 1184 w 1315"/>
                <a:gd name="T107" fmla="*/ 131 h 650"/>
                <a:gd name="T108" fmla="*/ 1220 w 1315"/>
                <a:gd name="T109" fmla="*/ 156 h 650"/>
                <a:gd name="T110" fmla="*/ 1250 w 1315"/>
                <a:gd name="T111" fmla="*/ 184 h 650"/>
                <a:gd name="T112" fmla="*/ 1275 w 1315"/>
                <a:gd name="T113" fmla="*/ 213 h 650"/>
                <a:gd name="T114" fmla="*/ 1294 w 1315"/>
                <a:gd name="T115" fmla="*/ 244 h 650"/>
                <a:gd name="T116" fmla="*/ 1308 w 1315"/>
                <a:gd name="T117" fmla="*/ 276 h 650"/>
                <a:gd name="T118" fmla="*/ 1315 w 1315"/>
                <a:gd name="T119" fmla="*/ 308 h 650"/>
                <a:gd name="T120" fmla="*/ 1315 w 1315"/>
                <a:gd name="T121" fmla="*/ 324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15" h="650">
                  <a:moveTo>
                    <a:pt x="1315" y="324"/>
                  </a:moveTo>
                  <a:lnTo>
                    <a:pt x="1315" y="324"/>
                  </a:lnTo>
                  <a:lnTo>
                    <a:pt x="1315" y="341"/>
                  </a:lnTo>
                  <a:lnTo>
                    <a:pt x="1312" y="358"/>
                  </a:lnTo>
                  <a:lnTo>
                    <a:pt x="1308" y="374"/>
                  </a:lnTo>
                  <a:lnTo>
                    <a:pt x="1302" y="391"/>
                  </a:lnTo>
                  <a:lnTo>
                    <a:pt x="1294" y="406"/>
                  </a:lnTo>
                  <a:lnTo>
                    <a:pt x="1286" y="422"/>
                  </a:lnTo>
                  <a:lnTo>
                    <a:pt x="1275" y="437"/>
                  </a:lnTo>
                  <a:lnTo>
                    <a:pt x="1264" y="451"/>
                  </a:lnTo>
                  <a:lnTo>
                    <a:pt x="1250" y="466"/>
                  </a:lnTo>
                  <a:lnTo>
                    <a:pt x="1236" y="480"/>
                  </a:lnTo>
                  <a:lnTo>
                    <a:pt x="1220" y="494"/>
                  </a:lnTo>
                  <a:lnTo>
                    <a:pt x="1202" y="507"/>
                  </a:lnTo>
                  <a:lnTo>
                    <a:pt x="1184" y="519"/>
                  </a:lnTo>
                  <a:lnTo>
                    <a:pt x="1165" y="532"/>
                  </a:lnTo>
                  <a:lnTo>
                    <a:pt x="1144" y="544"/>
                  </a:lnTo>
                  <a:lnTo>
                    <a:pt x="1123" y="555"/>
                  </a:lnTo>
                  <a:lnTo>
                    <a:pt x="1099" y="565"/>
                  </a:lnTo>
                  <a:lnTo>
                    <a:pt x="1076" y="576"/>
                  </a:lnTo>
                  <a:lnTo>
                    <a:pt x="1051" y="586"/>
                  </a:lnTo>
                  <a:lnTo>
                    <a:pt x="1026" y="594"/>
                  </a:lnTo>
                  <a:lnTo>
                    <a:pt x="998" y="603"/>
                  </a:lnTo>
                  <a:lnTo>
                    <a:pt x="971" y="611"/>
                  </a:lnTo>
                  <a:lnTo>
                    <a:pt x="913" y="625"/>
                  </a:lnTo>
                  <a:lnTo>
                    <a:pt x="853" y="636"/>
                  </a:lnTo>
                  <a:lnTo>
                    <a:pt x="790" y="643"/>
                  </a:lnTo>
                  <a:lnTo>
                    <a:pt x="757" y="647"/>
                  </a:lnTo>
                  <a:lnTo>
                    <a:pt x="725" y="649"/>
                  </a:lnTo>
                  <a:lnTo>
                    <a:pt x="692" y="650"/>
                  </a:lnTo>
                  <a:lnTo>
                    <a:pt x="657" y="650"/>
                  </a:lnTo>
                  <a:lnTo>
                    <a:pt x="657" y="650"/>
                  </a:lnTo>
                  <a:lnTo>
                    <a:pt x="623" y="650"/>
                  </a:lnTo>
                  <a:lnTo>
                    <a:pt x="590" y="649"/>
                  </a:lnTo>
                  <a:lnTo>
                    <a:pt x="557" y="647"/>
                  </a:lnTo>
                  <a:lnTo>
                    <a:pt x="525" y="643"/>
                  </a:lnTo>
                  <a:lnTo>
                    <a:pt x="462" y="636"/>
                  </a:lnTo>
                  <a:lnTo>
                    <a:pt x="401" y="625"/>
                  </a:lnTo>
                  <a:lnTo>
                    <a:pt x="344" y="611"/>
                  </a:lnTo>
                  <a:lnTo>
                    <a:pt x="316" y="603"/>
                  </a:lnTo>
                  <a:lnTo>
                    <a:pt x="289" y="594"/>
                  </a:lnTo>
                  <a:lnTo>
                    <a:pt x="263" y="586"/>
                  </a:lnTo>
                  <a:lnTo>
                    <a:pt x="239" y="576"/>
                  </a:lnTo>
                  <a:lnTo>
                    <a:pt x="214" y="565"/>
                  </a:lnTo>
                  <a:lnTo>
                    <a:pt x="192" y="555"/>
                  </a:lnTo>
                  <a:lnTo>
                    <a:pt x="170" y="544"/>
                  </a:lnTo>
                  <a:lnTo>
                    <a:pt x="150" y="532"/>
                  </a:lnTo>
                  <a:lnTo>
                    <a:pt x="131" y="519"/>
                  </a:lnTo>
                  <a:lnTo>
                    <a:pt x="111" y="507"/>
                  </a:lnTo>
                  <a:lnTo>
                    <a:pt x="95" y="494"/>
                  </a:lnTo>
                  <a:lnTo>
                    <a:pt x="79" y="480"/>
                  </a:lnTo>
                  <a:lnTo>
                    <a:pt x="64" y="466"/>
                  </a:lnTo>
                  <a:lnTo>
                    <a:pt x="52" y="451"/>
                  </a:lnTo>
                  <a:lnTo>
                    <a:pt x="39" y="437"/>
                  </a:lnTo>
                  <a:lnTo>
                    <a:pt x="29" y="422"/>
                  </a:lnTo>
                  <a:lnTo>
                    <a:pt x="20" y="406"/>
                  </a:lnTo>
                  <a:lnTo>
                    <a:pt x="13" y="391"/>
                  </a:lnTo>
                  <a:lnTo>
                    <a:pt x="7" y="374"/>
                  </a:lnTo>
                  <a:lnTo>
                    <a:pt x="3" y="358"/>
                  </a:lnTo>
                  <a:lnTo>
                    <a:pt x="0" y="341"/>
                  </a:lnTo>
                  <a:lnTo>
                    <a:pt x="0" y="324"/>
                  </a:lnTo>
                  <a:lnTo>
                    <a:pt x="0" y="324"/>
                  </a:lnTo>
                  <a:lnTo>
                    <a:pt x="0" y="308"/>
                  </a:lnTo>
                  <a:lnTo>
                    <a:pt x="3" y="292"/>
                  </a:lnTo>
                  <a:lnTo>
                    <a:pt x="7" y="276"/>
                  </a:lnTo>
                  <a:lnTo>
                    <a:pt x="13" y="259"/>
                  </a:lnTo>
                  <a:lnTo>
                    <a:pt x="20" y="244"/>
                  </a:lnTo>
                  <a:lnTo>
                    <a:pt x="29" y="228"/>
                  </a:lnTo>
                  <a:lnTo>
                    <a:pt x="39" y="213"/>
                  </a:lnTo>
                  <a:lnTo>
                    <a:pt x="52" y="198"/>
                  </a:lnTo>
                  <a:lnTo>
                    <a:pt x="64" y="184"/>
                  </a:lnTo>
                  <a:lnTo>
                    <a:pt x="79" y="170"/>
                  </a:lnTo>
                  <a:lnTo>
                    <a:pt x="95" y="156"/>
                  </a:lnTo>
                  <a:lnTo>
                    <a:pt x="111" y="143"/>
                  </a:lnTo>
                  <a:lnTo>
                    <a:pt x="131" y="131"/>
                  </a:lnTo>
                  <a:lnTo>
                    <a:pt x="150" y="118"/>
                  </a:lnTo>
                  <a:lnTo>
                    <a:pt x="170" y="106"/>
                  </a:lnTo>
                  <a:lnTo>
                    <a:pt x="192" y="95"/>
                  </a:lnTo>
                  <a:lnTo>
                    <a:pt x="214" y="84"/>
                  </a:lnTo>
                  <a:lnTo>
                    <a:pt x="239" y="74"/>
                  </a:lnTo>
                  <a:lnTo>
                    <a:pt x="263" y="64"/>
                  </a:lnTo>
                  <a:lnTo>
                    <a:pt x="289" y="56"/>
                  </a:lnTo>
                  <a:lnTo>
                    <a:pt x="316" y="46"/>
                  </a:lnTo>
                  <a:lnTo>
                    <a:pt x="344" y="39"/>
                  </a:lnTo>
                  <a:lnTo>
                    <a:pt x="401" y="25"/>
                  </a:lnTo>
                  <a:lnTo>
                    <a:pt x="462" y="14"/>
                  </a:lnTo>
                  <a:lnTo>
                    <a:pt x="525" y="6"/>
                  </a:lnTo>
                  <a:lnTo>
                    <a:pt x="557" y="3"/>
                  </a:lnTo>
                  <a:lnTo>
                    <a:pt x="590" y="1"/>
                  </a:lnTo>
                  <a:lnTo>
                    <a:pt x="623" y="0"/>
                  </a:lnTo>
                  <a:lnTo>
                    <a:pt x="657" y="0"/>
                  </a:lnTo>
                  <a:lnTo>
                    <a:pt x="657" y="0"/>
                  </a:lnTo>
                  <a:lnTo>
                    <a:pt x="692" y="0"/>
                  </a:lnTo>
                  <a:lnTo>
                    <a:pt x="725" y="1"/>
                  </a:lnTo>
                  <a:lnTo>
                    <a:pt x="757" y="3"/>
                  </a:lnTo>
                  <a:lnTo>
                    <a:pt x="790" y="6"/>
                  </a:lnTo>
                  <a:lnTo>
                    <a:pt x="853" y="14"/>
                  </a:lnTo>
                  <a:lnTo>
                    <a:pt x="913" y="25"/>
                  </a:lnTo>
                  <a:lnTo>
                    <a:pt x="971" y="39"/>
                  </a:lnTo>
                  <a:lnTo>
                    <a:pt x="998" y="46"/>
                  </a:lnTo>
                  <a:lnTo>
                    <a:pt x="1026" y="56"/>
                  </a:lnTo>
                  <a:lnTo>
                    <a:pt x="1051" y="64"/>
                  </a:lnTo>
                  <a:lnTo>
                    <a:pt x="1076" y="74"/>
                  </a:lnTo>
                  <a:lnTo>
                    <a:pt x="1099" y="84"/>
                  </a:lnTo>
                  <a:lnTo>
                    <a:pt x="1123" y="95"/>
                  </a:lnTo>
                  <a:lnTo>
                    <a:pt x="1144" y="106"/>
                  </a:lnTo>
                  <a:lnTo>
                    <a:pt x="1165" y="118"/>
                  </a:lnTo>
                  <a:lnTo>
                    <a:pt x="1184" y="131"/>
                  </a:lnTo>
                  <a:lnTo>
                    <a:pt x="1202" y="143"/>
                  </a:lnTo>
                  <a:lnTo>
                    <a:pt x="1220" y="156"/>
                  </a:lnTo>
                  <a:lnTo>
                    <a:pt x="1236" y="170"/>
                  </a:lnTo>
                  <a:lnTo>
                    <a:pt x="1250" y="184"/>
                  </a:lnTo>
                  <a:lnTo>
                    <a:pt x="1264" y="198"/>
                  </a:lnTo>
                  <a:lnTo>
                    <a:pt x="1275" y="213"/>
                  </a:lnTo>
                  <a:lnTo>
                    <a:pt x="1286" y="228"/>
                  </a:lnTo>
                  <a:lnTo>
                    <a:pt x="1294" y="244"/>
                  </a:lnTo>
                  <a:lnTo>
                    <a:pt x="1302" y="259"/>
                  </a:lnTo>
                  <a:lnTo>
                    <a:pt x="1308" y="276"/>
                  </a:lnTo>
                  <a:lnTo>
                    <a:pt x="1312" y="292"/>
                  </a:lnTo>
                  <a:lnTo>
                    <a:pt x="1315" y="308"/>
                  </a:lnTo>
                  <a:lnTo>
                    <a:pt x="1315" y="324"/>
                  </a:lnTo>
                  <a:lnTo>
                    <a:pt x="1315" y="3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grpSp>
        <p:nvGrpSpPr>
          <p:cNvPr id="76" name="Ryhmä 75"/>
          <p:cNvGrpSpPr/>
          <p:nvPr/>
        </p:nvGrpSpPr>
        <p:grpSpPr>
          <a:xfrm>
            <a:off x="799035" y="3008441"/>
            <a:ext cx="276225" cy="132159"/>
            <a:chOff x="2703513" y="3808413"/>
            <a:chExt cx="368300" cy="176212"/>
          </a:xfrm>
          <a:solidFill>
            <a:srgbClr val="8FA0D2"/>
          </a:solidFill>
        </p:grpSpPr>
        <p:sp>
          <p:nvSpPr>
            <p:cNvPr id="73" name="Freeform 44"/>
            <p:cNvSpPr>
              <a:spLocks/>
            </p:cNvSpPr>
            <p:nvPr/>
          </p:nvSpPr>
          <p:spPr bwMode="auto">
            <a:xfrm>
              <a:off x="2927350" y="3808413"/>
              <a:ext cx="144463" cy="176212"/>
            </a:xfrm>
            <a:custGeom>
              <a:avLst/>
              <a:gdLst>
                <a:gd name="T0" fmla="*/ 178 w 180"/>
                <a:gd name="T1" fmla="*/ 223 h 223"/>
                <a:gd name="T2" fmla="*/ 180 w 180"/>
                <a:gd name="T3" fmla="*/ 0 h 223"/>
                <a:gd name="T4" fmla="*/ 0 w 180"/>
                <a:gd name="T5" fmla="*/ 109 h 223"/>
                <a:gd name="T6" fmla="*/ 178 w 180"/>
                <a:gd name="T7" fmla="*/ 223 h 223"/>
              </a:gdLst>
              <a:ahLst/>
              <a:cxnLst>
                <a:cxn ang="0">
                  <a:pos x="T0" y="T1"/>
                </a:cxn>
                <a:cxn ang="0">
                  <a:pos x="T2" y="T3"/>
                </a:cxn>
                <a:cxn ang="0">
                  <a:pos x="T4" y="T5"/>
                </a:cxn>
                <a:cxn ang="0">
                  <a:pos x="T6" y="T7"/>
                </a:cxn>
              </a:cxnLst>
              <a:rect l="0" t="0" r="r" b="b"/>
              <a:pathLst>
                <a:path w="180" h="223">
                  <a:moveTo>
                    <a:pt x="178" y="223"/>
                  </a:moveTo>
                  <a:lnTo>
                    <a:pt x="180" y="0"/>
                  </a:lnTo>
                  <a:lnTo>
                    <a:pt x="0" y="109"/>
                  </a:lnTo>
                  <a:lnTo>
                    <a:pt x="178" y="2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74" name="Freeform 45"/>
            <p:cNvSpPr>
              <a:spLocks/>
            </p:cNvSpPr>
            <p:nvPr/>
          </p:nvSpPr>
          <p:spPr bwMode="auto">
            <a:xfrm>
              <a:off x="2703513" y="3808413"/>
              <a:ext cx="303213" cy="160337"/>
            </a:xfrm>
            <a:custGeom>
              <a:avLst/>
              <a:gdLst>
                <a:gd name="T0" fmla="*/ 0 w 383"/>
                <a:gd name="T1" fmla="*/ 102 h 204"/>
                <a:gd name="T2" fmla="*/ 4 w 383"/>
                <a:gd name="T3" fmla="*/ 123 h 204"/>
                <a:gd name="T4" fmla="*/ 15 w 383"/>
                <a:gd name="T5" fmla="*/ 142 h 204"/>
                <a:gd name="T6" fmla="*/ 34 w 383"/>
                <a:gd name="T7" fmla="*/ 159 h 204"/>
                <a:gd name="T8" fmla="*/ 56 w 383"/>
                <a:gd name="T9" fmla="*/ 174 h 204"/>
                <a:gd name="T10" fmla="*/ 85 w 383"/>
                <a:gd name="T11" fmla="*/ 187 h 204"/>
                <a:gd name="T12" fmla="*/ 117 w 383"/>
                <a:gd name="T13" fmla="*/ 197 h 204"/>
                <a:gd name="T14" fmla="*/ 153 w 383"/>
                <a:gd name="T15" fmla="*/ 202 h 204"/>
                <a:gd name="T16" fmla="*/ 192 w 383"/>
                <a:gd name="T17" fmla="*/ 204 h 204"/>
                <a:gd name="T18" fmla="*/ 212 w 383"/>
                <a:gd name="T19" fmla="*/ 204 h 204"/>
                <a:gd name="T20" fmla="*/ 248 w 383"/>
                <a:gd name="T21" fmla="*/ 199 h 204"/>
                <a:gd name="T22" fmla="*/ 283 w 383"/>
                <a:gd name="T23" fmla="*/ 192 h 204"/>
                <a:gd name="T24" fmla="*/ 313 w 383"/>
                <a:gd name="T25" fmla="*/ 181 h 204"/>
                <a:gd name="T26" fmla="*/ 340 w 383"/>
                <a:gd name="T27" fmla="*/ 167 h 204"/>
                <a:gd name="T28" fmla="*/ 359 w 383"/>
                <a:gd name="T29" fmla="*/ 151 h 204"/>
                <a:gd name="T30" fmla="*/ 374 w 383"/>
                <a:gd name="T31" fmla="*/ 133 h 204"/>
                <a:gd name="T32" fmla="*/ 381 w 383"/>
                <a:gd name="T33" fmla="*/ 113 h 204"/>
                <a:gd name="T34" fmla="*/ 383 w 383"/>
                <a:gd name="T35" fmla="*/ 102 h 204"/>
                <a:gd name="T36" fmla="*/ 379 w 383"/>
                <a:gd name="T37" fmla="*/ 82 h 204"/>
                <a:gd name="T38" fmla="*/ 367 w 383"/>
                <a:gd name="T39" fmla="*/ 63 h 204"/>
                <a:gd name="T40" fmla="*/ 351 w 383"/>
                <a:gd name="T41" fmla="*/ 45 h 204"/>
                <a:gd name="T42" fmla="*/ 327 w 383"/>
                <a:gd name="T43" fmla="*/ 31 h 204"/>
                <a:gd name="T44" fmla="*/ 298 w 383"/>
                <a:gd name="T45" fmla="*/ 18 h 204"/>
                <a:gd name="T46" fmla="*/ 266 w 383"/>
                <a:gd name="T47" fmla="*/ 9 h 204"/>
                <a:gd name="T48" fmla="*/ 230 w 383"/>
                <a:gd name="T49" fmla="*/ 3 h 204"/>
                <a:gd name="T50" fmla="*/ 192 w 383"/>
                <a:gd name="T51" fmla="*/ 0 h 204"/>
                <a:gd name="T52" fmla="*/ 173 w 383"/>
                <a:gd name="T53" fmla="*/ 2 h 204"/>
                <a:gd name="T54" fmla="*/ 135 w 383"/>
                <a:gd name="T55" fmla="*/ 4 h 204"/>
                <a:gd name="T56" fmla="*/ 100 w 383"/>
                <a:gd name="T57" fmla="*/ 13 h 204"/>
                <a:gd name="T58" fmla="*/ 70 w 383"/>
                <a:gd name="T59" fmla="*/ 24 h 204"/>
                <a:gd name="T60" fmla="*/ 45 w 383"/>
                <a:gd name="T61" fmla="*/ 38 h 204"/>
                <a:gd name="T62" fmla="*/ 24 w 383"/>
                <a:gd name="T63" fmla="*/ 53 h 204"/>
                <a:gd name="T64" fmla="*/ 8 w 383"/>
                <a:gd name="T65" fmla="*/ 73 h 204"/>
                <a:gd name="T66" fmla="*/ 2 w 383"/>
                <a:gd name="T67" fmla="*/ 92 h 204"/>
                <a:gd name="T68" fmla="*/ 0 w 383"/>
                <a:gd name="T69" fmla="*/ 10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83" h="204">
                  <a:moveTo>
                    <a:pt x="0" y="102"/>
                  </a:moveTo>
                  <a:lnTo>
                    <a:pt x="0" y="102"/>
                  </a:lnTo>
                  <a:lnTo>
                    <a:pt x="2" y="113"/>
                  </a:lnTo>
                  <a:lnTo>
                    <a:pt x="4" y="123"/>
                  </a:lnTo>
                  <a:lnTo>
                    <a:pt x="8" y="133"/>
                  </a:lnTo>
                  <a:lnTo>
                    <a:pt x="15" y="142"/>
                  </a:lnTo>
                  <a:lnTo>
                    <a:pt x="24" y="151"/>
                  </a:lnTo>
                  <a:lnTo>
                    <a:pt x="34" y="159"/>
                  </a:lnTo>
                  <a:lnTo>
                    <a:pt x="45" y="167"/>
                  </a:lnTo>
                  <a:lnTo>
                    <a:pt x="56" y="174"/>
                  </a:lnTo>
                  <a:lnTo>
                    <a:pt x="70" y="181"/>
                  </a:lnTo>
                  <a:lnTo>
                    <a:pt x="85" y="187"/>
                  </a:lnTo>
                  <a:lnTo>
                    <a:pt x="100" y="192"/>
                  </a:lnTo>
                  <a:lnTo>
                    <a:pt x="117" y="197"/>
                  </a:lnTo>
                  <a:lnTo>
                    <a:pt x="135" y="199"/>
                  </a:lnTo>
                  <a:lnTo>
                    <a:pt x="153" y="202"/>
                  </a:lnTo>
                  <a:lnTo>
                    <a:pt x="173" y="204"/>
                  </a:lnTo>
                  <a:lnTo>
                    <a:pt x="192" y="204"/>
                  </a:lnTo>
                  <a:lnTo>
                    <a:pt x="192" y="204"/>
                  </a:lnTo>
                  <a:lnTo>
                    <a:pt x="212" y="204"/>
                  </a:lnTo>
                  <a:lnTo>
                    <a:pt x="230" y="202"/>
                  </a:lnTo>
                  <a:lnTo>
                    <a:pt x="248" y="199"/>
                  </a:lnTo>
                  <a:lnTo>
                    <a:pt x="266" y="197"/>
                  </a:lnTo>
                  <a:lnTo>
                    <a:pt x="283" y="192"/>
                  </a:lnTo>
                  <a:lnTo>
                    <a:pt x="298" y="187"/>
                  </a:lnTo>
                  <a:lnTo>
                    <a:pt x="313" y="181"/>
                  </a:lnTo>
                  <a:lnTo>
                    <a:pt x="327" y="174"/>
                  </a:lnTo>
                  <a:lnTo>
                    <a:pt x="340" y="167"/>
                  </a:lnTo>
                  <a:lnTo>
                    <a:pt x="351" y="159"/>
                  </a:lnTo>
                  <a:lnTo>
                    <a:pt x="359" y="151"/>
                  </a:lnTo>
                  <a:lnTo>
                    <a:pt x="367" y="142"/>
                  </a:lnTo>
                  <a:lnTo>
                    <a:pt x="374" y="133"/>
                  </a:lnTo>
                  <a:lnTo>
                    <a:pt x="379" y="123"/>
                  </a:lnTo>
                  <a:lnTo>
                    <a:pt x="381" y="113"/>
                  </a:lnTo>
                  <a:lnTo>
                    <a:pt x="383" y="102"/>
                  </a:lnTo>
                  <a:lnTo>
                    <a:pt x="383" y="102"/>
                  </a:lnTo>
                  <a:lnTo>
                    <a:pt x="381" y="92"/>
                  </a:lnTo>
                  <a:lnTo>
                    <a:pt x="379" y="82"/>
                  </a:lnTo>
                  <a:lnTo>
                    <a:pt x="374" y="73"/>
                  </a:lnTo>
                  <a:lnTo>
                    <a:pt x="367" y="63"/>
                  </a:lnTo>
                  <a:lnTo>
                    <a:pt x="359" y="53"/>
                  </a:lnTo>
                  <a:lnTo>
                    <a:pt x="351" y="45"/>
                  </a:lnTo>
                  <a:lnTo>
                    <a:pt x="340" y="38"/>
                  </a:lnTo>
                  <a:lnTo>
                    <a:pt x="327" y="31"/>
                  </a:lnTo>
                  <a:lnTo>
                    <a:pt x="313" y="24"/>
                  </a:lnTo>
                  <a:lnTo>
                    <a:pt x="298" y="18"/>
                  </a:lnTo>
                  <a:lnTo>
                    <a:pt x="283" y="13"/>
                  </a:lnTo>
                  <a:lnTo>
                    <a:pt x="266" y="9"/>
                  </a:lnTo>
                  <a:lnTo>
                    <a:pt x="248" y="4"/>
                  </a:lnTo>
                  <a:lnTo>
                    <a:pt x="230" y="3"/>
                  </a:lnTo>
                  <a:lnTo>
                    <a:pt x="212" y="2"/>
                  </a:lnTo>
                  <a:lnTo>
                    <a:pt x="192" y="0"/>
                  </a:lnTo>
                  <a:lnTo>
                    <a:pt x="192" y="0"/>
                  </a:lnTo>
                  <a:lnTo>
                    <a:pt x="173" y="2"/>
                  </a:lnTo>
                  <a:lnTo>
                    <a:pt x="153" y="3"/>
                  </a:lnTo>
                  <a:lnTo>
                    <a:pt x="135" y="4"/>
                  </a:lnTo>
                  <a:lnTo>
                    <a:pt x="117" y="9"/>
                  </a:lnTo>
                  <a:lnTo>
                    <a:pt x="100" y="13"/>
                  </a:lnTo>
                  <a:lnTo>
                    <a:pt x="85" y="18"/>
                  </a:lnTo>
                  <a:lnTo>
                    <a:pt x="70" y="24"/>
                  </a:lnTo>
                  <a:lnTo>
                    <a:pt x="56" y="31"/>
                  </a:lnTo>
                  <a:lnTo>
                    <a:pt x="45" y="38"/>
                  </a:lnTo>
                  <a:lnTo>
                    <a:pt x="34" y="45"/>
                  </a:lnTo>
                  <a:lnTo>
                    <a:pt x="24" y="53"/>
                  </a:lnTo>
                  <a:lnTo>
                    <a:pt x="15" y="63"/>
                  </a:lnTo>
                  <a:lnTo>
                    <a:pt x="8" y="73"/>
                  </a:lnTo>
                  <a:lnTo>
                    <a:pt x="4" y="82"/>
                  </a:lnTo>
                  <a:lnTo>
                    <a:pt x="2" y="92"/>
                  </a:lnTo>
                  <a:lnTo>
                    <a:pt x="0" y="102"/>
                  </a:lnTo>
                  <a:lnTo>
                    <a:pt x="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grpSp>
        <p:nvGrpSpPr>
          <p:cNvPr id="7" name="Ryhmä 6"/>
          <p:cNvGrpSpPr/>
          <p:nvPr/>
        </p:nvGrpSpPr>
        <p:grpSpPr>
          <a:xfrm>
            <a:off x="470578" y="4958698"/>
            <a:ext cx="687604" cy="493076"/>
            <a:chOff x="3859634" y="4809175"/>
            <a:chExt cx="916805" cy="657435"/>
          </a:xfrm>
        </p:grpSpPr>
        <p:sp>
          <p:nvSpPr>
            <p:cNvPr id="79" name="Freeform 49"/>
            <p:cNvSpPr>
              <a:spLocks noEditPoints="1"/>
            </p:cNvSpPr>
            <p:nvPr/>
          </p:nvSpPr>
          <p:spPr bwMode="auto">
            <a:xfrm>
              <a:off x="3987496" y="4835934"/>
              <a:ext cx="339725" cy="338137"/>
            </a:xfrm>
            <a:custGeom>
              <a:avLst/>
              <a:gdLst>
                <a:gd name="T0" fmla="*/ 427 w 429"/>
                <a:gd name="T1" fmla="*/ 181 h 425"/>
                <a:gd name="T2" fmla="*/ 407 w 429"/>
                <a:gd name="T3" fmla="*/ 114 h 425"/>
                <a:gd name="T4" fmla="*/ 382 w 429"/>
                <a:gd name="T5" fmla="*/ 94 h 425"/>
                <a:gd name="T6" fmla="*/ 341 w 429"/>
                <a:gd name="T7" fmla="*/ 107 h 425"/>
                <a:gd name="T8" fmla="*/ 328 w 429"/>
                <a:gd name="T9" fmla="*/ 98 h 425"/>
                <a:gd name="T10" fmla="*/ 342 w 429"/>
                <a:gd name="T11" fmla="*/ 49 h 425"/>
                <a:gd name="T12" fmla="*/ 311 w 429"/>
                <a:gd name="T13" fmla="*/ 19 h 425"/>
                <a:gd name="T14" fmla="*/ 269 w 429"/>
                <a:gd name="T15" fmla="*/ 5 h 425"/>
                <a:gd name="T16" fmla="*/ 238 w 429"/>
                <a:gd name="T17" fmla="*/ 40 h 425"/>
                <a:gd name="T18" fmla="*/ 222 w 429"/>
                <a:gd name="T19" fmla="*/ 53 h 425"/>
                <a:gd name="T20" fmla="*/ 206 w 429"/>
                <a:gd name="T21" fmla="*/ 39 h 425"/>
                <a:gd name="T22" fmla="*/ 177 w 429"/>
                <a:gd name="T23" fmla="*/ 0 h 425"/>
                <a:gd name="T24" fmla="*/ 110 w 429"/>
                <a:gd name="T25" fmla="*/ 20 h 425"/>
                <a:gd name="T26" fmla="*/ 107 w 429"/>
                <a:gd name="T27" fmla="*/ 66 h 425"/>
                <a:gd name="T28" fmla="*/ 107 w 429"/>
                <a:gd name="T29" fmla="*/ 95 h 425"/>
                <a:gd name="T30" fmla="*/ 85 w 429"/>
                <a:gd name="T31" fmla="*/ 96 h 425"/>
                <a:gd name="T32" fmla="*/ 48 w 429"/>
                <a:gd name="T33" fmla="*/ 83 h 425"/>
                <a:gd name="T34" fmla="*/ 18 w 429"/>
                <a:gd name="T35" fmla="*/ 123 h 425"/>
                <a:gd name="T36" fmla="*/ 9 w 429"/>
                <a:gd name="T37" fmla="*/ 171 h 425"/>
                <a:gd name="T38" fmla="*/ 45 w 429"/>
                <a:gd name="T39" fmla="*/ 190 h 425"/>
                <a:gd name="T40" fmla="*/ 59 w 429"/>
                <a:gd name="T41" fmla="*/ 206 h 425"/>
                <a:gd name="T42" fmla="*/ 29 w 429"/>
                <a:gd name="T43" fmla="*/ 228 h 425"/>
                <a:gd name="T44" fmla="*/ 0 w 429"/>
                <a:gd name="T45" fmla="*/ 247 h 425"/>
                <a:gd name="T46" fmla="*/ 11 w 429"/>
                <a:gd name="T47" fmla="*/ 278 h 425"/>
                <a:gd name="T48" fmla="*/ 38 w 429"/>
                <a:gd name="T49" fmla="*/ 322 h 425"/>
                <a:gd name="T50" fmla="*/ 89 w 429"/>
                <a:gd name="T51" fmla="*/ 314 h 425"/>
                <a:gd name="T52" fmla="*/ 104 w 429"/>
                <a:gd name="T53" fmla="*/ 330 h 425"/>
                <a:gd name="T54" fmla="*/ 89 w 429"/>
                <a:gd name="T55" fmla="*/ 367 h 425"/>
                <a:gd name="T56" fmla="*/ 99 w 429"/>
                <a:gd name="T57" fmla="*/ 395 h 425"/>
                <a:gd name="T58" fmla="*/ 144 w 429"/>
                <a:gd name="T59" fmla="*/ 414 h 425"/>
                <a:gd name="T60" fmla="*/ 169 w 429"/>
                <a:gd name="T61" fmla="*/ 422 h 425"/>
                <a:gd name="T62" fmla="*/ 185 w 429"/>
                <a:gd name="T63" fmla="*/ 400 h 425"/>
                <a:gd name="T64" fmla="*/ 199 w 429"/>
                <a:gd name="T65" fmla="*/ 372 h 425"/>
                <a:gd name="T66" fmla="*/ 221 w 429"/>
                <a:gd name="T67" fmla="*/ 370 h 425"/>
                <a:gd name="T68" fmla="*/ 242 w 429"/>
                <a:gd name="T69" fmla="*/ 416 h 425"/>
                <a:gd name="T70" fmla="*/ 282 w 429"/>
                <a:gd name="T71" fmla="*/ 414 h 425"/>
                <a:gd name="T72" fmla="*/ 327 w 429"/>
                <a:gd name="T73" fmla="*/ 388 h 425"/>
                <a:gd name="T74" fmla="*/ 319 w 429"/>
                <a:gd name="T75" fmla="*/ 336 h 425"/>
                <a:gd name="T76" fmla="*/ 334 w 429"/>
                <a:gd name="T77" fmla="*/ 323 h 425"/>
                <a:gd name="T78" fmla="*/ 404 w 429"/>
                <a:gd name="T79" fmla="*/ 312 h 425"/>
                <a:gd name="T80" fmla="*/ 424 w 429"/>
                <a:gd name="T81" fmla="*/ 263 h 425"/>
                <a:gd name="T82" fmla="*/ 394 w 429"/>
                <a:gd name="T83" fmla="*/ 236 h 425"/>
                <a:gd name="T84" fmla="*/ 371 w 429"/>
                <a:gd name="T85" fmla="*/ 218 h 425"/>
                <a:gd name="T86" fmla="*/ 383 w 429"/>
                <a:gd name="T87" fmla="*/ 202 h 425"/>
                <a:gd name="T88" fmla="*/ 181 w 429"/>
                <a:gd name="T89" fmla="*/ 294 h 425"/>
                <a:gd name="T90" fmla="*/ 146 w 429"/>
                <a:gd name="T91" fmla="*/ 264 h 425"/>
                <a:gd name="T92" fmla="*/ 133 w 429"/>
                <a:gd name="T93" fmla="*/ 217 h 425"/>
                <a:gd name="T94" fmla="*/ 144 w 429"/>
                <a:gd name="T95" fmla="*/ 178 h 425"/>
                <a:gd name="T96" fmla="*/ 177 w 429"/>
                <a:gd name="T97" fmla="*/ 146 h 425"/>
                <a:gd name="T98" fmla="*/ 216 w 429"/>
                <a:gd name="T99" fmla="*/ 136 h 425"/>
                <a:gd name="T100" fmla="*/ 263 w 429"/>
                <a:gd name="T101" fmla="*/ 151 h 425"/>
                <a:gd name="T102" fmla="*/ 293 w 429"/>
                <a:gd name="T103" fmla="*/ 188 h 425"/>
                <a:gd name="T104" fmla="*/ 298 w 429"/>
                <a:gd name="T105" fmla="*/ 230 h 425"/>
                <a:gd name="T106" fmla="*/ 278 w 429"/>
                <a:gd name="T107" fmla="*/ 274 h 425"/>
                <a:gd name="T108" fmla="*/ 239 w 429"/>
                <a:gd name="T109" fmla="*/ 299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9" h="425">
                  <a:moveTo>
                    <a:pt x="383" y="202"/>
                  </a:moveTo>
                  <a:lnTo>
                    <a:pt x="383" y="202"/>
                  </a:lnTo>
                  <a:lnTo>
                    <a:pt x="418" y="186"/>
                  </a:lnTo>
                  <a:lnTo>
                    <a:pt x="418" y="186"/>
                  </a:lnTo>
                  <a:lnTo>
                    <a:pt x="423" y="184"/>
                  </a:lnTo>
                  <a:lnTo>
                    <a:pt x="427" y="181"/>
                  </a:lnTo>
                  <a:lnTo>
                    <a:pt x="429" y="177"/>
                  </a:lnTo>
                  <a:lnTo>
                    <a:pt x="429" y="175"/>
                  </a:lnTo>
                  <a:lnTo>
                    <a:pt x="428" y="172"/>
                  </a:lnTo>
                  <a:lnTo>
                    <a:pt x="428" y="172"/>
                  </a:lnTo>
                  <a:lnTo>
                    <a:pt x="416" y="133"/>
                  </a:lnTo>
                  <a:lnTo>
                    <a:pt x="407" y="114"/>
                  </a:lnTo>
                  <a:lnTo>
                    <a:pt x="402" y="106"/>
                  </a:lnTo>
                  <a:lnTo>
                    <a:pt x="398" y="98"/>
                  </a:lnTo>
                  <a:lnTo>
                    <a:pt x="398" y="98"/>
                  </a:lnTo>
                  <a:lnTo>
                    <a:pt x="393" y="94"/>
                  </a:lnTo>
                  <a:lnTo>
                    <a:pt x="388" y="93"/>
                  </a:lnTo>
                  <a:lnTo>
                    <a:pt x="382" y="94"/>
                  </a:lnTo>
                  <a:lnTo>
                    <a:pt x="376" y="96"/>
                  </a:lnTo>
                  <a:lnTo>
                    <a:pt x="363" y="101"/>
                  </a:lnTo>
                  <a:lnTo>
                    <a:pt x="356" y="104"/>
                  </a:lnTo>
                  <a:lnTo>
                    <a:pt x="348" y="106"/>
                  </a:lnTo>
                  <a:lnTo>
                    <a:pt x="348" y="106"/>
                  </a:lnTo>
                  <a:lnTo>
                    <a:pt x="341" y="107"/>
                  </a:lnTo>
                  <a:lnTo>
                    <a:pt x="341" y="107"/>
                  </a:lnTo>
                  <a:lnTo>
                    <a:pt x="334" y="106"/>
                  </a:lnTo>
                  <a:lnTo>
                    <a:pt x="331" y="105"/>
                  </a:lnTo>
                  <a:lnTo>
                    <a:pt x="329" y="104"/>
                  </a:lnTo>
                  <a:lnTo>
                    <a:pt x="328" y="101"/>
                  </a:lnTo>
                  <a:lnTo>
                    <a:pt x="328" y="98"/>
                  </a:lnTo>
                  <a:lnTo>
                    <a:pt x="328" y="90"/>
                  </a:lnTo>
                  <a:lnTo>
                    <a:pt x="328" y="90"/>
                  </a:lnTo>
                  <a:lnTo>
                    <a:pt x="330" y="82"/>
                  </a:lnTo>
                  <a:lnTo>
                    <a:pt x="334" y="72"/>
                  </a:lnTo>
                  <a:lnTo>
                    <a:pt x="334" y="72"/>
                  </a:lnTo>
                  <a:lnTo>
                    <a:pt x="342" y="49"/>
                  </a:lnTo>
                  <a:lnTo>
                    <a:pt x="345" y="42"/>
                  </a:lnTo>
                  <a:lnTo>
                    <a:pt x="343" y="37"/>
                  </a:lnTo>
                  <a:lnTo>
                    <a:pt x="341" y="34"/>
                  </a:lnTo>
                  <a:lnTo>
                    <a:pt x="335" y="30"/>
                  </a:lnTo>
                  <a:lnTo>
                    <a:pt x="311" y="19"/>
                  </a:lnTo>
                  <a:lnTo>
                    <a:pt x="311" y="19"/>
                  </a:lnTo>
                  <a:lnTo>
                    <a:pt x="310" y="18"/>
                  </a:lnTo>
                  <a:lnTo>
                    <a:pt x="310" y="18"/>
                  </a:lnTo>
                  <a:lnTo>
                    <a:pt x="294" y="12"/>
                  </a:lnTo>
                  <a:lnTo>
                    <a:pt x="282" y="7"/>
                  </a:lnTo>
                  <a:lnTo>
                    <a:pt x="274" y="5"/>
                  </a:lnTo>
                  <a:lnTo>
                    <a:pt x="269" y="5"/>
                  </a:lnTo>
                  <a:lnTo>
                    <a:pt x="266" y="6"/>
                  </a:lnTo>
                  <a:lnTo>
                    <a:pt x="263" y="7"/>
                  </a:lnTo>
                  <a:lnTo>
                    <a:pt x="259" y="10"/>
                  </a:lnTo>
                  <a:lnTo>
                    <a:pt x="253" y="16"/>
                  </a:lnTo>
                  <a:lnTo>
                    <a:pt x="246" y="27"/>
                  </a:lnTo>
                  <a:lnTo>
                    <a:pt x="238" y="40"/>
                  </a:lnTo>
                  <a:lnTo>
                    <a:pt x="238" y="40"/>
                  </a:lnTo>
                  <a:lnTo>
                    <a:pt x="235" y="45"/>
                  </a:lnTo>
                  <a:lnTo>
                    <a:pt x="232" y="49"/>
                  </a:lnTo>
                  <a:lnTo>
                    <a:pt x="228" y="52"/>
                  </a:lnTo>
                  <a:lnTo>
                    <a:pt x="222" y="53"/>
                  </a:lnTo>
                  <a:lnTo>
                    <a:pt x="222" y="53"/>
                  </a:lnTo>
                  <a:lnTo>
                    <a:pt x="218" y="53"/>
                  </a:lnTo>
                  <a:lnTo>
                    <a:pt x="215" y="52"/>
                  </a:lnTo>
                  <a:lnTo>
                    <a:pt x="211" y="48"/>
                  </a:lnTo>
                  <a:lnTo>
                    <a:pt x="209" y="43"/>
                  </a:lnTo>
                  <a:lnTo>
                    <a:pt x="206" y="39"/>
                  </a:lnTo>
                  <a:lnTo>
                    <a:pt x="206" y="39"/>
                  </a:lnTo>
                  <a:lnTo>
                    <a:pt x="198" y="24"/>
                  </a:lnTo>
                  <a:lnTo>
                    <a:pt x="192" y="13"/>
                  </a:lnTo>
                  <a:lnTo>
                    <a:pt x="187" y="5"/>
                  </a:lnTo>
                  <a:lnTo>
                    <a:pt x="183" y="2"/>
                  </a:lnTo>
                  <a:lnTo>
                    <a:pt x="181" y="1"/>
                  </a:lnTo>
                  <a:lnTo>
                    <a:pt x="177" y="0"/>
                  </a:lnTo>
                  <a:lnTo>
                    <a:pt x="172" y="0"/>
                  </a:lnTo>
                  <a:lnTo>
                    <a:pt x="164" y="1"/>
                  </a:lnTo>
                  <a:lnTo>
                    <a:pt x="152" y="6"/>
                  </a:lnTo>
                  <a:lnTo>
                    <a:pt x="135" y="12"/>
                  </a:lnTo>
                  <a:lnTo>
                    <a:pt x="135" y="12"/>
                  </a:lnTo>
                  <a:lnTo>
                    <a:pt x="110" y="20"/>
                  </a:lnTo>
                  <a:lnTo>
                    <a:pt x="104" y="24"/>
                  </a:lnTo>
                  <a:lnTo>
                    <a:pt x="100" y="28"/>
                  </a:lnTo>
                  <a:lnTo>
                    <a:pt x="99" y="33"/>
                  </a:lnTo>
                  <a:lnTo>
                    <a:pt x="100" y="41"/>
                  </a:lnTo>
                  <a:lnTo>
                    <a:pt x="107" y="66"/>
                  </a:lnTo>
                  <a:lnTo>
                    <a:pt x="107" y="66"/>
                  </a:lnTo>
                  <a:lnTo>
                    <a:pt x="110" y="73"/>
                  </a:lnTo>
                  <a:lnTo>
                    <a:pt x="112" y="81"/>
                  </a:lnTo>
                  <a:lnTo>
                    <a:pt x="113" y="84"/>
                  </a:lnTo>
                  <a:lnTo>
                    <a:pt x="112" y="88"/>
                  </a:lnTo>
                  <a:lnTo>
                    <a:pt x="111" y="92"/>
                  </a:lnTo>
                  <a:lnTo>
                    <a:pt x="107" y="95"/>
                  </a:lnTo>
                  <a:lnTo>
                    <a:pt x="107" y="95"/>
                  </a:lnTo>
                  <a:lnTo>
                    <a:pt x="104" y="98"/>
                  </a:lnTo>
                  <a:lnTo>
                    <a:pt x="100" y="100"/>
                  </a:lnTo>
                  <a:lnTo>
                    <a:pt x="95" y="100"/>
                  </a:lnTo>
                  <a:lnTo>
                    <a:pt x="92" y="99"/>
                  </a:lnTo>
                  <a:lnTo>
                    <a:pt x="85" y="96"/>
                  </a:lnTo>
                  <a:lnTo>
                    <a:pt x="77" y="93"/>
                  </a:lnTo>
                  <a:lnTo>
                    <a:pt x="77" y="93"/>
                  </a:lnTo>
                  <a:lnTo>
                    <a:pt x="65" y="89"/>
                  </a:lnTo>
                  <a:lnTo>
                    <a:pt x="52" y="84"/>
                  </a:lnTo>
                  <a:lnTo>
                    <a:pt x="52" y="84"/>
                  </a:lnTo>
                  <a:lnTo>
                    <a:pt x="48" y="83"/>
                  </a:lnTo>
                  <a:lnTo>
                    <a:pt x="44" y="82"/>
                  </a:lnTo>
                  <a:lnTo>
                    <a:pt x="40" y="83"/>
                  </a:lnTo>
                  <a:lnTo>
                    <a:pt x="39" y="84"/>
                  </a:lnTo>
                  <a:lnTo>
                    <a:pt x="38" y="86"/>
                  </a:lnTo>
                  <a:lnTo>
                    <a:pt x="38" y="86"/>
                  </a:lnTo>
                  <a:lnTo>
                    <a:pt x="18" y="123"/>
                  </a:lnTo>
                  <a:lnTo>
                    <a:pt x="10" y="141"/>
                  </a:lnTo>
                  <a:lnTo>
                    <a:pt x="8" y="151"/>
                  </a:lnTo>
                  <a:lnTo>
                    <a:pt x="5" y="160"/>
                  </a:lnTo>
                  <a:lnTo>
                    <a:pt x="5" y="160"/>
                  </a:lnTo>
                  <a:lnTo>
                    <a:pt x="6" y="166"/>
                  </a:lnTo>
                  <a:lnTo>
                    <a:pt x="9" y="171"/>
                  </a:lnTo>
                  <a:lnTo>
                    <a:pt x="14" y="175"/>
                  </a:lnTo>
                  <a:lnTo>
                    <a:pt x="20" y="178"/>
                  </a:lnTo>
                  <a:lnTo>
                    <a:pt x="33" y="183"/>
                  </a:lnTo>
                  <a:lnTo>
                    <a:pt x="39" y="187"/>
                  </a:lnTo>
                  <a:lnTo>
                    <a:pt x="45" y="190"/>
                  </a:lnTo>
                  <a:lnTo>
                    <a:pt x="45" y="190"/>
                  </a:lnTo>
                  <a:lnTo>
                    <a:pt x="48" y="193"/>
                  </a:lnTo>
                  <a:lnTo>
                    <a:pt x="48" y="193"/>
                  </a:lnTo>
                  <a:lnTo>
                    <a:pt x="53" y="196"/>
                  </a:lnTo>
                  <a:lnTo>
                    <a:pt x="56" y="200"/>
                  </a:lnTo>
                  <a:lnTo>
                    <a:pt x="58" y="204"/>
                  </a:lnTo>
                  <a:lnTo>
                    <a:pt x="59" y="206"/>
                  </a:lnTo>
                  <a:lnTo>
                    <a:pt x="58" y="210"/>
                  </a:lnTo>
                  <a:lnTo>
                    <a:pt x="56" y="213"/>
                  </a:lnTo>
                  <a:lnTo>
                    <a:pt x="52" y="216"/>
                  </a:lnTo>
                  <a:lnTo>
                    <a:pt x="47" y="219"/>
                  </a:lnTo>
                  <a:lnTo>
                    <a:pt x="47" y="219"/>
                  </a:lnTo>
                  <a:lnTo>
                    <a:pt x="29" y="228"/>
                  </a:lnTo>
                  <a:lnTo>
                    <a:pt x="12" y="236"/>
                  </a:lnTo>
                  <a:lnTo>
                    <a:pt x="12" y="236"/>
                  </a:lnTo>
                  <a:lnTo>
                    <a:pt x="5" y="240"/>
                  </a:lnTo>
                  <a:lnTo>
                    <a:pt x="3" y="242"/>
                  </a:lnTo>
                  <a:lnTo>
                    <a:pt x="2" y="245"/>
                  </a:lnTo>
                  <a:lnTo>
                    <a:pt x="0" y="247"/>
                  </a:lnTo>
                  <a:lnTo>
                    <a:pt x="0" y="251"/>
                  </a:lnTo>
                  <a:lnTo>
                    <a:pt x="4" y="258"/>
                  </a:lnTo>
                  <a:lnTo>
                    <a:pt x="4" y="258"/>
                  </a:lnTo>
                  <a:lnTo>
                    <a:pt x="8" y="267"/>
                  </a:lnTo>
                  <a:lnTo>
                    <a:pt x="11" y="278"/>
                  </a:lnTo>
                  <a:lnTo>
                    <a:pt x="11" y="278"/>
                  </a:lnTo>
                  <a:lnTo>
                    <a:pt x="17" y="295"/>
                  </a:lnTo>
                  <a:lnTo>
                    <a:pt x="23" y="307"/>
                  </a:lnTo>
                  <a:lnTo>
                    <a:pt x="28" y="316"/>
                  </a:lnTo>
                  <a:lnTo>
                    <a:pt x="30" y="318"/>
                  </a:lnTo>
                  <a:lnTo>
                    <a:pt x="34" y="320"/>
                  </a:lnTo>
                  <a:lnTo>
                    <a:pt x="38" y="322"/>
                  </a:lnTo>
                  <a:lnTo>
                    <a:pt x="41" y="323"/>
                  </a:lnTo>
                  <a:lnTo>
                    <a:pt x="52" y="323"/>
                  </a:lnTo>
                  <a:lnTo>
                    <a:pt x="65" y="319"/>
                  </a:lnTo>
                  <a:lnTo>
                    <a:pt x="82" y="316"/>
                  </a:lnTo>
                  <a:lnTo>
                    <a:pt x="82" y="316"/>
                  </a:lnTo>
                  <a:lnTo>
                    <a:pt x="89" y="314"/>
                  </a:lnTo>
                  <a:lnTo>
                    <a:pt x="94" y="314"/>
                  </a:lnTo>
                  <a:lnTo>
                    <a:pt x="99" y="316"/>
                  </a:lnTo>
                  <a:lnTo>
                    <a:pt x="101" y="317"/>
                  </a:lnTo>
                  <a:lnTo>
                    <a:pt x="104" y="320"/>
                  </a:lnTo>
                  <a:lnTo>
                    <a:pt x="104" y="325"/>
                  </a:lnTo>
                  <a:lnTo>
                    <a:pt x="104" y="330"/>
                  </a:lnTo>
                  <a:lnTo>
                    <a:pt x="103" y="336"/>
                  </a:lnTo>
                  <a:lnTo>
                    <a:pt x="103" y="336"/>
                  </a:lnTo>
                  <a:lnTo>
                    <a:pt x="100" y="343"/>
                  </a:lnTo>
                  <a:lnTo>
                    <a:pt x="98" y="349"/>
                  </a:lnTo>
                  <a:lnTo>
                    <a:pt x="92" y="361"/>
                  </a:lnTo>
                  <a:lnTo>
                    <a:pt x="89" y="367"/>
                  </a:lnTo>
                  <a:lnTo>
                    <a:pt x="88" y="375"/>
                  </a:lnTo>
                  <a:lnTo>
                    <a:pt x="88" y="380"/>
                  </a:lnTo>
                  <a:lnTo>
                    <a:pt x="89" y="386"/>
                  </a:lnTo>
                  <a:lnTo>
                    <a:pt x="89" y="386"/>
                  </a:lnTo>
                  <a:lnTo>
                    <a:pt x="93" y="392"/>
                  </a:lnTo>
                  <a:lnTo>
                    <a:pt x="99" y="395"/>
                  </a:lnTo>
                  <a:lnTo>
                    <a:pt x="104" y="399"/>
                  </a:lnTo>
                  <a:lnTo>
                    <a:pt x="111" y="401"/>
                  </a:lnTo>
                  <a:lnTo>
                    <a:pt x="124" y="406"/>
                  </a:lnTo>
                  <a:lnTo>
                    <a:pt x="138" y="411"/>
                  </a:lnTo>
                  <a:lnTo>
                    <a:pt x="138" y="411"/>
                  </a:lnTo>
                  <a:lnTo>
                    <a:pt x="144" y="414"/>
                  </a:lnTo>
                  <a:lnTo>
                    <a:pt x="151" y="417"/>
                  </a:lnTo>
                  <a:lnTo>
                    <a:pt x="151" y="417"/>
                  </a:lnTo>
                  <a:lnTo>
                    <a:pt x="156" y="420"/>
                  </a:lnTo>
                  <a:lnTo>
                    <a:pt x="160" y="422"/>
                  </a:lnTo>
                  <a:lnTo>
                    <a:pt x="165" y="423"/>
                  </a:lnTo>
                  <a:lnTo>
                    <a:pt x="169" y="422"/>
                  </a:lnTo>
                  <a:lnTo>
                    <a:pt x="172" y="419"/>
                  </a:lnTo>
                  <a:lnTo>
                    <a:pt x="176" y="417"/>
                  </a:lnTo>
                  <a:lnTo>
                    <a:pt x="179" y="412"/>
                  </a:lnTo>
                  <a:lnTo>
                    <a:pt x="182" y="406"/>
                  </a:lnTo>
                  <a:lnTo>
                    <a:pt x="182" y="406"/>
                  </a:lnTo>
                  <a:lnTo>
                    <a:pt x="185" y="400"/>
                  </a:lnTo>
                  <a:lnTo>
                    <a:pt x="188" y="394"/>
                  </a:lnTo>
                  <a:lnTo>
                    <a:pt x="188" y="394"/>
                  </a:lnTo>
                  <a:lnTo>
                    <a:pt x="191" y="390"/>
                  </a:lnTo>
                  <a:lnTo>
                    <a:pt x="193" y="386"/>
                  </a:lnTo>
                  <a:lnTo>
                    <a:pt x="197" y="377"/>
                  </a:lnTo>
                  <a:lnTo>
                    <a:pt x="199" y="372"/>
                  </a:lnTo>
                  <a:lnTo>
                    <a:pt x="203" y="370"/>
                  </a:lnTo>
                  <a:lnTo>
                    <a:pt x="206" y="367"/>
                  </a:lnTo>
                  <a:lnTo>
                    <a:pt x="212" y="367"/>
                  </a:lnTo>
                  <a:lnTo>
                    <a:pt x="212" y="367"/>
                  </a:lnTo>
                  <a:lnTo>
                    <a:pt x="217" y="367"/>
                  </a:lnTo>
                  <a:lnTo>
                    <a:pt x="221" y="370"/>
                  </a:lnTo>
                  <a:lnTo>
                    <a:pt x="223" y="374"/>
                  </a:lnTo>
                  <a:lnTo>
                    <a:pt x="225" y="377"/>
                  </a:lnTo>
                  <a:lnTo>
                    <a:pt x="228" y="386"/>
                  </a:lnTo>
                  <a:lnTo>
                    <a:pt x="232" y="394"/>
                  </a:lnTo>
                  <a:lnTo>
                    <a:pt x="232" y="394"/>
                  </a:lnTo>
                  <a:lnTo>
                    <a:pt x="242" y="416"/>
                  </a:lnTo>
                  <a:lnTo>
                    <a:pt x="246" y="422"/>
                  </a:lnTo>
                  <a:lnTo>
                    <a:pt x="250" y="424"/>
                  </a:lnTo>
                  <a:lnTo>
                    <a:pt x="254" y="425"/>
                  </a:lnTo>
                  <a:lnTo>
                    <a:pt x="262" y="423"/>
                  </a:lnTo>
                  <a:lnTo>
                    <a:pt x="282" y="414"/>
                  </a:lnTo>
                  <a:lnTo>
                    <a:pt x="282" y="414"/>
                  </a:lnTo>
                  <a:lnTo>
                    <a:pt x="299" y="408"/>
                  </a:lnTo>
                  <a:lnTo>
                    <a:pt x="311" y="402"/>
                  </a:lnTo>
                  <a:lnTo>
                    <a:pt x="319" y="398"/>
                  </a:lnTo>
                  <a:lnTo>
                    <a:pt x="323" y="394"/>
                  </a:lnTo>
                  <a:lnTo>
                    <a:pt x="325" y="392"/>
                  </a:lnTo>
                  <a:lnTo>
                    <a:pt x="327" y="388"/>
                  </a:lnTo>
                  <a:lnTo>
                    <a:pt x="328" y="383"/>
                  </a:lnTo>
                  <a:lnTo>
                    <a:pt x="327" y="374"/>
                  </a:lnTo>
                  <a:lnTo>
                    <a:pt x="324" y="359"/>
                  </a:lnTo>
                  <a:lnTo>
                    <a:pt x="321" y="342"/>
                  </a:lnTo>
                  <a:lnTo>
                    <a:pt x="321" y="342"/>
                  </a:lnTo>
                  <a:lnTo>
                    <a:pt x="319" y="336"/>
                  </a:lnTo>
                  <a:lnTo>
                    <a:pt x="319" y="330"/>
                  </a:lnTo>
                  <a:lnTo>
                    <a:pt x="321" y="327"/>
                  </a:lnTo>
                  <a:lnTo>
                    <a:pt x="322" y="324"/>
                  </a:lnTo>
                  <a:lnTo>
                    <a:pt x="325" y="323"/>
                  </a:lnTo>
                  <a:lnTo>
                    <a:pt x="329" y="322"/>
                  </a:lnTo>
                  <a:lnTo>
                    <a:pt x="334" y="323"/>
                  </a:lnTo>
                  <a:lnTo>
                    <a:pt x="340" y="324"/>
                  </a:lnTo>
                  <a:lnTo>
                    <a:pt x="340" y="324"/>
                  </a:lnTo>
                  <a:lnTo>
                    <a:pt x="365" y="333"/>
                  </a:lnTo>
                  <a:lnTo>
                    <a:pt x="389" y="342"/>
                  </a:lnTo>
                  <a:lnTo>
                    <a:pt x="389" y="342"/>
                  </a:lnTo>
                  <a:lnTo>
                    <a:pt x="404" y="312"/>
                  </a:lnTo>
                  <a:lnTo>
                    <a:pt x="404" y="312"/>
                  </a:lnTo>
                  <a:lnTo>
                    <a:pt x="411" y="300"/>
                  </a:lnTo>
                  <a:lnTo>
                    <a:pt x="417" y="287"/>
                  </a:lnTo>
                  <a:lnTo>
                    <a:pt x="423" y="275"/>
                  </a:lnTo>
                  <a:lnTo>
                    <a:pt x="424" y="269"/>
                  </a:lnTo>
                  <a:lnTo>
                    <a:pt x="424" y="263"/>
                  </a:lnTo>
                  <a:lnTo>
                    <a:pt x="424" y="263"/>
                  </a:lnTo>
                  <a:lnTo>
                    <a:pt x="423" y="255"/>
                  </a:lnTo>
                  <a:lnTo>
                    <a:pt x="419" y="251"/>
                  </a:lnTo>
                  <a:lnTo>
                    <a:pt x="415" y="246"/>
                  </a:lnTo>
                  <a:lnTo>
                    <a:pt x="409" y="242"/>
                  </a:lnTo>
                  <a:lnTo>
                    <a:pt x="394" y="236"/>
                  </a:lnTo>
                  <a:lnTo>
                    <a:pt x="387" y="234"/>
                  </a:lnTo>
                  <a:lnTo>
                    <a:pt x="381" y="230"/>
                  </a:lnTo>
                  <a:lnTo>
                    <a:pt x="381" y="230"/>
                  </a:lnTo>
                  <a:lnTo>
                    <a:pt x="376" y="225"/>
                  </a:lnTo>
                  <a:lnTo>
                    <a:pt x="372" y="222"/>
                  </a:lnTo>
                  <a:lnTo>
                    <a:pt x="371" y="218"/>
                  </a:lnTo>
                  <a:lnTo>
                    <a:pt x="370" y="216"/>
                  </a:lnTo>
                  <a:lnTo>
                    <a:pt x="371" y="212"/>
                  </a:lnTo>
                  <a:lnTo>
                    <a:pt x="374" y="208"/>
                  </a:lnTo>
                  <a:lnTo>
                    <a:pt x="378" y="206"/>
                  </a:lnTo>
                  <a:lnTo>
                    <a:pt x="383" y="202"/>
                  </a:lnTo>
                  <a:lnTo>
                    <a:pt x="383" y="202"/>
                  </a:lnTo>
                  <a:close/>
                  <a:moveTo>
                    <a:pt x="213" y="301"/>
                  </a:moveTo>
                  <a:lnTo>
                    <a:pt x="213" y="301"/>
                  </a:lnTo>
                  <a:lnTo>
                    <a:pt x="205" y="301"/>
                  </a:lnTo>
                  <a:lnTo>
                    <a:pt x="197" y="299"/>
                  </a:lnTo>
                  <a:lnTo>
                    <a:pt x="189" y="298"/>
                  </a:lnTo>
                  <a:lnTo>
                    <a:pt x="181" y="294"/>
                  </a:lnTo>
                  <a:lnTo>
                    <a:pt x="174" y="290"/>
                  </a:lnTo>
                  <a:lnTo>
                    <a:pt x="168" y="287"/>
                  </a:lnTo>
                  <a:lnTo>
                    <a:pt x="162" y="282"/>
                  </a:lnTo>
                  <a:lnTo>
                    <a:pt x="156" y="276"/>
                  </a:lnTo>
                  <a:lnTo>
                    <a:pt x="151" y="271"/>
                  </a:lnTo>
                  <a:lnTo>
                    <a:pt x="146" y="264"/>
                  </a:lnTo>
                  <a:lnTo>
                    <a:pt x="142" y="258"/>
                  </a:lnTo>
                  <a:lnTo>
                    <a:pt x="139" y="251"/>
                  </a:lnTo>
                  <a:lnTo>
                    <a:pt x="136" y="242"/>
                  </a:lnTo>
                  <a:lnTo>
                    <a:pt x="135" y="235"/>
                  </a:lnTo>
                  <a:lnTo>
                    <a:pt x="134" y="227"/>
                  </a:lnTo>
                  <a:lnTo>
                    <a:pt x="133" y="217"/>
                  </a:lnTo>
                  <a:lnTo>
                    <a:pt x="133" y="217"/>
                  </a:lnTo>
                  <a:lnTo>
                    <a:pt x="134" y="208"/>
                  </a:lnTo>
                  <a:lnTo>
                    <a:pt x="135" y="201"/>
                  </a:lnTo>
                  <a:lnTo>
                    <a:pt x="138" y="193"/>
                  </a:lnTo>
                  <a:lnTo>
                    <a:pt x="140" y="186"/>
                  </a:lnTo>
                  <a:lnTo>
                    <a:pt x="144" y="178"/>
                  </a:lnTo>
                  <a:lnTo>
                    <a:pt x="148" y="171"/>
                  </a:lnTo>
                  <a:lnTo>
                    <a:pt x="153" y="165"/>
                  </a:lnTo>
                  <a:lnTo>
                    <a:pt x="158" y="159"/>
                  </a:lnTo>
                  <a:lnTo>
                    <a:pt x="164" y="154"/>
                  </a:lnTo>
                  <a:lnTo>
                    <a:pt x="170" y="149"/>
                  </a:lnTo>
                  <a:lnTo>
                    <a:pt x="177" y="146"/>
                  </a:lnTo>
                  <a:lnTo>
                    <a:pt x="185" y="142"/>
                  </a:lnTo>
                  <a:lnTo>
                    <a:pt x="192" y="139"/>
                  </a:lnTo>
                  <a:lnTo>
                    <a:pt x="200" y="137"/>
                  </a:lnTo>
                  <a:lnTo>
                    <a:pt x="209" y="136"/>
                  </a:lnTo>
                  <a:lnTo>
                    <a:pt x="216" y="136"/>
                  </a:lnTo>
                  <a:lnTo>
                    <a:pt x="216" y="136"/>
                  </a:lnTo>
                  <a:lnTo>
                    <a:pt x="225" y="136"/>
                  </a:lnTo>
                  <a:lnTo>
                    <a:pt x="234" y="137"/>
                  </a:lnTo>
                  <a:lnTo>
                    <a:pt x="241" y="140"/>
                  </a:lnTo>
                  <a:lnTo>
                    <a:pt x="250" y="143"/>
                  </a:lnTo>
                  <a:lnTo>
                    <a:pt x="257" y="147"/>
                  </a:lnTo>
                  <a:lnTo>
                    <a:pt x="263" y="151"/>
                  </a:lnTo>
                  <a:lnTo>
                    <a:pt x="269" y="155"/>
                  </a:lnTo>
                  <a:lnTo>
                    <a:pt x="275" y="161"/>
                  </a:lnTo>
                  <a:lnTo>
                    <a:pt x="281" y="167"/>
                  </a:lnTo>
                  <a:lnTo>
                    <a:pt x="286" y="174"/>
                  </a:lnTo>
                  <a:lnTo>
                    <a:pt x="289" y="181"/>
                  </a:lnTo>
                  <a:lnTo>
                    <a:pt x="293" y="188"/>
                  </a:lnTo>
                  <a:lnTo>
                    <a:pt x="295" y="196"/>
                  </a:lnTo>
                  <a:lnTo>
                    <a:pt x="297" y="205"/>
                  </a:lnTo>
                  <a:lnTo>
                    <a:pt x="298" y="213"/>
                  </a:lnTo>
                  <a:lnTo>
                    <a:pt x="298" y="222"/>
                  </a:lnTo>
                  <a:lnTo>
                    <a:pt x="298" y="222"/>
                  </a:lnTo>
                  <a:lnTo>
                    <a:pt x="298" y="230"/>
                  </a:lnTo>
                  <a:lnTo>
                    <a:pt x="297" y="239"/>
                  </a:lnTo>
                  <a:lnTo>
                    <a:pt x="294" y="246"/>
                  </a:lnTo>
                  <a:lnTo>
                    <a:pt x="292" y="253"/>
                  </a:lnTo>
                  <a:lnTo>
                    <a:pt x="288" y="260"/>
                  </a:lnTo>
                  <a:lnTo>
                    <a:pt x="283" y="267"/>
                  </a:lnTo>
                  <a:lnTo>
                    <a:pt x="278" y="274"/>
                  </a:lnTo>
                  <a:lnTo>
                    <a:pt x="272" y="280"/>
                  </a:lnTo>
                  <a:lnTo>
                    <a:pt x="266" y="284"/>
                  </a:lnTo>
                  <a:lnTo>
                    <a:pt x="260" y="289"/>
                  </a:lnTo>
                  <a:lnTo>
                    <a:pt x="253" y="293"/>
                  </a:lnTo>
                  <a:lnTo>
                    <a:pt x="246" y="296"/>
                  </a:lnTo>
                  <a:lnTo>
                    <a:pt x="239" y="299"/>
                  </a:lnTo>
                  <a:lnTo>
                    <a:pt x="230" y="300"/>
                  </a:lnTo>
                  <a:lnTo>
                    <a:pt x="222" y="301"/>
                  </a:lnTo>
                  <a:lnTo>
                    <a:pt x="213" y="301"/>
                  </a:lnTo>
                  <a:lnTo>
                    <a:pt x="213" y="301"/>
                  </a:lnTo>
                  <a:close/>
                </a:path>
              </a:pathLst>
            </a:custGeom>
            <a:solidFill>
              <a:srgbClr val="4460A5"/>
            </a:solidFill>
            <a:ln>
              <a:noFill/>
            </a:ln>
          </p:spPr>
          <p:txBody>
            <a:bodyPr vert="horz" wrap="square" lIns="68580" tIns="34290" rIns="68580" bIns="34290" numCol="1" anchor="t" anchorCtr="0" compatLnSpc="1">
              <a:prstTxWarp prst="textNoShape">
                <a:avLst/>
              </a:prstTxWarp>
            </a:bodyPr>
            <a:lstStyle/>
            <a:p>
              <a:endParaRPr lang="fi-FI"/>
            </a:p>
          </p:txBody>
        </p:sp>
        <p:sp>
          <p:nvSpPr>
            <p:cNvPr id="83" name="Freeform 53"/>
            <p:cNvSpPr>
              <a:spLocks noEditPoints="1"/>
            </p:cNvSpPr>
            <p:nvPr/>
          </p:nvSpPr>
          <p:spPr bwMode="auto">
            <a:xfrm>
              <a:off x="4306538" y="4998298"/>
              <a:ext cx="469901" cy="468312"/>
            </a:xfrm>
            <a:custGeom>
              <a:avLst/>
              <a:gdLst>
                <a:gd name="T0" fmla="*/ 583 w 591"/>
                <a:gd name="T1" fmla="*/ 251 h 589"/>
                <a:gd name="T2" fmla="*/ 536 w 591"/>
                <a:gd name="T3" fmla="*/ 243 h 589"/>
                <a:gd name="T4" fmla="*/ 503 w 591"/>
                <a:gd name="T5" fmla="*/ 227 h 589"/>
                <a:gd name="T6" fmla="*/ 520 w 591"/>
                <a:gd name="T7" fmla="*/ 194 h 589"/>
                <a:gd name="T8" fmla="*/ 555 w 591"/>
                <a:gd name="T9" fmla="*/ 153 h 589"/>
                <a:gd name="T10" fmla="*/ 504 w 591"/>
                <a:gd name="T11" fmla="*/ 86 h 589"/>
                <a:gd name="T12" fmla="*/ 469 w 591"/>
                <a:gd name="T13" fmla="*/ 61 h 589"/>
                <a:gd name="T14" fmla="*/ 430 w 591"/>
                <a:gd name="T15" fmla="*/ 88 h 589"/>
                <a:gd name="T16" fmla="*/ 396 w 591"/>
                <a:gd name="T17" fmla="*/ 100 h 589"/>
                <a:gd name="T18" fmla="*/ 384 w 591"/>
                <a:gd name="T19" fmla="*/ 72 h 589"/>
                <a:gd name="T20" fmla="*/ 385 w 591"/>
                <a:gd name="T21" fmla="*/ 24 h 589"/>
                <a:gd name="T22" fmla="*/ 349 w 591"/>
                <a:gd name="T23" fmla="*/ 5 h 589"/>
                <a:gd name="T24" fmla="*/ 260 w 591"/>
                <a:gd name="T25" fmla="*/ 4 h 589"/>
                <a:gd name="T26" fmla="*/ 249 w 591"/>
                <a:gd name="T27" fmla="*/ 45 h 589"/>
                <a:gd name="T28" fmla="*/ 233 w 591"/>
                <a:gd name="T29" fmla="*/ 86 h 589"/>
                <a:gd name="T30" fmla="*/ 202 w 591"/>
                <a:gd name="T31" fmla="*/ 75 h 589"/>
                <a:gd name="T32" fmla="*/ 165 w 591"/>
                <a:gd name="T33" fmla="*/ 39 h 589"/>
                <a:gd name="T34" fmla="*/ 144 w 591"/>
                <a:gd name="T35" fmla="*/ 42 h 589"/>
                <a:gd name="T36" fmla="*/ 68 w 591"/>
                <a:gd name="T37" fmla="*/ 111 h 589"/>
                <a:gd name="T38" fmla="*/ 73 w 591"/>
                <a:gd name="T39" fmla="*/ 140 h 589"/>
                <a:gd name="T40" fmla="*/ 107 w 591"/>
                <a:gd name="T41" fmla="*/ 186 h 589"/>
                <a:gd name="T42" fmla="*/ 87 w 591"/>
                <a:gd name="T43" fmla="*/ 207 h 589"/>
                <a:gd name="T44" fmla="*/ 36 w 591"/>
                <a:gd name="T45" fmla="*/ 207 h 589"/>
                <a:gd name="T46" fmla="*/ 7 w 591"/>
                <a:gd name="T47" fmla="*/ 234 h 589"/>
                <a:gd name="T48" fmla="*/ 3 w 591"/>
                <a:gd name="T49" fmla="*/ 323 h 589"/>
                <a:gd name="T50" fmla="*/ 17 w 591"/>
                <a:gd name="T51" fmla="*/ 342 h 589"/>
                <a:gd name="T52" fmla="*/ 67 w 591"/>
                <a:gd name="T53" fmla="*/ 348 h 589"/>
                <a:gd name="T54" fmla="*/ 90 w 591"/>
                <a:gd name="T55" fmla="*/ 363 h 589"/>
                <a:gd name="T56" fmla="*/ 72 w 591"/>
                <a:gd name="T57" fmla="*/ 398 h 589"/>
                <a:gd name="T58" fmla="*/ 42 w 591"/>
                <a:gd name="T59" fmla="*/ 428 h 589"/>
                <a:gd name="T60" fmla="*/ 61 w 591"/>
                <a:gd name="T61" fmla="*/ 475 h 589"/>
                <a:gd name="T62" fmla="*/ 113 w 591"/>
                <a:gd name="T63" fmla="*/ 527 h 589"/>
                <a:gd name="T64" fmla="*/ 144 w 591"/>
                <a:gd name="T65" fmla="*/ 518 h 589"/>
                <a:gd name="T66" fmla="*/ 188 w 591"/>
                <a:gd name="T67" fmla="*/ 489 h 589"/>
                <a:gd name="T68" fmla="*/ 211 w 591"/>
                <a:gd name="T69" fmla="*/ 501 h 589"/>
                <a:gd name="T70" fmla="*/ 217 w 591"/>
                <a:gd name="T71" fmla="*/ 569 h 589"/>
                <a:gd name="T72" fmla="*/ 259 w 591"/>
                <a:gd name="T73" fmla="*/ 588 h 589"/>
                <a:gd name="T74" fmla="*/ 335 w 591"/>
                <a:gd name="T75" fmla="*/ 588 h 589"/>
                <a:gd name="T76" fmla="*/ 348 w 591"/>
                <a:gd name="T77" fmla="*/ 557 h 589"/>
                <a:gd name="T78" fmla="*/ 354 w 591"/>
                <a:gd name="T79" fmla="*/ 512 h 589"/>
                <a:gd name="T80" fmla="*/ 379 w 591"/>
                <a:gd name="T81" fmla="*/ 500 h 589"/>
                <a:gd name="T82" fmla="*/ 406 w 591"/>
                <a:gd name="T83" fmla="*/ 525 h 589"/>
                <a:gd name="T84" fmla="*/ 438 w 591"/>
                <a:gd name="T85" fmla="*/ 552 h 589"/>
                <a:gd name="T86" fmla="*/ 527 w 591"/>
                <a:gd name="T87" fmla="*/ 482 h 589"/>
                <a:gd name="T88" fmla="*/ 531 w 591"/>
                <a:gd name="T89" fmla="*/ 459 h 589"/>
                <a:gd name="T90" fmla="*/ 500 w 591"/>
                <a:gd name="T91" fmla="*/ 418 h 589"/>
                <a:gd name="T92" fmla="*/ 494 w 591"/>
                <a:gd name="T93" fmla="*/ 389 h 589"/>
                <a:gd name="T94" fmla="*/ 533 w 591"/>
                <a:gd name="T95" fmla="*/ 380 h 589"/>
                <a:gd name="T96" fmla="*/ 575 w 591"/>
                <a:gd name="T97" fmla="*/ 378 h 589"/>
                <a:gd name="T98" fmla="*/ 590 w 591"/>
                <a:gd name="T99" fmla="*/ 317 h 589"/>
                <a:gd name="T100" fmla="*/ 284 w 591"/>
                <a:gd name="T101" fmla="*/ 399 h 589"/>
                <a:gd name="T102" fmla="*/ 229 w 591"/>
                <a:gd name="T103" fmla="*/ 376 h 589"/>
                <a:gd name="T104" fmla="*/ 194 w 591"/>
                <a:gd name="T105" fmla="*/ 328 h 589"/>
                <a:gd name="T106" fmla="*/ 190 w 591"/>
                <a:gd name="T107" fmla="*/ 276 h 589"/>
                <a:gd name="T108" fmla="*/ 217 w 591"/>
                <a:gd name="T109" fmla="*/ 223 h 589"/>
                <a:gd name="T110" fmla="*/ 268 w 591"/>
                <a:gd name="T111" fmla="*/ 195 h 589"/>
                <a:gd name="T112" fmla="*/ 321 w 591"/>
                <a:gd name="T113" fmla="*/ 196 h 589"/>
                <a:gd name="T114" fmla="*/ 371 w 591"/>
                <a:gd name="T115" fmla="*/ 228 h 589"/>
                <a:gd name="T116" fmla="*/ 395 w 591"/>
                <a:gd name="T117" fmla="*/ 282 h 589"/>
                <a:gd name="T118" fmla="*/ 388 w 591"/>
                <a:gd name="T119" fmla="*/ 334 h 589"/>
                <a:gd name="T120" fmla="*/ 351 w 591"/>
                <a:gd name="T121" fmla="*/ 381 h 589"/>
                <a:gd name="T122" fmla="*/ 295 w 591"/>
                <a:gd name="T123" fmla="*/ 399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1" h="589">
                  <a:moveTo>
                    <a:pt x="589" y="266"/>
                  </a:moveTo>
                  <a:lnTo>
                    <a:pt x="589" y="266"/>
                  </a:lnTo>
                  <a:lnTo>
                    <a:pt x="589" y="260"/>
                  </a:lnTo>
                  <a:lnTo>
                    <a:pt x="586" y="257"/>
                  </a:lnTo>
                  <a:lnTo>
                    <a:pt x="585" y="253"/>
                  </a:lnTo>
                  <a:lnTo>
                    <a:pt x="583" y="251"/>
                  </a:lnTo>
                  <a:lnTo>
                    <a:pt x="575" y="247"/>
                  </a:lnTo>
                  <a:lnTo>
                    <a:pt x="568" y="245"/>
                  </a:lnTo>
                  <a:lnTo>
                    <a:pt x="560" y="245"/>
                  </a:lnTo>
                  <a:lnTo>
                    <a:pt x="551" y="245"/>
                  </a:lnTo>
                  <a:lnTo>
                    <a:pt x="543" y="245"/>
                  </a:lnTo>
                  <a:lnTo>
                    <a:pt x="536" y="243"/>
                  </a:lnTo>
                  <a:lnTo>
                    <a:pt x="536" y="243"/>
                  </a:lnTo>
                  <a:lnTo>
                    <a:pt x="524" y="240"/>
                  </a:lnTo>
                  <a:lnTo>
                    <a:pt x="514" y="236"/>
                  </a:lnTo>
                  <a:lnTo>
                    <a:pt x="507" y="231"/>
                  </a:lnTo>
                  <a:lnTo>
                    <a:pt x="506" y="229"/>
                  </a:lnTo>
                  <a:lnTo>
                    <a:pt x="503" y="227"/>
                  </a:lnTo>
                  <a:lnTo>
                    <a:pt x="503" y="223"/>
                  </a:lnTo>
                  <a:lnTo>
                    <a:pt x="503" y="220"/>
                  </a:lnTo>
                  <a:lnTo>
                    <a:pt x="506" y="213"/>
                  </a:lnTo>
                  <a:lnTo>
                    <a:pt x="510" y="204"/>
                  </a:lnTo>
                  <a:lnTo>
                    <a:pt x="520" y="194"/>
                  </a:lnTo>
                  <a:lnTo>
                    <a:pt x="520" y="194"/>
                  </a:lnTo>
                  <a:lnTo>
                    <a:pt x="532" y="184"/>
                  </a:lnTo>
                  <a:lnTo>
                    <a:pt x="545" y="173"/>
                  </a:lnTo>
                  <a:lnTo>
                    <a:pt x="550" y="167"/>
                  </a:lnTo>
                  <a:lnTo>
                    <a:pt x="554" y="161"/>
                  </a:lnTo>
                  <a:lnTo>
                    <a:pt x="555" y="155"/>
                  </a:lnTo>
                  <a:lnTo>
                    <a:pt x="555" y="153"/>
                  </a:lnTo>
                  <a:lnTo>
                    <a:pt x="554" y="149"/>
                  </a:lnTo>
                  <a:lnTo>
                    <a:pt x="554" y="149"/>
                  </a:lnTo>
                  <a:lnTo>
                    <a:pt x="547" y="139"/>
                  </a:lnTo>
                  <a:lnTo>
                    <a:pt x="539" y="127"/>
                  </a:lnTo>
                  <a:lnTo>
                    <a:pt x="524" y="105"/>
                  </a:lnTo>
                  <a:lnTo>
                    <a:pt x="504" y="86"/>
                  </a:lnTo>
                  <a:lnTo>
                    <a:pt x="485" y="66"/>
                  </a:lnTo>
                  <a:lnTo>
                    <a:pt x="485" y="66"/>
                  </a:lnTo>
                  <a:lnTo>
                    <a:pt x="482" y="64"/>
                  </a:lnTo>
                  <a:lnTo>
                    <a:pt x="477" y="61"/>
                  </a:lnTo>
                  <a:lnTo>
                    <a:pt x="473" y="61"/>
                  </a:lnTo>
                  <a:lnTo>
                    <a:pt x="469" y="61"/>
                  </a:lnTo>
                  <a:lnTo>
                    <a:pt x="462" y="63"/>
                  </a:lnTo>
                  <a:lnTo>
                    <a:pt x="456" y="67"/>
                  </a:lnTo>
                  <a:lnTo>
                    <a:pt x="443" y="78"/>
                  </a:lnTo>
                  <a:lnTo>
                    <a:pt x="437" y="84"/>
                  </a:lnTo>
                  <a:lnTo>
                    <a:pt x="430" y="88"/>
                  </a:lnTo>
                  <a:lnTo>
                    <a:pt x="430" y="88"/>
                  </a:lnTo>
                  <a:lnTo>
                    <a:pt x="421" y="93"/>
                  </a:lnTo>
                  <a:lnTo>
                    <a:pt x="414" y="99"/>
                  </a:lnTo>
                  <a:lnTo>
                    <a:pt x="410" y="101"/>
                  </a:lnTo>
                  <a:lnTo>
                    <a:pt x="406" y="102"/>
                  </a:lnTo>
                  <a:lnTo>
                    <a:pt x="402" y="102"/>
                  </a:lnTo>
                  <a:lnTo>
                    <a:pt x="396" y="100"/>
                  </a:lnTo>
                  <a:lnTo>
                    <a:pt x="396" y="100"/>
                  </a:lnTo>
                  <a:lnTo>
                    <a:pt x="391" y="98"/>
                  </a:lnTo>
                  <a:lnTo>
                    <a:pt x="389" y="93"/>
                  </a:lnTo>
                  <a:lnTo>
                    <a:pt x="386" y="88"/>
                  </a:lnTo>
                  <a:lnTo>
                    <a:pt x="385" y="83"/>
                  </a:lnTo>
                  <a:lnTo>
                    <a:pt x="384" y="72"/>
                  </a:lnTo>
                  <a:lnTo>
                    <a:pt x="384" y="61"/>
                  </a:lnTo>
                  <a:lnTo>
                    <a:pt x="384" y="61"/>
                  </a:lnTo>
                  <a:lnTo>
                    <a:pt x="384" y="54"/>
                  </a:lnTo>
                  <a:lnTo>
                    <a:pt x="384" y="47"/>
                  </a:lnTo>
                  <a:lnTo>
                    <a:pt x="385" y="31"/>
                  </a:lnTo>
                  <a:lnTo>
                    <a:pt x="385" y="24"/>
                  </a:lnTo>
                  <a:lnTo>
                    <a:pt x="384" y="19"/>
                  </a:lnTo>
                  <a:lnTo>
                    <a:pt x="380" y="14"/>
                  </a:lnTo>
                  <a:lnTo>
                    <a:pt x="378" y="12"/>
                  </a:lnTo>
                  <a:lnTo>
                    <a:pt x="376" y="11"/>
                  </a:lnTo>
                  <a:lnTo>
                    <a:pt x="376" y="11"/>
                  </a:lnTo>
                  <a:lnTo>
                    <a:pt x="349" y="5"/>
                  </a:lnTo>
                  <a:lnTo>
                    <a:pt x="323" y="1"/>
                  </a:lnTo>
                  <a:lnTo>
                    <a:pt x="295" y="0"/>
                  </a:lnTo>
                  <a:lnTo>
                    <a:pt x="268" y="1"/>
                  </a:lnTo>
                  <a:lnTo>
                    <a:pt x="268" y="1"/>
                  </a:lnTo>
                  <a:lnTo>
                    <a:pt x="264" y="1"/>
                  </a:lnTo>
                  <a:lnTo>
                    <a:pt x="260" y="4"/>
                  </a:lnTo>
                  <a:lnTo>
                    <a:pt x="258" y="5"/>
                  </a:lnTo>
                  <a:lnTo>
                    <a:pt x="255" y="7"/>
                  </a:lnTo>
                  <a:lnTo>
                    <a:pt x="251" y="13"/>
                  </a:lnTo>
                  <a:lnTo>
                    <a:pt x="250" y="20"/>
                  </a:lnTo>
                  <a:lnTo>
                    <a:pt x="249" y="36"/>
                  </a:lnTo>
                  <a:lnTo>
                    <a:pt x="249" y="45"/>
                  </a:lnTo>
                  <a:lnTo>
                    <a:pt x="248" y="52"/>
                  </a:lnTo>
                  <a:lnTo>
                    <a:pt x="248" y="52"/>
                  </a:lnTo>
                  <a:lnTo>
                    <a:pt x="244" y="67"/>
                  </a:lnTo>
                  <a:lnTo>
                    <a:pt x="239" y="78"/>
                  </a:lnTo>
                  <a:lnTo>
                    <a:pt x="236" y="82"/>
                  </a:lnTo>
                  <a:lnTo>
                    <a:pt x="233" y="86"/>
                  </a:lnTo>
                  <a:lnTo>
                    <a:pt x="230" y="87"/>
                  </a:lnTo>
                  <a:lnTo>
                    <a:pt x="226" y="88"/>
                  </a:lnTo>
                  <a:lnTo>
                    <a:pt x="223" y="88"/>
                  </a:lnTo>
                  <a:lnTo>
                    <a:pt x="219" y="87"/>
                  </a:lnTo>
                  <a:lnTo>
                    <a:pt x="211" y="82"/>
                  </a:lnTo>
                  <a:lnTo>
                    <a:pt x="202" y="75"/>
                  </a:lnTo>
                  <a:lnTo>
                    <a:pt x="192" y="65"/>
                  </a:lnTo>
                  <a:lnTo>
                    <a:pt x="192" y="65"/>
                  </a:lnTo>
                  <a:lnTo>
                    <a:pt x="182" y="54"/>
                  </a:lnTo>
                  <a:lnTo>
                    <a:pt x="177" y="48"/>
                  </a:lnTo>
                  <a:lnTo>
                    <a:pt x="171" y="43"/>
                  </a:lnTo>
                  <a:lnTo>
                    <a:pt x="165" y="39"/>
                  </a:lnTo>
                  <a:lnTo>
                    <a:pt x="159" y="37"/>
                  </a:lnTo>
                  <a:lnTo>
                    <a:pt x="155" y="37"/>
                  </a:lnTo>
                  <a:lnTo>
                    <a:pt x="152" y="37"/>
                  </a:lnTo>
                  <a:lnTo>
                    <a:pt x="148" y="40"/>
                  </a:lnTo>
                  <a:lnTo>
                    <a:pt x="144" y="42"/>
                  </a:lnTo>
                  <a:lnTo>
                    <a:pt x="144" y="42"/>
                  </a:lnTo>
                  <a:lnTo>
                    <a:pt x="123" y="57"/>
                  </a:lnTo>
                  <a:lnTo>
                    <a:pt x="103" y="73"/>
                  </a:lnTo>
                  <a:lnTo>
                    <a:pt x="84" y="92"/>
                  </a:lnTo>
                  <a:lnTo>
                    <a:pt x="76" y="101"/>
                  </a:lnTo>
                  <a:lnTo>
                    <a:pt x="68" y="111"/>
                  </a:lnTo>
                  <a:lnTo>
                    <a:pt x="68" y="111"/>
                  </a:lnTo>
                  <a:lnTo>
                    <a:pt x="67" y="116"/>
                  </a:lnTo>
                  <a:lnTo>
                    <a:pt x="66" y="119"/>
                  </a:lnTo>
                  <a:lnTo>
                    <a:pt x="65" y="123"/>
                  </a:lnTo>
                  <a:lnTo>
                    <a:pt x="66" y="127"/>
                  </a:lnTo>
                  <a:lnTo>
                    <a:pt x="68" y="133"/>
                  </a:lnTo>
                  <a:lnTo>
                    <a:pt x="73" y="140"/>
                  </a:lnTo>
                  <a:lnTo>
                    <a:pt x="85" y="153"/>
                  </a:lnTo>
                  <a:lnTo>
                    <a:pt x="91" y="159"/>
                  </a:lnTo>
                  <a:lnTo>
                    <a:pt x="95" y="166"/>
                  </a:lnTo>
                  <a:lnTo>
                    <a:pt x="95" y="166"/>
                  </a:lnTo>
                  <a:lnTo>
                    <a:pt x="101" y="176"/>
                  </a:lnTo>
                  <a:lnTo>
                    <a:pt x="107" y="186"/>
                  </a:lnTo>
                  <a:lnTo>
                    <a:pt x="107" y="186"/>
                  </a:lnTo>
                  <a:lnTo>
                    <a:pt x="105" y="193"/>
                  </a:lnTo>
                  <a:lnTo>
                    <a:pt x="101" y="199"/>
                  </a:lnTo>
                  <a:lnTo>
                    <a:pt x="97" y="202"/>
                  </a:lnTo>
                  <a:lnTo>
                    <a:pt x="91" y="206"/>
                  </a:lnTo>
                  <a:lnTo>
                    <a:pt x="87" y="207"/>
                  </a:lnTo>
                  <a:lnTo>
                    <a:pt x="79" y="208"/>
                  </a:lnTo>
                  <a:lnTo>
                    <a:pt x="66" y="210"/>
                  </a:lnTo>
                  <a:lnTo>
                    <a:pt x="66" y="210"/>
                  </a:lnTo>
                  <a:lnTo>
                    <a:pt x="50" y="207"/>
                  </a:lnTo>
                  <a:lnTo>
                    <a:pt x="43" y="207"/>
                  </a:lnTo>
                  <a:lnTo>
                    <a:pt x="36" y="207"/>
                  </a:lnTo>
                  <a:lnTo>
                    <a:pt x="29" y="207"/>
                  </a:lnTo>
                  <a:lnTo>
                    <a:pt x="21" y="210"/>
                  </a:lnTo>
                  <a:lnTo>
                    <a:pt x="17" y="214"/>
                  </a:lnTo>
                  <a:lnTo>
                    <a:pt x="12" y="222"/>
                  </a:lnTo>
                  <a:lnTo>
                    <a:pt x="12" y="222"/>
                  </a:lnTo>
                  <a:lnTo>
                    <a:pt x="7" y="234"/>
                  </a:lnTo>
                  <a:lnTo>
                    <a:pt x="5" y="246"/>
                  </a:lnTo>
                  <a:lnTo>
                    <a:pt x="2" y="259"/>
                  </a:lnTo>
                  <a:lnTo>
                    <a:pt x="1" y="272"/>
                  </a:lnTo>
                  <a:lnTo>
                    <a:pt x="0" y="284"/>
                  </a:lnTo>
                  <a:lnTo>
                    <a:pt x="1" y="298"/>
                  </a:lnTo>
                  <a:lnTo>
                    <a:pt x="3" y="323"/>
                  </a:lnTo>
                  <a:lnTo>
                    <a:pt x="3" y="323"/>
                  </a:lnTo>
                  <a:lnTo>
                    <a:pt x="5" y="328"/>
                  </a:lnTo>
                  <a:lnTo>
                    <a:pt x="6" y="333"/>
                  </a:lnTo>
                  <a:lnTo>
                    <a:pt x="8" y="335"/>
                  </a:lnTo>
                  <a:lnTo>
                    <a:pt x="11" y="339"/>
                  </a:lnTo>
                  <a:lnTo>
                    <a:pt x="17" y="342"/>
                  </a:lnTo>
                  <a:lnTo>
                    <a:pt x="25" y="343"/>
                  </a:lnTo>
                  <a:lnTo>
                    <a:pt x="42" y="345"/>
                  </a:lnTo>
                  <a:lnTo>
                    <a:pt x="50" y="346"/>
                  </a:lnTo>
                  <a:lnTo>
                    <a:pt x="58" y="347"/>
                  </a:lnTo>
                  <a:lnTo>
                    <a:pt x="58" y="347"/>
                  </a:lnTo>
                  <a:lnTo>
                    <a:pt x="67" y="348"/>
                  </a:lnTo>
                  <a:lnTo>
                    <a:pt x="77" y="351"/>
                  </a:lnTo>
                  <a:lnTo>
                    <a:pt x="81" y="352"/>
                  </a:lnTo>
                  <a:lnTo>
                    <a:pt x="84" y="354"/>
                  </a:lnTo>
                  <a:lnTo>
                    <a:pt x="88" y="358"/>
                  </a:lnTo>
                  <a:lnTo>
                    <a:pt x="90" y="363"/>
                  </a:lnTo>
                  <a:lnTo>
                    <a:pt x="90" y="363"/>
                  </a:lnTo>
                  <a:lnTo>
                    <a:pt x="93" y="369"/>
                  </a:lnTo>
                  <a:lnTo>
                    <a:pt x="93" y="374"/>
                  </a:lnTo>
                  <a:lnTo>
                    <a:pt x="90" y="378"/>
                  </a:lnTo>
                  <a:lnTo>
                    <a:pt x="88" y="383"/>
                  </a:lnTo>
                  <a:lnTo>
                    <a:pt x="81" y="390"/>
                  </a:lnTo>
                  <a:lnTo>
                    <a:pt x="72" y="398"/>
                  </a:lnTo>
                  <a:lnTo>
                    <a:pt x="72" y="398"/>
                  </a:lnTo>
                  <a:lnTo>
                    <a:pt x="67" y="404"/>
                  </a:lnTo>
                  <a:lnTo>
                    <a:pt x="62" y="408"/>
                  </a:lnTo>
                  <a:lnTo>
                    <a:pt x="50" y="418"/>
                  </a:lnTo>
                  <a:lnTo>
                    <a:pt x="46" y="423"/>
                  </a:lnTo>
                  <a:lnTo>
                    <a:pt x="42" y="428"/>
                  </a:lnTo>
                  <a:lnTo>
                    <a:pt x="41" y="434"/>
                  </a:lnTo>
                  <a:lnTo>
                    <a:pt x="42" y="440"/>
                  </a:lnTo>
                  <a:lnTo>
                    <a:pt x="42" y="440"/>
                  </a:lnTo>
                  <a:lnTo>
                    <a:pt x="47" y="452"/>
                  </a:lnTo>
                  <a:lnTo>
                    <a:pt x="53" y="464"/>
                  </a:lnTo>
                  <a:lnTo>
                    <a:pt x="61" y="475"/>
                  </a:lnTo>
                  <a:lnTo>
                    <a:pt x="70" y="486"/>
                  </a:lnTo>
                  <a:lnTo>
                    <a:pt x="78" y="495"/>
                  </a:lnTo>
                  <a:lnTo>
                    <a:pt x="89" y="505"/>
                  </a:lnTo>
                  <a:lnTo>
                    <a:pt x="109" y="523"/>
                  </a:lnTo>
                  <a:lnTo>
                    <a:pt x="109" y="523"/>
                  </a:lnTo>
                  <a:lnTo>
                    <a:pt x="113" y="527"/>
                  </a:lnTo>
                  <a:lnTo>
                    <a:pt x="117" y="528"/>
                  </a:lnTo>
                  <a:lnTo>
                    <a:pt x="121" y="529"/>
                  </a:lnTo>
                  <a:lnTo>
                    <a:pt x="125" y="529"/>
                  </a:lnTo>
                  <a:lnTo>
                    <a:pt x="132" y="528"/>
                  </a:lnTo>
                  <a:lnTo>
                    <a:pt x="138" y="524"/>
                  </a:lnTo>
                  <a:lnTo>
                    <a:pt x="144" y="518"/>
                  </a:lnTo>
                  <a:lnTo>
                    <a:pt x="152" y="512"/>
                  </a:lnTo>
                  <a:lnTo>
                    <a:pt x="158" y="507"/>
                  </a:lnTo>
                  <a:lnTo>
                    <a:pt x="164" y="502"/>
                  </a:lnTo>
                  <a:lnTo>
                    <a:pt x="164" y="502"/>
                  </a:lnTo>
                  <a:lnTo>
                    <a:pt x="177" y="494"/>
                  </a:lnTo>
                  <a:lnTo>
                    <a:pt x="188" y="489"/>
                  </a:lnTo>
                  <a:lnTo>
                    <a:pt x="196" y="488"/>
                  </a:lnTo>
                  <a:lnTo>
                    <a:pt x="199" y="488"/>
                  </a:lnTo>
                  <a:lnTo>
                    <a:pt x="202" y="489"/>
                  </a:lnTo>
                  <a:lnTo>
                    <a:pt x="205" y="490"/>
                  </a:lnTo>
                  <a:lnTo>
                    <a:pt x="207" y="493"/>
                  </a:lnTo>
                  <a:lnTo>
                    <a:pt x="211" y="501"/>
                  </a:lnTo>
                  <a:lnTo>
                    <a:pt x="213" y="513"/>
                  </a:lnTo>
                  <a:lnTo>
                    <a:pt x="214" y="529"/>
                  </a:lnTo>
                  <a:lnTo>
                    <a:pt x="214" y="529"/>
                  </a:lnTo>
                  <a:lnTo>
                    <a:pt x="215" y="542"/>
                  </a:lnTo>
                  <a:lnTo>
                    <a:pt x="215" y="557"/>
                  </a:lnTo>
                  <a:lnTo>
                    <a:pt x="217" y="569"/>
                  </a:lnTo>
                  <a:lnTo>
                    <a:pt x="218" y="574"/>
                  </a:lnTo>
                  <a:lnTo>
                    <a:pt x="220" y="576"/>
                  </a:lnTo>
                  <a:lnTo>
                    <a:pt x="220" y="576"/>
                  </a:lnTo>
                  <a:lnTo>
                    <a:pt x="233" y="582"/>
                  </a:lnTo>
                  <a:lnTo>
                    <a:pt x="245" y="586"/>
                  </a:lnTo>
                  <a:lnTo>
                    <a:pt x="259" y="588"/>
                  </a:lnTo>
                  <a:lnTo>
                    <a:pt x="272" y="589"/>
                  </a:lnTo>
                  <a:lnTo>
                    <a:pt x="300" y="589"/>
                  </a:lnTo>
                  <a:lnTo>
                    <a:pt x="326" y="589"/>
                  </a:lnTo>
                  <a:lnTo>
                    <a:pt x="326" y="589"/>
                  </a:lnTo>
                  <a:lnTo>
                    <a:pt x="331" y="589"/>
                  </a:lnTo>
                  <a:lnTo>
                    <a:pt x="335" y="588"/>
                  </a:lnTo>
                  <a:lnTo>
                    <a:pt x="338" y="587"/>
                  </a:lnTo>
                  <a:lnTo>
                    <a:pt x="342" y="584"/>
                  </a:lnTo>
                  <a:lnTo>
                    <a:pt x="345" y="578"/>
                  </a:lnTo>
                  <a:lnTo>
                    <a:pt x="347" y="572"/>
                  </a:lnTo>
                  <a:lnTo>
                    <a:pt x="348" y="565"/>
                  </a:lnTo>
                  <a:lnTo>
                    <a:pt x="348" y="557"/>
                  </a:lnTo>
                  <a:lnTo>
                    <a:pt x="349" y="549"/>
                  </a:lnTo>
                  <a:lnTo>
                    <a:pt x="350" y="542"/>
                  </a:lnTo>
                  <a:lnTo>
                    <a:pt x="350" y="542"/>
                  </a:lnTo>
                  <a:lnTo>
                    <a:pt x="351" y="530"/>
                  </a:lnTo>
                  <a:lnTo>
                    <a:pt x="353" y="517"/>
                  </a:lnTo>
                  <a:lnTo>
                    <a:pt x="354" y="512"/>
                  </a:lnTo>
                  <a:lnTo>
                    <a:pt x="356" y="507"/>
                  </a:lnTo>
                  <a:lnTo>
                    <a:pt x="361" y="502"/>
                  </a:lnTo>
                  <a:lnTo>
                    <a:pt x="367" y="500"/>
                  </a:lnTo>
                  <a:lnTo>
                    <a:pt x="367" y="500"/>
                  </a:lnTo>
                  <a:lnTo>
                    <a:pt x="373" y="499"/>
                  </a:lnTo>
                  <a:lnTo>
                    <a:pt x="379" y="500"/>
                  </a:lnTo>
                  <a:lnTo>
                    <a:pt x="384" y="504"/>
                  </a:lnTo>
                  <a:lnTo>
                    <a:pt x="389" y="507"/>
                  </a:lnTo>
                  <a:lnTo>
                    <a:pt x="397" y="517"/>
                  </a:lnTo>
                  <a:lnTo>
                    <a:pt x="401" y="522"/>
                  </a:lnTo>
                  <a:lnTo>
                    <a:pt x="406" y="525"/>
                  </a:lnTo>
                  <a:lnTo>
                    <a:pt x="406" y="525"/>
                  </a:lnTo>
                  <a:lnTo>
                    <a:pt x="410" y="529"/>
                  </a:lnTo>
                  <a:lnTo>
                    <a:pt x="415" y="534"/>
                  </a:lnTo>
                  <a:lnTo>
                    <a:pt x="424" y="545"/>
                  </a:lnTo>
                  <a:lnTo>
                    <a:pt x="429" y="548"/>
                  </a:lnTo>
                  <a:lnTo>
                    <a:pt x="433" y="551"/>
                  </a:lnTo>
                  <a:lnTo>
                    <a:pt x="438" y="552"/>
                  </a:lnTo>
                  <a:lnTo>
                    <a:pt x="444" y="549"/>
                  </a:lnTo>
                  <a:lnTo>
                    <a:pt x="444" y="549"/>
                  </a:lnTo>
                  <a:lnTo>
                    <a:pt x="467" y="535"/>
                  </a:lnTo>
                  <a:lnTo>
                    <a:pt x="489" y="519"/>
                  </a:lnTo>
                  <a:lnTo>
                    <a:pt x="509" y="501"/>
                  </a:lnTo>
                  <a:lnTo>
                    <a:pt x="527" y="482"/>
                  </a:lnTo>
                  <a:lnTo>
                    <a:pt x="527" y="482"/>
                  </a:lnTo>
                  <a:lnTo>
                    <a:pt x="531" y="477"/>
                  </a:lnTo>
                  <a:lnTo>
                    <a:pt x="532" y="474"/>
                  </a:lnTo>
                  <a:lnTo>
                    <a:pt x="533" y="470"/>
                  </a:lnTo>
                  <a:lnTo>
                    <a:pt x="533" y="466"/>
                  </a:lnTo>
                  <a:lnTo>
                    <a:pt x="531" y="459"/>
                  </a:lnTo>
                  <a:lnTo>
                    <a:pt x="527" y="453"/>
                  </a:lnTo>
                  <a:lnTo>
                    <a:pt x="515" y="441"/>
                  </a:lnTo>
                  <a:lnTo>
                    <a:pt x="509" y="434"/>
                  </a:lnTo>
                  <a:lnTo>
                    <a:pt x="506" y="428"/>
                  </a:lnTo>
                  <a:lnTo>
                    <a:pt x="506" y="428"/>
                  </a:lnTo>
                  <a:lnTo>
                    <a:pt x="500" y="418"/>
                  </a:lnTo>
                  <a:lnTo>
                    <a:pt x="494" y="410"/>
                  </a:lnTo>
                  <a:lnTo>
                    <a:pt x="491" y="405"/>
                  </a:lnTo>
                  <a:lnTo>
                    <a:pt x="491" y="400"/>
                  </a:lnTo>
                  <a:lnTo>
                    <a:pt x="491" y="394"/>
                  </a:lnTo>
                  <a:lnTo>
                    <a:pt x="494" y="389"/>
                  </a:lnTo>
                  <a:lnTo>
                    <a:pt x="494" y="389"/>
                  </a:lnTo>
                  <a:lnTo>
                    <a:pt x="497" y="384"/>
                  </a:lnTo>
                  <a:lnTo>
                    <a:pt x="502" y="381"/>
                  </a:lnTo>
                  <a:lnTo>
                    <a:pt x="507" y="380"/>
                  </a:lnTo>
                  <a:lnTo>
                    <a:pt x="512" y="380"/>
                  </a:lnTo>
                  <a:lnTo>
                    <a:pt x="522" y="380"/>
                  </a:lnTo>
                  <a:lnTo>
                    <a:pt x="533" y="380"/>
                  </a:lnTo>
                  <a:lnTo>
                    <a:pt x="533" y="380"/>
                  </a:lnTo>
                  <a:lnTo>
                    <a:pt x="541" y="380"/>
                  </a:lnTo>
                  <a:lnTo>
                    <a:pt x="548" y="380"/>
                  </a:lnTo>
                  <a:lnTo>
                    <a:pt x="562" y="381"/>
                  </a:lnTo>
                  <a:lnTo>
                    <a:pt x="569" y="380"/>
                  </a:lnTo>
                  <a:lnTo>
                    <a:pt x="575" y="378"/>
                  </a:lnTo>
                  <a:lnTo>
                    <a:pt x="579" y="375"/>
                  </a:lnTo>
                  <a:lnTo>
                    <a:pt x="581" y="371"/>
                  </a:lnTo>
                  <a:lnTo>
                    <a:pt x="583" y="367"/>
                  </a:lnTo>
                  <a:lnTo>
                    <a:pt x="583" y="367"/>
                  </a:lnTo>
                  <a:lnTo>
                    <a:pt x="587" y="343"/>
                  </a:lnTo>
                  <a:lnTo>
                    <a:pt x="590" y="317"/>
                  </a:lnTo>
                  <a:lnTo>
                    <a:pt x="591" y="292"/>
                  </a:lnTo>
                  <a:lnTo>
                    <a:pt x="589" y="266"/>
                  </a:lnTo>
                  <a:lnTo>
                    <a:pt x="589" y="266"/>
                  </a:lnTo>
                  <a:close/>
                  <a:moveTo>
                    <a:pt x="295" y="399"/>
                  </a:moveTo>
                  <a:lnTo>
                    <a:pt x="295" y="399"/>
                  </a:lnTo>
                  <a:lnTo>
                    <a:pt x="284" y="399"/>
                  </a:lnTo>
                  <a:lnTo>
                    <a:pt x="273" y="398"/>
                  </a:lnTo>
                  <a:lnTo>
                    <a:pt x="264" y="395"/>
                  </a:lnTo>
                  <a:lnTo>
                    <a:pt x="254" y="392"/>
                  </a:lnTo>
                  <a:lnTo>
                    <a:pt x="245" y="388"/>
                  </a:lnTo>
                  <a:lnTo>
                    <a:pt x="236" y="382"/>
                  </a:lnTo>
                  <a:lnTo>
                    <a:pt x="229" y="376"/>
                  </a:lnTo>
                  <a:lnTo>
                    <a:pt x="220" y="370"/>
                  </a:lnTo>
                  <a:lnTo>
                    <a:pt x="214" y="363"/>
                  </a:lnTo>
                  <a:lnTo>
                    <a:pt x="207" y="354"/>
                  </a:lnTo>
                  <a:lnTo>
                    <a:pt x="202" y="346"/>
                  </a:lnTo>
                  <a:lnTo>
                    <a:pt x="197" y="337"/>
                  </a:lnTo>
                  <a:lnTo>
                    <a:pt x="194" y="328"/>
                  </a:lnTo>
                  <a:lnTo>
                    <a:pt x="191" y="318"/>
                  </a:lnTo>
                  <a:lnTo>
                    <a:pt x="189" y="307"/>
                  </a:lnTo>
                  <a:lnTo>
                    <a:pt x="188" y="298"/>
                  </a:lnTo>
                  <a:lnTo>
                    <a:pt x="188" y="298"/>
                  </a:lnTo>
                  <a:lnTo>
                    <a:pt x="189" y="287"/>
                  </a:lnTo>
                  <a:lnTo>
                    <a:pt x="190" y="276"/>
                  </a:lnTo>
                  <a:lnTo>
                    <a:pt x="192" y="266"/>
                  </a:lnTo>
                  <a:lnTo>
                    <a:pt x="195" y="257"/>
                  </a:lnTo>
                  <a:lnTo>
                    <a:pt x="200" y="247"/>
                  </a:lnTo>
                  <a:lnTo>
                    <a:pt x="205" y="239"/>
                  </a:lnTo>
                  <a:lnTo>
                    <a:pt x="211" y="230"/>
                  </a:lnTo>
                  <a:lnTo>
                    <a:pt x="217" y="223"/>
                  </a:lnTo>
                  <a:lnTo>
                    <a:pt x="224" y="217"/>
                  </a:lnTo>
                  <a:lnTo>
                    <a:pt x="232" y="211"/>
                  </a:lnTo>
                  <a:lnTo>
                    <a:pt x="241" y="205"/>
                  </a:lnTo>
                  <a:lnTo>
                    <a:pt x="249" y="201"/>
                  </a:lnTo>
                  <a:lnTo>
                    <a:pt x="259" y="198"/>
                  </a:lnTo>
                  <a:lnTo>
                    <a:pt x="268" y="195"/>
                  </a:lnTo>
                  <a:lnTo>
                    <a:pt x="279" y="193"/>
                  </a:lnTo>
                  <a:lnTo>
                    <a:pt x="290" y="193"/>
                  </a:lnTo>
                  <a:lnTo>
                    <a:pt x="290" y="193"/>
                  </a:lnTo>
                  <a:lnTo>
                    <a:pt x="301" y="193"/>
                  </a:lnTo>
                  <a:lnTo>
                    <a:pt x="312" y="194"/>
                  </a:lnTo>
                  <a:lnTo>
                    <a:pt x="321" y="196"/>
                  </a:lnTo>
                  <a:lnTo>
                    <a:pt x="332" y="200"/>
                  </a:lnTo>
                  <a:lnTo>
                    <a:pt x="341" y="204"/>
                  </a:lnTo>
                  <a:lnTo>
                    <a:pt x="349" y="208"/>
                  </a:lnTo>
                  <a:lnTo>
                    <a:pt x="357" y="214"/>
                  </a:lnTo>
                  <a:lnTo>
                    <a:pt x="365" y="220"/>
                  </a:lnTo>
                  <a:lnTo>
                    <a:pt x="371" y="228"/>
                  </a:lnTo>
                  <a:lnTo>
                    <a:pt x="377" y="235"/>
                  </a:lnTo>
                  <a:lnTo>
                    <a:pt x="383" y="243"/>
                  </a:lnTo>
                  <a:lnTo>
                    <a:pt x="386" y="253"/>
                  </a:lnTo>
                  <a:lnTo>
                    <a:pt x="390" y="261"/>
                  </a:lnTo>
                  <a:lnTo>
                    <a:pt x="392" y="272"/>
                  </a:lnTo>
                  <a:lnTo>
                    <a:pt x="395" y="282"/>
                  </a:lnTo>
                  <a:lnTo>
                    <a:pt x="395" y="293"/>
                  </a:lnTo>
                  <a:lnTo>
                    <a:pt x="395" y="293"/>
                  </a:lnTo>
                  <a:lnTo>
                    <a:pt x="395" y="304"/>
                  </a:lnTo>
                  <a:lnTo>
                    <a:pt x="394" y="314"/>
                  </a:lnTo>
                  <a:lnTo>
                    <a:pt x="391" y="324"/>
                  </a:lnTo>
                  <a:lnTo>
                    <a:pt x="388" y="334"/>
                  </a:lnTo>
                  <a:lnTo>
                    <a:pt x="384" y="343"/>
                  </a:lnTo>
                  <a:lnTo>
                    <a:pt x="379" y="352"/>
                  </a:lnTo>
                  <a:lnTo>
                    <a:pt x="373" y="360"/>
                  </a:lnTo>
                  <a:lnTo>
                    <a:pt x="367" y="367"/>
                  </a:lnTo>
                  <a:lnTo>
                    <a:pt x="360" y="375"/>
                  </a:lnTo>
                  <a:lnTo>
                    <a:pt x="351" y="381"/>
                  </a:lnTo>
                  <a:lnTo>
                    <a:pt x="343" y="386"/>
                  </a:lnTo>
                  <a:lnTo>
                    <a:pt x="335" y="390"/>
                  </a:lnTo>
                  <a:lnTo>
                    <a:pt x="325" y="394"/>
                  </a:lnTo>
                  <a:lnTo>
                    <a:pt x="315" y="396"/>
                  </a:lnTo>
                  <a:lnTo>
                    <a:pt x="304" y="399"/>
                  </a:lnTo>
                  <a:lnTo>
                    <a:pt x="295" y="399"/>
                  </a:lnTo>
                  <a:lnTo>
                    <a:pt x="295" y="399"/>
                  </a:lnTo>
                  <a:close/>
                </a:path>
              </a:pathLst>
            </a:custGeom>
            <a:solidFill>
              <a:srgbClr val="779346"/>
            </a:solidFill>
            <a:ln>
              <a:noFill/>
            </a:ln>
          </p:spPr>
          <p:txBody>
            <a:bodyPr vert="horz" wrap="square" lIns="68580" tIns="34290" rIns="68580" bIns="34290" numCol="1" anchor="t" anchorCtr="0" compatLnSpc="1">
              <a:prstTxWarp prst="textNoShape">
                <a:avLst/>
              </a:prstTxWarp>
            </a:bodyPr>
            <a:lstStyle/>
            <a:p>
              <a:endParaRPr lang="fi-FI"/>
            </a:p>
          </p:txBody>
        </p:sp>
        <p:sp>
          <p:nvSpPr>
            <p:cNvPr id="84" name="Freeform 54"/>
            <p:cNvSpPr>
              <a:spLocks noEditPoints="1"/>
            </p:cNvSpPr>
            <p:nvPr/>
          </p:nvSpPr>
          <p:spPr bwMode="auto">
            <a:xfrm>
              <a:off x="4077467" y="5214938"/>
              <a:ext cx="203200" cy="204788"/>
            </a:xfrm>
            <a:custGeom>
              <a:avLst/>
              <a:gdLst>
                <a:gd name="T0" fmla="*/ 253 w 257"/>
                <a:gd name="T1" fmla="*/ 125 h 258"/>
                <a:gd name="T2" fmla="*/ 252 w 257"/>
                <a:gd name="T3" fmla="*/ 94 h 258"/>
                <a:gd name="T4" fmla="*/ 238 w 257"/>
                <a:gd name="T5" fmla="*/ 69 h 258"/>
                <a:gd name="T6" fmla="*/ 220 w 257"/>
                <a:gd name="T7" fmla="*/ 75 h 258"/>
                <a:gd name="T8" fmla="*/ 201 w 257"/>
                <a:gd name="T9" fmla="*/ 65 h 258"/>
                <a:gd name="T10" fmla="*/ 212 w 257"/>
                <a:gd name="T11" fmla="*/ 43 h 258"/>
                <a:gd name="T12" fmla="*/ 201 w 257"/>
                <a:gd name="T13" fmla="*/ 23 h 258"/>
                <a:gd name="T14" fmla="*/ 172 w 257"/>
                <a:gd name="T15" fmla="*/ 7 h 258"/>
                <a:gd name="T16" fmla="*/ 155 w 257"/>
                <a:gd name="T17" fmla="*/ 20 h 258"/>
                <a:gd name="T18" fmla="*/ 140 w 257"/>
                <a:gd name="T19" fmla="*/ 35 h 258"/>
                <a:gd name="T20" fmla="*/ 131 w 257"/>
                <a:gd name="T21" fmla="*/ 23 h 258"/>
                <a:gd name="T22" fmla="*/ 118 w 257"/>
                <a:gd name="T23" fmla="*/ 0 h 258"/>
                <a:gd name="T24" fmla="*/ 90 w 257"/>
                <a:gd name="T25" fmla="*/ 6 h 258"/>
                <a:gd name="T26" fmla="*/ 69 w 257"/>
                <a:gd name="T27" fmla="*/ 20 h 258"/>
                <a:gd name="T28" fmla="*/ 75 w 257"/>
                <a:gd name="T29" fmla="*/ 43 h 258"/>
                <a:gd name="T30" fmla="*/ 67 w 257"/>
                <a:gd name="T31" fmla="*/ 54 h 258"/>
                <a:gd name="T32" fmla="*/ 51 w 257"/>
                <a:gd name="T33" fmla="*/ 49 h 258"/>
                <a:gd name="T34" fmla="*/ 23 w 257"/>
                <a:gd name="T35" fmla="*/ 54 h 258"/>
                <a:gd name="T36" fmla="*/ 10 w 257"/>
                <a:gd name="T37" fmla="*/ 76 h 258"/>
                <a:gd name="T38" fmla="*/ 11 w 257"/>
                <a:gd name="T39" fmla="*/ 95 h 258"/>
                <a:gd name="T40" fmla="*/ 33 w 257"/>
                <a:gd name="T41" fmla="*/ 111 h 258"/>
                <a:gd name="T42" fmla="*/ 33 w 257"/>
                <a:gd name="T43" fmla="*/ 122 h 258"/>
                <a:gd name="T44" fmla="*/ 8 w 257"/>
                <a:gd name="T45" fmla="*/ 130 h 258"/>
                <a:gd name="T46" fmla="*/ 1 w 257"/>
                <a:gd name="T47" fmla="*/ 152 h 258"/>
                <a:gd name="T48" fmla="*/ 7 w 257"/>
                <a:gd name="T49" fmla="*/ 177 h 258"/>
                <a:gd name="T50" fmla="*/ 24 w 257"/>
                <a:gd name="T51" fmla="*/ 188 h 258"/>
                <a:gd name="T52" fmla="*/ 48 w 257"/>
                <a:gd name="T53" fmla="*/ 184 h 258"/>
                <a:gd name="T54" fmla="*/ 54 w 257"/>
                <a:gd name="T55" fmla="*/ 196 h 258"/>
                <a:gd name="T56" fmla="*/ 43 w 257"/>
                <a:gd name="T57" fmla="*/ 219 h 258"/>
                <a:gd name="T58" fmla="*/ 66 w 257"/>
                <a:gd name="T59" fmla="*/ 242 h 258"/>
                <a:gd name="T60" fmla="*/ 87 w 257"/>
                <a:gd name="T61" fmla="*/ 249 h 258"/>
                <a:gd name="T62" fmla="*/ 102 w 257"/>
                <a:gd name="T63" fmla="*/ 235 h 258"/>
                <a:gd name="T64" fmla="*/ 116 w 257"/>
                <a:gd name="T65" fmla="*/ 223 h 258"/>
                <a:gd name="T66" fmla="*/ 126 w 257"/>
                <a:gd name="T67" fmla="*/ 236 h 258"/>
                <a:gd name="T68" fmla="*/ 140 w 257"/>
                <a:gd name="T69" fmla="*/ 257 h 258"/>
                <a:gd name="T70" fmla="*/ 161 w 257"/>
                <a:gd name="T71" fmla="*/ 253 h 258"/>
                <a:gd name="T72" fmla="*/ 188 w 257"/>
                <a:gd name="T73" fmla="*/ 239 h 258"/>
                <a:gd name="T74" fmla="*/ 183 w 257"/>
                <a:gd name="T75" fmla="*/ 213 h 258"/>
                <a:gd name="T76" fmla="*/ 189 w 257"/>
                <a:gd name="T77" fmla="*/ 202 h 258"/>
                <a:gd name="T78" fmla="*/ 204 w 257"/>
                <a:gd name="T79" fmla="*/ 207 h 258"/>
                <a:gd name="T80" fmla="*/ 231 w 257"/>
                <a:gd name="T81" fmla="*/ 205 h 258"/>
                <a:gd name="T82" fmla="*/ 248 w 257"/>
                <a:gd name="T83" fmla="*/ 178 h 258"/>
                <a:gd name="T84" fmla="*/ 240 w 257"/>
                <a:gd name="T85" fmla="*/ 157 h 258"/>
                <a:gd name="T86" fmla="*/ 223 w 257"/>
                <a:gd name="T87" fmla="*/ 146 h 258"/>
                <a:gd name="T88" fmla="*/ 224 w 257"/>
                <a:gd name="T89" fmla="*/ 136 h 258"/>
                <a:gd name="T90" fmla="*/ 125 w 257"/>
                <a:gd name="T91" fmla="*/ 175 h 258"/>
                <a:gd name="T92" fmla="*/ 94 w 257"/>
                <a:gd name="T93" fmla="*/ 160 h 258"/>
                <a:gd name="T94" fmla="*/ 81 w 257"/>
                <a:gd name="T95" fmla="*/ 128 h 258"/>
                <a:gd name="T96" fmla="*/ 101 w 257"/>
                <a:gd name="T97" fmla="*/ 90 h 258"/>
                <a:gd name="T98" fmla="*/ 137 w 257"/>
                <a:gd name="T99" fmla="*/ 84 h 258"/>
                <a:gd name="T100" fmla="*/ 170 w 257"/>
                <a:gd name="T101" fmla="*/ 111 h 258"/>
                <a:gd name="T102" fmla="*/ 169 w 257"/>
                <a:gd name="T103" fmla="*/ 147 h 258"/>
                <a:gd name="T104" fmla="*/ 135 w 257"/>
                <a:gd name="T105" fmla="*/ 173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7" h="258">
                  <a:moveTo>
                    <a:pt x="237" y="131"/>
                  </a:moveTo>
                  <a:lnTo>
                    <a:pt x="237" y="131"/>
                  </a:lnTo>
                  <a:lnTo>
                    <a:pt x="243" y="129"/>
                  </a:lnTo>
                  <a:lnTo>
                    <a:pt x="251" y="126"/>
                  </a:lnTo>
                  <a:lnTo>
                    <a:pt x="253" y="125"/>
                  </a:lnTo>
                  <a:lnTo>
                    <a:pt x="255" y="123"/>
                  </a:lnTo>
                  <a:lnTo>
                    <a:pt x="257" y="119"/>
                  </a:lnTo>
                  <a:lnTo>
                    <a:pt x="257" y="114"/>
                  </a:lnTo>
                  <a:lnTo>
                    <a:pt x="257" y="114"/>
                  </a:lnTo>
                  <a:lnTo>
                    <a:pt x="252" y="94"/>
                  </a:lnTo>
                  <a:lnTo>
                    <a:pt x="248" y="83"/>
                  </a:lnTo>
                  <a:lnTo>
                    <a:pt x="245" y="73"/>
                  </a:lnTo>
                  <a:lnTo>
                    <a:pt x="245" y="73"/>
                  </a:lnTo>
                  <a:lnTo>
                    <a:pt x="241" y="70"/>
                  </a:lnTo>
                  <a:lnTo>
                    <a:pt x="238" y="69"/>
                  </a:lnTo>
                  <a:lnTo>
                    <a:pt x="235" y="69"/>
                  </a:lnTo>
                  <a:lnTo>
                    <a:pt x="231" y="70"/>
                  </a:lnTo>
                  <a:lnTo>
                    <a:pt x="225" y="73"/>
                  </a:lnTo>
                  <a:lnTo>
                    <a:pt x="223" y="75"/>
                  </a:lnTo>
                  <a:lnTo>
                    <a:pt x="220" y="75"/>
                  </a:lnTo>
                  <a:lnTo>
                    <a:pt x="220" y="75"/>
                  </a:lnTo>
                  <a:lnTo>
                    <a:pt x="211" y="73"/>
                  </a:lnTo>
                  <a:lnTo>
                    <a:pt x="205" y="71"/>
                  </a:lnTo>
                  <a:lnTo>
                    <a:pt x="202" y="69"/>
                  </a:lnTo>
                  <a:lnTo>
                    <a:pt x="201" y="65"/>
                  </a:lnTo>
                  <a:lnTo>
                    <a:pt x="202" y="61"/>
                  </a:lnTo>
                  <a:lnTo>
                    <a:pt x="204" y="58"/>
                  </a:lnTo>
                  <a:lnTo>
                    <a:pt x="208" y="51"/>
                  </a:lnTo>
                  <a:lnTo>
                    <a:pt x="208" y="51"/>
                  </a:lnTo>
                  <a:lnTo>
                    <a:pt x="212" y="43"/>
                  </a:lnTo>
                  <a:lnTo>
                    <a:pt x="213" y="37"/>
                  </a:lnTo>
                  <a:lnTo>
                    <a:pt x="212" y="33"/>
                  </a:lnTo>
                  <a:lnTo>
                    <a:pt x="210" y="29"/>
                  </a:lnTo>
                  <a:lnTo>
                    <a:pt x="206" y="25"/>
                  </a:lnTo>
                  <a:lnTo>
                    <a:pt x="201" y="23"/>
                  </a:lnTo>
                  <a:lnTo>
                    <a:pt x="192" y="18"/>
                  </a:lnTo>
                  <a:lnTo>
                    <a:pt x="192" y="18"/>
                  </a:lnTo>
                  <a:lnTo>
                    <a:pt x="182" y="12"/>
                  </a:lnTo>
                  <a:lnTo>
                    <a:pt x="177" y="10"/>
                  </a:lnTo>
                  <a:lnTo>
                    <a:pt x="172" y="7"/>
                  </a:lnTo>
                  <a:lnTo>
                    <a:pt x="169" y="7"/>
                  </a:lnTo>
                  <a:lnTo>
                    <a:pt x="164" y="10"/>
                  </a:lnTo>
                  <a:lnTo>
                    <a:pt x="159" y="13"/>
                  </a:lnTo>
                  <a:lnTo>
                    <a:pt x="155" y="20"/>
                  </a:lnTo>
                  <a:lnTo>
                    <a:pt x="155" y="20"/>
                  </a:lnTo>
                  <a:lnTo>
                    <a:pt x="153" y="25"/>
                  </a:lnTo>
                  <a:lnTo>
                    <a:pt x="149" y="30"/>
                  </a:lnTo>
                  <a:lnTo>
                    <a:pt x="146" y="34"/>
                  </a:lnTo>
                  <a:lnTo>
                    <a:pt x="143" y="34"/>
                  </a:lnTo>
                  <a:lnTo>
                    <a:pt x="140" y="35"/>
                  </a:lnTo>
                  <a:lnTo>
                    <a:pt x="140" y="35"/>
                  </a:lnTo>
                  <a:lnTo>
                    <a:pt x="137" y="34"/>
                  </a:lnTo>
                  <a:lnTo>
                    <a:pt x="135" y="33"/>
                  </a:lnTo>
                  <a:lnTo>
                    <a:pt x="133" y="28"/>
                  </a:lnTo>
                  <a:lnTo>
                    <a:pt x="131" y="23"/>
                  </a:lnTo>
                  <a:lnTo>
                    <a:pt x="130" y="17"/>
                  </a:lnTo>
                  <a:lnTo>
                    <a:pt x="130" y="17"/>
                  </a:lnTo>
                  <a:lnTo>
                    <a:pt x="126" y="8"/>
                  </a:lnTo>
                  <a:lnTo>
                    <a:pt x="123" y="4"/>
                  </a:lnTo>
                  <a:lnTo>
                    <a:pt x="118" y="0"/>
                  </a:lnTo>
                  <a:lnTo>
                    <a:pt x="113" y="0"/>
                  </a:lnTo>
                  <a:lnTo>
                    <a:pt x="107" y="1"/>
                  </a:lnTo>
                  <a:lnTo>
                    <a:pt x="101" y="4"/>
                  </a:lnTo>
                  <a:lnTo>
                    <a:pt x="90" y="6"/>
                  </a:lnTo>
                  <a:lnTo>
                    <a:pt x="90" y="6"/>
                  </a:lnTo>
                  <a:lnTo>
                    <a:pt x="81" y="8"/>
                  </a:lnTo>
                  <a:lnTo>
                    <a:pt x="76" y="11"/>
                  </a:lnTo>
                  <a:lnTo>
                    <a:pt x="72" y="13"/>
                  </a:lnTo>
                  <a:lnTo>
                    <a:pt x="70" y="17"/>
                  </a:lnTo>
                  <a:lnTo>
                    <a:pt x="69" y="20"/>
                  </a:lnTo>
                  <a:lnTo>
                    <a:pt x="69" y="26"/>
                  </a:lnTo>
                  <a:lnTo>
                    <a:pt x="71" y="33"/>
                  </a:lnTo>
                  <a:lnTo>
                    <a:pt x="71" y="33"/>
                  </a:lnTo>
                  <a:lnTo>
                    <a:pt x="74" y="37"/>
                  </a:lnTo>
                  <a:lnTo>
                    <a:pt x="75" y="43"/>
                  </a:lnTo>
                  <a:lnTo>
                    <a:pt x="74" y="48"/>
                  </a:lnTo>
                  <a:lnTo>
                    <a:pt x="72" y="51"/>
                  </a:lnTo>
                  <a:lnTo>
                    <a:pt x="70" y="53"/>
                  </a:lnTo>
                  <a:lnTo>
                    <a:pt x="70" y="53"/>
                  </a:lnTo>
                  <a:lnTo>
                    <a:pt x="67" y="54"/>
                  </a:lnTo>
                  <a:lnTo>
                    <a:pt x="65" y="55"/>
                  </a:lnTo>
                  <a:lnTo>
                    <a:pt x="60" y="54"/>
                  </a:lnTo>
                  <a:lnTo>
                    <a:pt x="55" y="52"/>
                  </a:lnTo>
                  <a:lnTo>
                    <a:pt x="51" y="49"/>
                  </a:lnTo>
                  <a:lnTo>
                    <a:pt x="51" y="49"/>
                  </a:lnTo>
                  <a:lnTo>
                    <a:pt x="41" y="45"/>
                  </a:lnTo>
                  <a:lnTo>
                    <a:pt x="35" y="43"/>
                  </a:lnTo>
                  <a:lnTo>
                    <a:pt x="29" y="46"/>
                  </a:lnTo>
                  <a:lnTo>
                    <a:pt x="25" y="49"/>
                  </a:lnTo>
                  <a:lnTo>
                    <a:pt x="23" y="54"/>
                  </a:lnTo>
                  <a:lnTo>
                    <a:pt x="19" y="60"/>
                  </a:lnTo>
                  <a:lnTo>
                    <a:pt x="17" y="66"/>
                  </a:lnTo>
                  <a:lnTo>
                    <a:pt x="13" y="71"/>
                  </a:lnTo>
                  <a:lnTo>
                    <a:pt x="13" y="71"/>
                  </a:lnTo>
                  <a:lnTo>
                    <a:pt x="10" y="76"/>
                  </a:lnTo>
                  <a:lnTo>
                    <a:pt x="7" y="80"/>
                  </a:lnTo>
                  <a:lnTo>
                    <a:pt x="7" y="84"/>
                  </a:lnTo>
                  <a:lnTo>
                    <a:pt x="7" y="88"/>
                  </a:lnTo>
                  <a:lnTo>
                    <a:pt x="8" y="92"/>
                  </a:lnTo>
                  <a:lnTo>
                    <a:pt x="11" y="95"/>
                  </a:lnTo>
                  <a:lnTo>
                    <a:pt x="15" y="99"/>
                  </a:lnTo>
                  <a:lnTo>
                    <a:pt x="19" y="101"/>
                  </a:lnTo>
                  <a:lnTo>
                    <a:pt x="19" y="101"/>
                  </a:lnTo>
                  <a:lnTo>
                    <a:pt x="29" y="106"/>
                  </a:lnTo>
                  <a:lnTo>
                    <a:pt x="33" y="111"/>
                  </a:lnTo>
                  <a:lnTo>
                    <a:pt x="34" y="113"/>
                  </a:lnTo>
                  <a:lnTo>
                    <a:pt x="34" y="116"/>
                  </a:lnTo>
                  <a:lnTo>
                    <a:pt x="34" y="116"/>
                  </a:lnTo>
                  <a:lnTo>
                    <a:pt x="34" y="119"/>
                  </a:lnTo>
                  <a:lnTo>
                    <a:pt x="33" y="122"/>
                  </a:lnTo>
                  <a:lnTo>
                    <a:pt x="28" y="124"/>
                  </a:lnTo>
                  <a:lnTo>
                    <a:pt x="23" y="126"/>
                  </a:lnTo>
                  <a:lnTo>
                    <a:pt x="18" y="128"/>
                  </a:lnTo>
                  <a:lnTo>
                    <a:pt x="18" y="128"/>
                  </a:lnTo>
                  <a:lnTo>
                    <a:pt x="8" y="130"/>
                  </a:lnTo>
                  <a:lnTo>
                    <a:pt x="5" y="133"/>
                  </a:lnTo>
                  <a:lnTo>
                    <a:pt x="2" y="135"/>
                  </a:lnTo>
                  <a:lnTo>
                    <a:pt x="0" y="140"/>
                  </a:lnTo>
                  <a:lnTo>
                    <a:pt x="0" y="146"/>
                  </a:lnTo>
                  <a:lnTo>
                    <a:pt x="1" y="152"/>
                  </a:lnTo>
                  <a:lnTo>
                    <a:pt x="2" y="158"/>
                  </a:lnTo>
                  <a:lnTo>
                    <a:pt x="5" y="164"/>
                  </a:lnTo>
                  <a:lnTo>
                    <a:pt x="6" y="170"/>
                  </a:lnTo>
                  <a:lnTo>
                    <a:pt x="6" y="170"/>
                  </a:lnTo>
                  <a:lnTo>
                    <a:pt x="7" y="177"/>
                  </a:lnTo>
                  <a:lnTo>
                    <a:pt x="10" y="182"/>
                  </a:lnTo>
                  <a:lnTo>
                    <a:pt x="12" y="186"/>
                  </a:lnTo>
                  <a:lnTo>
                    <a:pt x="15" y="187"/>
                  </a:lnTo>
                  <a:lnTo>
                    <a:pt x="19" y="188"/>
                  </a:lnTo>
                  <a:lnTo>
                    <a:pt x="24" y="188"/>
                  </a:lnTo>
                  <a:lnTo>
                    <a:pt x="34" y="186"/>
                  </a:lnTo>
                  <a:lnTo>
                    <a:pt x="34" y="186"/>
                  </a:lnTo>
                  <a:lnTo>
                    <a:pt x="39" y="184"/>
                  </a:lnTo>
                  <a:lnTo>
                    <a:pt x="43" y="183"/>
                  </a:lnTo>
                  <a:lnTo>
                    <a:pt x="48" y="184"/>
                  </a:lnTo>
                  <a:lnTo>
                    <a:pt x="53" y="187"/>
                  </a:lnTo>
                  <a:lnTo>
                    <a:pt x="53" y="187"/>
                  </a:lnTo>
                  <a:lnTo>
                    <a:pt x="54" y="189"/>
                  </a:lnTo>
                  <a:lnTo>
                    <a:pt x="54" y="192"/>
                  </a:lnTo>
                  <a:lnTo>
                    <a:pt x="54" y="196"/>
                  </a:lnTo>
                  <a:lnTo>
                    <a:pt x="52" y="200"/>
                  </a:lnTo>
                  <a:lnTo>
                    <a:pt x="49" y="205"/>
                  </a:lnTo>
                  <a:lnTo>
                    <a:pt x="49" y="205"/>
                  </a:lnTo>
                  <a:lnTo>
                    <a:pt x="45" y="212"/>
                  </a:lnTo>
                  <a:lnTo>
                    <a:pt x="43" y="219"/>
                  </a:lnTo>
                  <a:lnTo>
                    <a:pt x="43" y="224"/>
                  </a:lnTo>
                  <a:lnTo>
                    <a:pt x="47" y="229"/>
                  </a:lnTo>
                  <a:lnTo>
                    <a:pt x="51" y="233"/>
                  </a:lnTo>
                  <a:lnTo>
                    <a:pt x="55" y="236"/>
                  </a:lnTo>
                  <a:lnTo>
                    <a:pt x="66" y="242"/>
                  </a:lnTo>
                  <a:lnTo>
                    <a:pt x="66" y="242"/>
                  </a:lnTo>
                  <a:lnTo>
                    <a:pt x="72" y="246"/>
                  </a:lnTo>
                  <a:lnTo>
                    <a:pt x="77" y="248"/>
                  </a:lnTo>
                  <a:lnTo>
                    <a:pt x="82" y="249"/>
                  </a:lnTo>
                  <a:lnTo>
                    <a:pt x="87" y="249"/>
                  </a:lnTo>
                  <a:lnTo>
                    <a:pt x="92" y="248"/>
                  </a:lnTo>
                  <a:lnTo>
                    <a:pt x="95" y="246"/>
                  </a:lnTo>
                  <a:lnTo>
                    <a:pt x="99" y="241"/>
                  </a:lnTo>
                  <a:lnTo>
                    <a:pt x="102" y="235"/>
                  </a:lnTo>
                  <a:lnTo>
                    <a:pt x="102" y="235"/>
                  </a:lnTo>
                  <a:lnTo>
                    <a:pt x="105" y="231"/>
                  </a:lnTo>
                  <a:lnTo>
                    <a:pt x="107" y="226"/>
                  </a:lnTo>
                  <a:lnTo>
                    <a:pt x="111" y="224"/>
                  </a:lnTo>
                  <a:lnTo>
                    <a:pt x="116" y="223"/>
                  </a:lnTo>
                  <a:lnTo>
                    <a:pt x="116" y="223"/>
                  </a:lnTo>
                  <a:lnTo>
                    <a:pt x="118" y="223"/>
                  </a:lnTo>
                  <a:lnTo>
                    <a:pt x="120" y="224"/>
                  </a:lnTo>
                  <a:lnTo>
                    <a:pt x="124" y="228"/>
                  </a:lnTo>
                  <a:lnTo>
                    <a:pt x="125" y="233"/>
                  </a:lnTo>
                  <a:lnTo>
                    <a:pt x="126" y="236"/>
                  </a:lnTo>
                  <a:lnTo>
                    <a:pt x="126" y="236"/>
                  </a:lnTo>
                  <a:lnTo>
                    <a:pt x="130" y="247"/>
                  </a:lnTo>
                  <a:lnTo>
                    <a:pt x="133" y="252"/>
                  </a:lnTo>
                  <a:lnTo>
                    <a:pt x="135" y="255"/>
                  </a:lnTo>
                  <a:lnTo>
                    <a:pt x="140" y="257"/>
                  </a:lnTo>
                  <a:lnTo>
                    <a:pt x="143" y="258"/>
                  </a:lnTo>
                  <a:lnTo>
                    <a:pt x="149" y="257"/>
                  </a:lnTo>
                  <a:lnTo>
                    <a:pt x="155" y="254"/>
                  </a:lnTo>
                  <a:lnTo>
                    <a:pt x="155" y="254"/>
                  </a:lnTo>
                  <a:lnTo>
                    <a:pt x="161" y="253"/>
                  </a:lnTo>
                  <a:lnTo>
                    <a:pt x="169" y="251"/>
                  </a:lnTo>
                  <a:lnTo>
                    <a:pt x="175" y="249"/>
                  </a:lnTo>
                  <a:lnTo>
                    <a:pt x="181" y="247"/>
                  </a:lnTo>
                  <a:lnTo>
                    <a:pt x="184" y="245"/>
                  </a:lnTo>
                  <a:lnTo>
                    <a:pt x="188" y="239"/>
                  </a:lnTo>
                  <a:lnTo>
                    <a:pt x="188" y="231"/>
                  </a:lnTo>
                  <a:lnTo>
                    <a:pt x="186" y="222"/>
                  </a:lnTo>
                  <a:lnTo>
                    <a:pt x="186" y="222"/>
                  </a:lnTo>
                  <a:lnTo>
                    <a:pt x="183" y="218"/>
                  </a:lnTo>
                  <a:lnTo>
                    <a:pt x="183" y="213"/>
                  </a:lnTo>
                  <a:lnTo>
                    <a:pt x="183" y="208"/>
                  </a:lnTo>
                  <a:lnTo>
                    <a:pt x="184" y="206"/>
                  </a:lnTo>
                  <a:lnTo>
                    <a:pt x="187" y="204"/>
                  </a:lnTo>
                  <a:lnTo>
                    <a:pt x="187" y="204"/>
                  </a:lnTo>
                  <a:lnTo>
                    <a:pt x="189" y="202"/>
                  </a:lnTo>
                  <a:lnTo>
                    <a:pt x="190" y="201"/>
                  </a:lnTo>
                  <a:lnTo>
                    <a:pt x="195" y="202"/>
                  </a:lnTo>
                  <a:lnTo>
                    <a:pt x="200" y="205"/>
                  </a:lnTo>
                  <a:lnTo>
                    <a:pt x="204" y="207"/>
                  </a:lnTo>
                  <a:lnTo>
                    <a:pt x="204" y="207"/>
                  </a:lnTo>
                  <a:lnTo>
                    <a:pt x="212" y="212"/>
                  </a:lnTo>
                  <a:lnTo>
                    <a:pt x="218" y="213"/>
                  </a:lnTo>
                  <a:lnTo>
                    <a:pt x="224" y="212"/>
                  </a:lnTo>
                  <a:lnTo>
                    <a:pt x="228" y="210"/>
                  </a:lnTo>
                  <a:lnTo>
                    <a:pt x="231" y="205"/>
                  </a:lnTo>
                  <a:lnTo>
                    <a:pt x="235" y="200"/>
                  </a:lnTo>
                  <a:lnTo>
                    <a:pt x="242" y="189"/>
                  </a:lnTo>
                  <a:lnTo>
                    <a:pt x="242" y="189"/>
                  </a:lnTo>
                  <a:lnTo>
                    <a:pt x="246" y="183"/>
                  </a:lnTo>
                  <a:lnTo>
                    <a:pt x="248" y="178"/>
                  </a:lnTo>
                  <a:lnTo>
                    <a:pt x="249" y="173"/>
                  </a:lnTo>
                  <a:lnTo>
                    <a:pt x="249" y="169"/>
                  </a:lnTo>
                  <a:lnTo>
                    <a:pt x="247" y="165"/>
                  </a:lnTo>
                  <a:lnTo>
                    <a:pt x="245" y="160"/>
                  </a:lnTo>
                  <a:lnTo>
                    <a:pt x="240" y="157"/>
                  </a:lnTo>
                  <a:lnTo>
                    <a:pt x="234" y="154"/>
                  </a:lnTo>
                  <a:lnTo>
                    <a:pt x="234" y="154"/>
                  </a:lnTo>
                  <a:lnTo>
                    <a:pt x="230" y="152"/>
                  </a:lnTo>
                  <a:lnTo>
                    <a:pt x="225" y="149"/>
                  </a:lnTo>
                  <a:lnTo>
                    <a:pt x="223" y="146"/>
                  </a:lnTo>
                  <a:lnTo>
                    <a:pt x="222" y="143"/>
                  </a:lnTo>
                  <a:lnTo>
                    <a:pt x="222" y="141"/>
                  </a:lnTo>
                  <a:lnTo>
                    <a:pt x="222" y="141"/>
                  </a:lnTo>
                  <a:lnTo>
                    <a:pt x="223" y="139"/>
                  </a:lnTo>
                  <a:lnTo>
                    <a:pt x="224" y="136"/>
                  </a:lnTo>
                  <a:lnTo>
                    <a:pt x="228" y="134"/>
                  </a:lnTo>
                  <a:lnTo>
                    <a:pt x="232" y="133"/>
                  </a:lnTo>
                  <a:lnTo>
                    <a:pt x="237" y="131"/>
                  </a:lnTo>
                  <a:lnTo>
                    <a:pt x="237" y="131"/>
                  </a:lnTo>
                  <a:close/>
                  <a:moveTo>
                    <a:pt x="125" y="175"/>
                  </a:moveTo>
                  <a:lnTo>
                    <a:pt x="125" y="175"/>
                  </a:lnTo>
                  <a:lnTo>
                    <a:pt x="117" y="173"/>
                  </a:lnTo>
                  <a:lnTo>
                    <a:pt x="108" y="170"/>
                  </a:lnTo>
                  <a:lnTo>
                    <a:pt x="100" y="166"/>
                  </a:lnTo>
                  <a:lnTo>
                    <a:pt x="94" y="160"/>
                  </a:lnTo>
                  <a:lnTo>
                    <a:pt x="88" y="153"/>
                  </a:lnTo>
                  <a:lnTo>
                    <a:pt x="84" y="146"/>
                  </a:lnTo>
                  <a:lnTo>
                    <a:pt x="82" y="136"/>
                  </a:lnTo>
                  <a:lnTo>
                    <a:pt x="81" y="128"/>
                  </a:lnTo>
                  <a:lnTo>
                    <a:pt x="81" y="128"/>
                  </a:lnTo>
                  <a:lnTo>
                    <a:pt x="82" y="118"/>
                  </a:lnTo>
                  <a:lnTo>
                    <a:pt x="84" y="110"/>
                  </a:lnTo>
                  <a:lnTo>
                    <a:pt x="89" y="101"/>
                  </a:lnTo>
                  <a:lnTo>
                    <a:pt x="95" y="95"/>
                  </a:lnTo>
                  <a:lnTo>
                    <a:pt x="101" y="90"/>
                  </a:lnTo>
                  <a:lnTo>
                    <a:pt x="110" y="86"/>
                  </a:lnTo>
                  <a:lnTo>
                    <a:pt x="118" y="83"/>
                  </a:lnTo>
                  <a:lnTo>
                    <a:pt x="128" y="83"/>
                  </a:lnTo>
                  <a:lnTo>
                    <a:pt x="128" y="83"/>
                  </a:lnTo>
                  <a:lnTo>
                    <a:pt x="137" y="84"/>
                  </a:lnTo>
                  <a:lnTo>
                    <a:pt x="146" y="87"/>
                  </a:lnTo>
                  <a:lnTo>
                    <a:pt x="153" y="90"/>
                  </a:lnTo>
                  <a:lnTo>
                    <a:pt x="160" y="96"/>
                  </a:lnTo>
                  <a:lnTo>
                    <a:pt x="165" y="104"/>
                  </a:lnTo>
                  <a:lnTo>
                    <a:pt x="170" y="111"/>
                  </a:lnTo>
                  <a:lnTo>
                    <a:pt x="172" y="119"/>
                  </a:lnTo>
                  <a:lnTo>
                    <a:pt x="172" y="129"/>
                  </a:lnTo>
                  <a:lnTo>
                    <a:pt x="172" y="129"/>
                  </a:lnTo>
                  <a:lnTo>
                    <a:pt x="171" y="139"/>
                  </a:lnTo>
                  <a:lnTo>
                    <a:pt x="169" y="147"/>
                  </a:lnTo>
                  <a:lnTo>
                    <a:pt x="164" y="154"/>
                  </a:lnTo>
                  <a:lnTo>
                    <a:pt x="158" y="161"/>
                  </a:lnTo>
                  <a:lnTo>
                    <a:pt x="152" y="167"/>
                  </a:lnTo>
                  <a:lnTo>
                    <a:pt x="143" y="171"/>
                  </a:lnTo>
                  <a:lnTo>
                    <a:pt x="135" y="173"/>
                  </a:lnTo>
                  <a:lnTo>
                    <a:pt x="125" y="175"/>
                  </a:lnTo>
                  <a:lnTo>
                    <a:pt x="125" y="175"/>
                  </a:lnTo>
                  <a:close/>
                </a:path>
              </a:pathLst>
            </a:custGeom>
            <a:solidFill>
              <a:srgbClr val="D9640C"/>
            </a:solidFill>
            <a:ln>
              <a:noFill/>
            </a:ln>
          </p:spPr>
          <p:txBody>
            <a:bodyPr vert="horz" wrap="square" lIns="68580" tIns="34290" rIns="68580" bIns="34290" numCol="1" anchor="t" anchorCtr="0" compatLnSpc="1">
              <a:prstTxWarp prst="textNoShape">
                <a:avLst/>
              </a:prstTxWarp>
            </a:bodyPr>
            <a:lstStyle/>
            <a:p>
              <a:endParaRPr lang="fi-FI"/>
            </a:p>
          </p:txBody>
        </p:sp>
        <p:sp>
          <p:nvSpPr>
            <p:cNvPr id="85" name="Freeform 55"/>
            <p:cNvSpPr>
              <a:spLocks noEditPoints="1"/>
            </p:cNvSpPr>
            <p:nvPr/>
          </p:nvSpPr>
          <p:spPr bwMode="auto">
            <a:xfrm>
              <a:off x="3928843" y="5300483"/>
              <a:ext cx="160111" cy="160111"/>
            </a:xfrm>
            <a:custGeom>
              <a:avLst/>
              <a:gdLst>
                <a:gd name="T0" fmla="*/ 253 w 257"/>
                <a:gd name="T1" fmla="*/ 125 h 257"/>
                <a:gd name="T2" fmla="*/ 255 w 257"/>
                <a:gd name="T3" fmla="*/ 106 h 257"/>
                <a:gd name="T4" fmla="*/ 241 w 257"/>
                <a:gd name="T5" fmla="*/ 71 h 257"/>
                <a:gd name="T6" fmla="*/ 218 w 257"/>
                <a:gd name="T7" fmla="*/ 74 h 257"/>
                <a:gd name="T8" fmla="*/ 202 w 257"/>
                <a:gd name="T9" fmla="*/ 71 h 257"/>
                <a:gd name="T10" fmla="*/ 207 w 257"/>
                <a:gd name="T11" fmla="*/ 52 h 257"/>
                <a:gd name="T12" fmla="*/ 213 w 257"/>
                <a:gd name="T13" fmla="*/ 33 h 257"/>
                <a:gd name="T14" fmla="*/ 172 w 257"/>
                <a:gd name="T15" fmla="*/ 7 h 257"/>
                <a:gd name="T16" fmla="*/ 161 w 257"/>
                <a:gd name="T17" fmla="*/ 11 h 257"/>
                <a:gd name="T18" fmla="*/ 149 w 257"/>
                <a:gd name="T19" fmla="*/ 30 h 257"/>
                <a:gd name="T20" fmla="*/ 137 w 257"/>
                <a:gd name="T21" fmla="*/ 34 h 257"/>
                <a:gd name="T22" fmla="*/ 130 w 257"/>
                <a:gd name="T23" fmla="*/ 18 h 257"/>
                <a:gd name="T24" fmla="*/ 119 w 257"/>
                <a:gd name="T25" fmla="*/ 0 h 257"/>
                <a:gd name="T26" fmla="*/ 74 w 257"/>
                <a:gd name="T27" fmla="*/ 13 h 257"/>
                <a:gd name="T28" fmla="*/ 69 w 257"/>
                <a:gd name="T29" fmla="*/ 24 h 257"/>
                <a:gd name="T30" fmla="*/ 72 w 257"/>
                <a:gd name="T31" fmla="*/ 52 h 257"/>
                <a:gd name="T32" fmla="*/ 56 w 257"/>
                <a:gd name="T33" fmla="*/ 52 h 257"/>
                <a:gd name="T34" fmla="*/ 33 w 257"/>
                <a:gd name="T35" fmla="*/ 45 h 257"/>
                <a:gd name="T36" fmla="*/ 12 w 257"/>
                <a:gd name="T37" fmla="*/ 74 h 257"/>
                <a:gd name="T38" fmla="*/ 9 w 257"/>
                <a:gd name="T39" fmla="*/ 93 h 257"/>
                <a:gd name="T40" fmla="*/ 25 w 257"/>
                <a:gd name="T41" fmla="*/ 105 h 257"/>
                <a:gd name="T42" fmla="*/ 34 w 257"/>
                <a:gd name="T43" fmla="*/ 116 h 257"/>
                <a:gd name="T44" fmla="*/ 18 w 257"/>
                <a:gd name="T45" fmla="*/ 128 h 257"/>
                <a:gd name="T46" fmla="*/ 0 w 257"/>
                <a:gd name="T47" fmla="*/ 135 h 257"/>
                <a:gd name="T48" fmla="*/ 6 w 257"/>
                <a:gd name="T49" fmla="*/ 172 h 257"/>
                <a:gd name="T50" fmla="*/ 18 w 257"/>
                <a:gd name="T51" fmla="*/ 189 h 257"/>
                <a:gd name="T52" fmla="*/ 45 w 257"/>
                <a:gd name="T53" fmla="*/ 184 h 257"/>
                <a:gd name="T54" fmla="*/ 54 w 257"/>
                <a:gd name="T55" fmla="*/ 189 h 257"/>
                <a:gd name="T56" fmla="*/ 50 w 257"/>
                <a:gd name="T57" fmla="*/ 205 h 257"/>
                <a:gd name="T58" fmla="*/ 43 w 257"/>
                <a:gd name="T59" fmla="*/ 225 h 257"/>
                <a:gd name="T60" fmla="*/ 84 w 257"/>
                <a:gd name="T61" fmla="*/ 251 h 257"/>
                <a:gd name="T62" fmla="*/ 96 w 257"/>
                <a:gd name="T63" fmla="*/ 246 h 257"/>
                <a:gd name="T64" fmla="*/ 106 w 257"/>
                <a:gd name="T65" fmla="*/ 230 h 257"/>
                <a:gd name="T66" fmla="*/ 116 w 257"/>
                <a:gd name="T67" fmla="*/ 222 h 257"/>
                <a:gd name="T68" fmla="*/ 127 w 257"/>
                <a:gd name="T69" fmla="*/ 236 h 257"/>
                <a:gd name="T70" fmla="*/ 135 w 257"/>
                <a:gd name="T71" fmla="*/ 257 h 257"/>
                <a:gd name="T72" fmla="*/ 174 w 257"/>
                <a:gd name="T73" fmla="*/ 249 h 257"/>
                <a:gd name="T74" fmla="*/ 189 w 257"/>
                <a:gd name="T75" fmla="*/ 236 h 257"/>
                <a:gd name="T76" fmla="*/ 184 w 257"/>
                <a:gd name="T77" fmla="*/ 212 h 257"/>
                <a:gd name="T78" fmla="*/ 193 w 257"/>
                <a:gd name="T79" fmla="*/ 202 h 257"/>
                <a:gd name="T80" fmla="*/ 219 w 257"/>
                <a:gd name="T81" fmla="*/ 212 h 257"/>
                <a:gd name="T82" fmla="*/ 239 w 257"/>
                <a:gd name="T83" fmla="*/ 195 h 257"/>
                <a:gd name="T84" fmla="*/ 248 w 257"/>
                <a:gd name="T85" fmla="*/ 168 h 257"/>
                <a:gd name="T86" fmla="*/ 229 w 257"/>
                <a:gd name="T87" fmla="*/ 152 h 257"/>
                <a:gd name="T88" fmla="*/ 222 w 257"/>
                <a:gd name="T89" fmla="*/ 140 h 257"/>
                <a:gd name="T90" fmla="*/ 237 w 257"/>
                <a:gd name="T91" fmla="*/ 130 h 257"/>
                <a:gd name="T92" fmla="*/ 111 w 257"/>
                <a:gd name="T93" fmla="*/ 170 h 257"/>
                <a:gd name="T94" fmla="*/ 86 w 257"/>
                <a:gd name="T95" fmla="*/ 137 h 257"/>
                <a:gd name="T96" fmla="*/ 93 w 257"/>
                <a:gd name="T97" fmla="*/ 102 h 257"/>
                <a:gd name="T98" fmla="*/ 131 w 257"/>
                <a:gd name="T99" fmla="*/ 82 h 257"/>
                <a:gd name="T100" fmla="*/ 163 w 257"/>
                <a:gd name="T101" fmla="*/ 96 h 257"/>
                <a:gd name="T102" fmla="*/ 176 w 257"/>
                <a:gd name="T103" fmla="*/ 129 h 257"/>
                <a:gd name="T104" fmla="*/ 155 w 257"/>
                <a:gd name="T105" fmla="*/ 166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7" h="257">
                  <a:moveTo>
                    <a:pt x="237" y="130"/>
                  </a:moveTo>
                  <a:lnTo>
                    <a:pt x="237" y="130"/>
                  </a:lnTo>
                  <a:lnTo>
                    <a:pt x="243" y="129"/>
                  </a:lnTo>
                  <a:lnTo>
                    <a:pt x="251" y="127"/>
                  </a:lnTo>
                  <a:lnTo>
                    <a:pt x="253" y="125"/>
                  </a:lnTo>
                  <a:lnTo>
                    <a:pt x="255" y="123"/>
                  </a:lnTo>
                  <a:lnTo>
                    <a:pt x="257" y="121"/>
                  </a:lnTo>
                  <a:lnTo>
                    <a:pt x="257" y="117"/>
                  </a:lnTo>
                  <a:lnTo>
                    <a:pt x="257" y="117"/>
                  </a:lnTo>
                  <a:lnTo>
                    <a:pt x="255" y="106"/>
                  </a:lnTo>
                  <a:lnTo>
                    <a:pt x="253" y="94"/>
                  </a:lnTo>
                  <a:lnTo>
                    <a:pt x="248" y="84"/>
                  </a:lnTo>
                  <a:lnTo>
                    <a:pt x="243" y="74"/>
                  </a:lnTo>
                  <a:lnTo>
                    <a:pt x="243" y="74"/>
                  </a:lnTo>
                  <a:lnTo>
                    <a:pt x="241" y="71"/>
                  </a:lnTo>
                  <a:lnTo>
                    <a:pt x="239" y="70"/>
                  </a:lnTo>
                  <a:lnTo>
                    <a:pt x="235" y="70"/>
                  </a:lnTo>
                  <a:lnTo>
                    <a:pt x="230" y="70"/>
                  </a:lnTo>
                  <a:lnTo>
                    <a:pt x="223" y="72"/>
                  </a:lnTo>
                  <a:lnTo>
                    <a:pt x="218" y="74"/>
                  </a:lnTo>
                  <a:lnTo>
                    <a:pt x="214" y="74"/>
                  </a:lnTo>
                  <a:lnTo>
                    <a:pt x="214" y="74"/>
                  </a:lnTo>
                  <a:lnTo>
                    <a:pt x="207" y="74"/>
                  </a:lnTo>
                  <a:lnTo>
                    <a:pt x="205" y="72"/>
                  </a:lnTo>
                  <a:lnTo>
                    <a:pt x="202" y="71"/>
                  </a:lnTo>
                  <a:lnTo>
                    <a:pt x="201" y="70"/>
                  </a:lnTo>
                  <a:lnTo>
                    <a:pt x="201" y="66"/>
                  </a:lnTo>
                  <a:lnTo>
                    <a:pt x="204" y="59"/>
                  </a:lnTo>
                  <a:lnTo>
                    <a:pt x="204" y="59"/>
                  </a:lnTo>
                  <a:lnTo>
                    <a:pt x="207" y="52"/>
                  </a:lnTo>
                  <a:lnTo>
                    <a:pt x="212" y="46"/>
                  </a:lnTo>
                  <a:lnTo>
                    <a:pt x="214" y="39"/>
                  </a:lnTo>
                  <a:lnTo>
                    <a:pt x="214" y="36"/>
                  </a:lnTo>
                  <a:lnTo>
                    <a:pt x="213" y="33"/>
                  </a:lnTo>
                  <a:lnTo>
                    <a:pt x="213" y="33"/>
                  </a:lnTo>
                  <a:lnTo>
                    <a:pt x="210" y="29"/>
                  </a:lnTo>
                  <a:lnTo>
                    <a:pt x="205" y="24"/>
                  </a:lnTo>
                  <a:lnTo>
                    <a:pt x="195" y="18"/>
                  </a:lnTo>
                  <a:lnTo>
                    <a:pt x="184" y="12"/>
                  </a:lnTo>
                  <a:lnTo>
                    <a:pt x="172" y="7"/>
                  </a:lnTo>
                  <a:lnTo>
                    <a:pt x="172" y="7"/>
                  </a:lnTo>
                  <a:lnTo>
                    <a:pt x="169" y="6"/>
                  </a:lnTo>
                  <a:lnTo>
                    <a:pt x="165" y="7"/>
                  </a:lnTo>
                  <a:lnTo>
                    <a:pt x="164" y="9"/>
                  </a:lnTo>
                  <a:lnTo>
                    <a:pt x="161" y="11"/>
                  </a:lnTo>
                  <a:lnTo>
                    <a:pt x="158" y="17"/>
                  </a:lnTo>
                  <a:lnTo>
                    <a:pt x="154" y="22"/>
                  </a:lnTo>
                  <a:lnTo>
                    <a:pt x="154" y="22"/>
                  </a:lnTo>
                  <a:lnTo>
                    <a:pt x="152" y="25"/>
                  </a:lnTo>
                  <a:lnTo>
                    <a:pt x="149" y="30"/>
                  </a:lnTo>
                  <a:lnTo>
                    <a:pt x="146" y="33"/>
                  </a:lnTo>
                  <a:lnTo>
                    <a:pt x="143" y="34"/>
                  </a:lnTo>
                  <a:lnTo>
                    <a:pt x="141" y="34"/>
                  </a:lnTo>
                  <a:lnTo>
                    <a:pt x="141" y="34"/>
                  </a:lnTo>
                  <a:lnTo>
                    <a:pt x="137" y="34"/>
                  </a:lnTo>
                  <a:lnTo>
                    <a:pt x="136" y="33"/>
                  </a:lnTo>
                  <a:lnTo>
                    <a:pt x="133" y="28"/>
                  </a:lnTo>
                  <a:lnTo>
                    <a:pt x="131" y="23"/>
                  </a:lnTo>
                  <a:lnTo>
                    <a:pt x="130" y="18"/>
                  </a:lnTo>
                  <a:lnTo>
                    <a:pt x="130" y="18"/>
                  </a:lnTo>
                  <a:lnTo>
                    <a:pt x="128" y="12"/>
                  </a:lnTo>
                  <a:lnTo>
                    <a:pt x="125" y="6"/>
                  </a:lnTo>
                  <a:lnTo>
                    <a:pt x="123" y="2"/>
                  </a:lnTo>
                  <a:lnTo>
                    <a:pt x="122" y="1"/>
                  </a:lnTo>
                  <a:lnTo>
                    <a:pt x="119" y="0"/>
                  </a:lnTo>
                  <a:lnTo>
                    <a:pt x="119" y="0"/>
                  </a:lnTo>
                  <a:lnTo>
                    <a:pt x="107" y="2"/>
                  </a:lnTo>
                  <a:lnTo>
                    <a:pt x="95" y="5"/>
                  </a:lnTo>
                  <a:lnTo>
                    <a:pt x="84" y="9"/>
                  </a:lnTo>
                  <a:lnTo>
                    <a:pt x="74" y="13"/>
                  </a:lnTo>
                  <a:lnTo>
                    <a:pt x="74" y="13"/>
                  </a:lnTo>
                  <a:lnTo>
                    <a:pt x="71" y="15"/>
                  </a:lnTo>
                  <a:lnTo>
                    <a:pt x="69" y="18"/>
                  </a:lnTo>
                  <a:lnTo>
                    <a:pt x="69" y="21"/>
                  </a:lnTo>
                  <a:lnTo>
                    <a:pt x="69" y="24"/>
                  </a:lnTo>
                  <a:lnTo>
                    <a:pt x="74" y="40"/>
                  </a:lnTo>
                  <a:lnTo>
                    <a:pt x="74" y="40"/>
                  </a:lnTo>
                  <a:lnTo>
                    <a:pt x="74" y="45"/>
                  </a:lnTo>
                  <a:lnTo>
                    <a:pt x="74" y="49"/>
                  </a:lnTo>
                  <a:lnTo>
                    <a:pt x="72" y="52"/>
                  </a:lnTo>
                  <a:lnTo>
                    <a:pt x="71" y="54"/>
                  </a:lnTo>
                  <a:lnTo>
                    <a:pt x="68" y="55"/>
                  </a:lnTo>
                  <a:lnTo>
                    <a:pt x="65" y="54"/>
                  </a:lnTo>
                  <a:lnTo>
                    <a:pt x="56" y="52"/>
                  </a:lnTo>
                  <a:lnTo>
                    <a:pt x="56" y="52"/>
                  </a:lnTo>
                  <a:lnTo>
                    <a:pt x="50" y="48"/>
                  </a:lnTo>
                  <a:lnTo>
                    <a:pt x="43" y="45"/>
                  </a:lnTo>
                  <a:lnTo>
                    <a:pt x="37" y="42"/>
                  </a:lnTo>
                  <a:lnTo>
                    <a:pt x="35" y="42"/>
                  </a:lnTo>
                  <a:lnTo>
                    <a:pt x="33" y="45"/>
                  </a:lnTo>
                  <a:lnTo>
                    <a:pt x="33" y="45"/>
                  </a:lnTo>
                  <a:lnTo>
                    <a:pt x="28" y="48"/>
                  </a:lnTo>
                  <a:lnTo>
                    <a:pt x="23" y="52"/>
                  </a:lnTo>
                  <a:lnTo>
                    <a:pt x="17" y="63"/>
                  </a:lnTo>
                  <a:lnTo>
                    <a:pt x="12" y="74"/>
                  </a:lnTo>
                  <a:lnTo>
                    <a:pt x="7" y="84"/>
                  </a:lnTo>
                  <a:lnTo>
                    <a:pt x="7" y="84"/>
                  </a:lnTo>
                  <a:lnTo>
                    <a:pt x="6" y="88"/>
                  </a:lnTo>
                  <a:lnTo>
                    <a:pt x="6" y="90"/>
                  </a:lnTo>
                  <a:lnTo>
                    <a:pt x="9" y="93"/>
                  </a:lnTo>
                  <a:lnTo>
                    <a:pt x="11" y="95"/>
                  </a:lnTo>
                  <a:lnTo>
                    <a:pt x="17" y="99"/>
                  </a:lnTo>
                  <a:lnTo>
                    <a:pt x="22" y="102"/>
                  </a:lnTo>
                  <a:lnTo>
                    <a:pt x="22" y="102"/>
                  </a:lnTo>
                  <a:lnTo>
                    <a:pt x="25" y="105"/>
                  </a:lnTo>
                  <a:lnTo>
                    <a:pt x="30" y="107"/>
                  </a:lnTo>
                  <a:lnTo>
                    <a:pt x="33" y="111"/>
                  </a:lnTo>
                  <a:lnTo>
                    <a:pt x="34" y="113"/>
                  </a:lnTo>
                  <a:lnTo>
                    <a:pt x="34" y="116"/>
                  </a:lnTo>
                  <a:lnTo>
                    <a:pt x="34" y="116"/>
                  </a:lnTo>
                  <a:lnTo>
                    <a:pt x="34" y="119"/>
                  </a:lnTo>
                  <a:lnTo>
                    <a:pt x="31" y="122"/>
                  </a:lnTo>
                  <a:lnTo>
                    <a:pt x="28" y="124"/>
                  </a:lnTo>
                  <a:lnTo>
                    <a:pt x="23" y="125"/>
                  </a:lnTo>
                  <a:lnTo>
                    <a:pt x="18" y="128"/>
                  </a:lnTo>
                  <a:lnTo>
                    <a:pt x="18" y="128"/>
                  </a:lnTo>
                  <a:lnTo>
                    <a:pt x="12" y="130"/>
                  </a:lnTo>
                  <a:lnTo>
                    <a:pt x="6" y="131"/>
                  </a:lnTo>
                  <a:lnTo>
                    <a:pt x="1" y="134"/>
                  </a:lnTo>
                  <a:lnTo>
                    <a:pt x="0" y="135"/>
                  </a:lnTo>
                  <a:lnTo>
                    <a:pt x="0" y="137"/>
                  </a:lnTo>
                  <a:lnTo>
                    <a:pt x="0" y="137"/>
                  </a:lnTo>
                  <a:lnTo>
                    <a:pt x="0" y="149"/>
                  </a:lnTo>
                  <a:lnTo>
                    <a:pt x="3" y="162"/>
                  </a:lnTo>
                  <a:lnTo>
                    <a:pt x="6" y="172"/>
                  </a:lnTo>
                  <a:lnTo>
                    <a:pt x="11" y="183"/>
                  </a:lnTo>
                  <a:lnTo>
                    <a:pt x="11" y="183"/>
                  </a:lnTo>
                  <a:lnTo>
                    <a:pt x="13" y="187"/>
                  </a:lnTo>
                  <a:lnTo>
                    <a:pt x="16" y="188"/>
                  </a:lnTo>
                  <a:lnTo>
                    <a:pt x="18" y="189"/>
                  </a:lnTo>
                  <a:lnTo>
                    <a:pt x="22" y="189"/>
                  </a:lnTo>
                  <a:lnTo>
                    <a:pt x="29" y="187"/>
                  </a:lnTo>
                  <a:lnTo>
                    <a:pt x="35" y="186"/>
                  </a:lnTo>
                  <a:lnTo>
                    <a:pt x="35" y="186"/>
                  </a:lnTo>
                  <a:lnTo>
                    <a:pt x="45" y="184"/>
                  </a:lnTo>
                  <a:lnTo>
                    <a:pt x="50" y="184"/>
                  </a:lnTo>
                  <a:lnTo>
                    <a:pt x="51" y="184"/>
                  </a:lnTo>
                  <a:lnTo>
                    <a:pt x="53" y="187"/>
                  </a:lnTo>
                  <a:lnTo>
                    <a:pt x="53" y="187"/>
                  </a:lnTo>
                  <a:lnTo>
                    <a:pt x="54" y="189"/>
                  </a:lnTo>
                  <a:lnTo>
                    <a:pt x="56" y="192"/>
                  </a:lnTo>
                  <a:lnTo>
                    <a:pt x="54" y="196"/>
                  </a:lnTo>
                  <a:lnTo>
                    <a:pt x="52" y="200"/>
                  </a:lnTo>
                  <a:lnTo>
                    <a:pt x="50" y="205"/>
                  </a:lnTo>
                  <a:lnTo>
                    <a:pt x="50" y="205"/>
                  </a:lnTo>
                  <a:lnTo>
                    <a:pt x="47" y="211"/>
                  </a:lnTo>
                  <a:lnTo>
                    <a:pt x="43" y="216"/>
                  </a:lnTo>
                  <a:lnTo>
                    <a:pt x="42" y="222"/>
                  </a:lnTo>
                  <a:lnTo>
                    <a:pt x="42" y="224"/>
                  </a:lnTo>
                  <a:lnTo>
                    <a:pt x="43" y="225"/>
                  </a:lnTo>
                  <a:lnTo>
                    <a:pt x="43" y="225"/>
                  </a:lnTo>
                  <a:lnTo>
                    <a:pt x="53" y="234"/>
                  </a:lnTo>
                  <a:lnTo>
                    <a:pt x="63" y="240"/>
                  </a:lnTo>
                  <a:lnTo>
                    <a:pt x="74" y="246"/>
                  </a:lnTo>
                  <a:lnTo>
                    <a:pt x="84" y="251"/>
                  </a:lnTo>
                  <a:lnTo>
                    <a:pt x="84" y="251"/>
                  </a:lnTo>
                  <a:lnTo>
                    <a:pt x="88" y="251"/>
                  </a:lnTo>
                  <a:lnTo>
                    <a:pt x="92" y="251"/>
                  </a:lnTo>
                  <a:lnTo>
                    <a:pt x="94" y="248"/>
                  </a:lnTo>
                  <a:lnTo>
                    <a:pt x="96" y="246"/>
                  </a:lnTo>
                  <a:lnTo>
                    <a:pt x="100" y="239"/>
                  </a:lnTo>
                  <a:lnTo>
                    <a:pt x="101" y="235"/>
                  </a:lnTo>
                  <a:lnTo>
                    <a:pt x="104" y="233"/>
                  </a:lnTo>
                  <a:lnTo>
                    <a:pt x="104" y="233"/>
                  </a:lnTo>
                  <a:lnTo>
                    <a:pt x="106" y="230"/>
                  </a:lnTo>
                  <a:lnTo>
                    <a:pt x="109" y="227"/>
                  </a:lnTo>
                  <a:lnTo>
                    <a:pt x="111" y="223"/>
                  </a:lnTo>
                  <a:lnTo>
                    <a:pt x="113" y="222"/>
                  </a:lnTo>
                  <a:lnTo>
                    <a:pt x="116" y="222"/>
                  </a:lnTo>
                  <a:lnTo>
                    <a:pt x="116" y="222"/>
                  </a:lnTo>
                  <a:lnTo>
                    <a:pt x="118" y="223"/>
                  </a:lnTo>
                  <a:lnTo>
                    <a:pt x="121" y="224"/>
                  </a:lnTo>
                  <a:lnTo>
                    <a:pt x="123" y="228"/>
                  </a:lnTo>
                  <a:lnTo>
                    <a:pt x="127" y="236"/>
                  </a:lnTo>
                  <a:lnTo>
                    <a:pt x="127" y="236"/>
                  </a:lnTo>
                  <a:lnTo>
                    <a:pt x="129" y="242"/>
                  </a:lnTo>
                  <a:lnTo>
                    <a:pt x="130" y="249"/>
                  </a:lnTo>
                  <a:lnTo>
                    <a:pt x="131" y="253"/>
                  </a:lnTo>
                  <a:lnTo>
                    <a:pt x="134" y="256"/>
                  </a:lnTo>
                  <a:lnTo>
                    <a:pt x="135" y="257"/>
                  </a:lnTo>
                  <a:lnTo>
                    <a:pt x="139" y="257"/>
                  </a:lnTo>
                  <a:lnTo>
                    <a:pt x="139" y="257"/>
                  </a:lnTo>
                  <a:lnTo>
                    <a:pt x="151" y="256"/>
                  </a:lnTo>
                  <a:lnTo>
                    <a:pt x="161" y="253"/>
                  </a:lnTo>
                  <a:lnTo>
                    <a:pt x="174" y="249"/>
                  </a:lnTo>
                  <a:lnTo>
                    <a:pt x="184" y="245"/>
                  </a:lnTo>
                  <a:lnTo>
                    <a:pt x="184" y="245"/>
                  </a:lnTo>
                  <a:lnTo>
                    <a:pt x="187" y="242"/>
                  </a:lnTo>
                  <a:lnTo>
                    <a:pt x="188" y="240"/>
                  </a:lnTo>
                  <a:lnTo>
                    <a:pt x="189" y="236"/>
                  </a:lnTo>
                  <a:lnTo>
                    <a:pt x="188" y="233"/>
                  </a:lnTo>
                  <a:lnTo>
                    <a:pt x="187" y="225"/>
                  </a:lnTo>
                  <a:lnTo>
                    <a:pt x="184" y="218"/>
                  </a:lnTo>
                  <a:lnTo>
                    <a:pt x="184" y="218"/>
                  </a:lnTo>
                  <a:lnTo>
                    <a:pt x="184" y="212"/>
                  </a:lnTo>
                  <a:lnTo>
                    <a:pt x="184" y="207"/>
                  </a:lnTo>
                  <a:lnTo>
                    <a:pt x="186" y="205"/>
                  </a:lnTo>
                  <a:lnTo>
                    <a:pt x="187" y="202"/>
                  </a:lnTo>
                  <a:lnTo>
                    <a:pt x="189" y="201"/>
                  </a:lnTo>
                  <a:lnTo>
                    <a:pt x="193" y="202"/>
                  </a:lnTo>
                  <a:lnTo>
                    <a:pt x="202" y="206"/>
                  </a:lnTo>
                  <a:lnTo>
                    <a:pt x="202" y="206"/>
                  </a:lnTo>
                  <a:lnTo>
                    <a:pt x="208" y="210"/>
                  </a:lnTo>
                  <a:lnTo>
                    <a:pt x="214" y="212"/>
                  </a:lnTo>
                  <a:lnTo>
                    <a:pt x="219" y="212"/>
                  </a:lnTo>
                  <a:lnTo>
                    <a:pt x="224" y="212"/>
                  </a:lnTo>
                  <a:lnTo>
                    <a:pt x="228" y="210"/>
                  </a:lnTo>
                  <a:lnTo>
                    <a:pt x="231" y="206"/>
                  </a:lnTo>
                  <a:lnTo>
                    <a:pt x="235" y="201"/>
                  </a:lnTo>
                  <a:lnTo>
                    <a:pt x="239" y="195"/>
                  </a:lnTo>
                  <a:lnTo>
                    <a:pt x="239" y="195"/>
                  </a:lnTo>
                  <a:lnTo>
                    <a:pt x="245" y="183"/>
                  </a:lnTo>
                  <a:lnTo>
                    <a:pt x="247" y="177"/>
                  </a:lnTo>
                  <a:lnTo>
                    <a:pt x="248" y="172"/>
                  </a:lnTo>
                  <a:lnTo>
                    <a:pt x="248" y="168"/>
                  </a:lnTo>
                  <a:lnTo>
                    <a:pt x="246" y="163"/>
                  </a:lnTo>
                  <a:lnTo>
                    <a:pt x="241" y="158"/>
                  </a:lnTo>
                  <a:lnTo>
                    <a:pt x="234" y="153"/>
                  </a:lnTo>
                  <a:lnTo>
                    <a:pt x="234" y="153"/>
                  </a:lnTo>
                  <a:lnTo>
                    <a:pt x="229" y="152"/>
                  </a:lnTo>
                  <a:lnTo>
                    <a:pt x="225" y="148"/>
                  </a:lnTo>
                  <a:lnTo>
                    <a:pt x="222" y="145"/>
                  </a:lnTo>
                  <a:lnTo>
                    <a:pt x="222" y="142"/>
                  </a:lnTo>
                  <a:lnTo>
                    <a:pt x="222" y="140"/>
                  </a:lnTo>
                  <a:lnTo>
                    <a:pt x="222" y="140"/>
                  </a:lnTo>
                  <a:lnTo>
                    <a:pt x="223" y="137"/>
                  </a:lnTo>
                  <a:lnTo>
                    <a:pt x="224" y="136"/>
                  </a:lnTo>
                  <a:lnTo>
                    <a:pt x="228" y="134"/>
                  </a:lnTo>
                  <a:lnTo>
                    <a:pt x="233" y="133"/>
                  </a:lnTo>
                  <a:lnTo>
                    <a:pt x="237" y="130"/>
                  </a:lnTo>
                  <a:lnTo>
                    <a:pt x="237" y="130"/>
                  </a:lnTo>
                  <a:close/>
                  <a:moveTo>
                    <a:pt x="130" y="174"/>
                  </a:moveTo>
                  <a:lnTo>
                    <a:pt x="130" y="174"/>
                  </a:lnTo>
                  <a:lnTo>
                    <a:pt x="121" y="172"/>
                  </a:lnTo>
                  <a:lnTo>
                    <a:pt x="111" y="170"/>
                  </a:lnTo>
                  <a:lnTo>
                    <a:pt x="104" y="166"/>
                  </a:lnTo>
                  <a:lnTo>
                    <a:pt x="98" y="160"/>
                  </a:lnTo>
                  <a:lnTo>
                    <a:pt x="92" y="154"/>
                  </a:lnTo>
                  <a:lnTo>
                    <a:pt x="88" y="146"/>
                  </a:lnTo>
                  <a:lnTo>
                    <a:pt x="86" y="137"/>
                  </a:lnTo>
                  <a:lnTo>
                    <a:pt x="84" y="128"/>
                  </a:lnTo>
                  <a:lnTo>
                    <a:pt x="84" y="128"/>
                  </a:lnTo>
                  <a:lnTo>
                    <a:pt x="86" y="119"/>
                  </a:lnTo>
                  <a:lnTo>
                    <a:pt x="88" y="110"/>
                  </a:lnTo>
                  <a:lnTo>
                    <a:pt x="93" y="102"/>
                  </a:lnTo>
                  <a:lnTo>
                    <a:pt x="99" y="95"/>
                  </a:lnTo>
                  <a:lnTo>
                    <a:pt x="105" y="90"/>
                  </a:lnTo>
                  <a:lnTo>
                    <a:pt x="113" y="86"/>
                  </a:lnTo>
                  <a:lnTo>
                    <a:pt x="122" y="83"/>
                  </a:lnTo>
                  <a:lnTo>
                    <a:pt x="131" y="82"/>
                  </a:lnTo>
                  <a:lnTo>
                    <a:pt x="131" y="82"/>
                  </a:lnTo>
                  <a:lnTo>
                    <a:pt x="140" y="83"/>
                  </a:lnTo>
                  <a:lnTo>
                    <a:pt x="148" y="87"/>
                  </a:lnTo>
                  <a:lnTo>
                    <a:pt x="157" y="90"/>
                  </a:lnTo>
                  <a:lnTo>
                    <a:pt x="163" y="96"/>
                  </a:lnTo>
                  <a:lnTo>
                    <a:pt x="169" y="104"/>
                  </a:lnTo>
                  <a:lnTo>
                    <a:pt x="172" y="111"/>
                  </a:lnTo>
                  <a:lnTo>
                    <a:pt x="175" y="121"/>
                  </a:lnTo>
                  <a:lnTo>
                    <a:pt x="176" y="129"/>
                  </a:lnTo>
                  <a:lnTo>
                    <a:pt x="176" y="129"/>
                  </a:lnTo>
                  <a:lnTo>
                    <a:pt x="175" y="139"/>
                  </a:lnTo>
                  <a:lnTo>
                    <a:pt x="172" y="147"/>
                  </a:lnTo>
                  <a:lnTo>
                    <a:pt x="169" y="155"/>
                  </a:lnTo>
                  <a:lnTo>
                    <a:pt x="163" y="162"/>
                  </a:lnTo>
                  <a:lnTo>
                    <a:pt x="155" y="166"/>
                  </a:lnTo>
                  <a:lnTo>
                    <a:pt x="148" y="171"/>
                  </a:lnTo>
                  <a:lnTo>
                    <a:pt x="140" y="174"/>
                  </a:lnTo>
                  <a:lnTo>
                    <a:pt x="130" y="174"/>
                  </a:lnTo>
                  <a:lnTo>
                    <a:pt x="130" y="174"/>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fi-FI"/>
            </a:p>
          </p:txBody>
        </p:sp>
        <p:sp>
          <p:nvSpPr>
            <p:cNvPr id="86" name="Freeform 56"/>
            <p:cNvSpPr>
              <a:spLocks noEditPoints="1"/>
            </p:cNvSpPr>
            <p:nvPr/>
          </p:nvSpPr>
          <p:spPr bwMode="auto">
            <a:xfrm>
              <a:off x="3859634" y="5099421"/>
              <a:ext cx="201614" cy="204788"/>
            </a:xfrm>
            <a:custGeom>
              <a:avLst/>
              <a:gdLst>
                <a:gd name="T0" fmla="*/ 248 w 255"/>
                <a:gd name="T1" fmla="*/ 128 h 258"/>
                <a:gd name="T2" fmla="*/ 255 w 255"/>
                <a:gd name="T3" fmla="*/ 112 h 258"/>
                <a:gd name="T4" fmla="*/ 249 w 255"/>
                <a:gd name="T5" fmla="*/ 87 h 258"/>
                <a:gd name="T6" fmla="*/ 236 w 255"/>
                <a:gd name="T7" fmla="*/ 70 h 258"/>
                <a:gd name="T8" fmla="*/ 213 w 255"/>
                <a:gd name="T9" fmla="*/ 74 h 258"/>
                <a:gd name="T10" fmla="*/ 202 w 255"/>
                <a:gd name="T11" fmla="*/ 69 h 258"/>
                <a:gd name="T12" fmla="*/ 206 w 255"/>
                <a:gd name="T13" fmla="*/ 54 h 258"/>
                <a:gd name="T14" fmla="*/ 211 w 255"/>
                <a:gd name="T15" fmla="*/ 33 h 258"/>
                <a:gd name="T16" fmla="*/ 193 w 255"/>
                <a:gd name="T17" fmla="*/ 18 h 258"/>
                <a:gd name="T18" fmla="*/ 166 w 255"/>
                <a:gd name="T19" fmla="*/ 10 h 258"/>
                <a:gd name="T20" fmla="*/ 153 w 255"/>
                <a:gd name="T21" fmla="*/ 24 h 258"/>
                <a:gd name="T22" fmla="*/ 141 w 255"/>
                <a:gd name="T23" fmla="*/ 35 h 258"/>
                <a:gd name="T24" fmla="*/ 130 w 255"/>
                <a:gd name="T25" fmla="*/ 21 h 258"/>
                <a:gd name="T26" fmla="*/ 123 w 255"/>
                <a:gd name="T27" fmla="*/ 1 h 258"/>
                <a:gd name="T28" fmla="*/ 105 w 255"/>
                <a:gd name="T29" fmla="*/ 3 h 258"/>
                <a:gd name="T30" fmla="*/ 74 w 255"/>
                <a:gd name="T31" fmla="*/ 12 h 258"/>
                <a:gd name="T32" fmla="*/ 70 w 255"/>
                <a:gd name="T33" fmla="*/ 25 h 258"/>
                <a:gd name="T34" fmla="*/ 74 w 255"/>
                <a:gd name="T35" fmla="*/ 40 h 258"/>
                <a:gd name="T36" fmla="*/ 66 w 255"/>
                <a:gd name="T37" fmla="*/ 56 h 258"/>
                <a:gd name="T38" fmla="*/ 53 w 255"/>
                <a:gd name="T39" fmla="*/ 51 h 258"/>
                <a:gd name="T40" fmla="*/ 28 w 255"/>
                <a:gd name="T41" fmla="*/ 48 h 258"/>
                <a:gd name="T42" fmla="*/ 15 w 255"/>
                <a:gd name="T43" fmla="*/ 70 h 258"/>
                <a:gd name="T44" fmla="*/ 7 w 255"/>
                <a:gd name="T45" fmla="*/ 84 h 258"/>
                <a:gd name="T46" fmla="*/ 16 w 255"/>
                <a:gd name="T47" fmla="*/ 99 h 258"/>
                <a:gd name="T48" fmla="*/ 30 w 255"/>
                <a:gd name="T49" fmla="*/ 109 h 258"/>
                <a:gd name="T50" fmla="*/ 34 w 255"/>
                <a:gd name="T51" fmla="*/ 118 h 258"/>
                <a:gd name="T52" fmla="*/ 23 w 255"/>
                <a:gd name="T53" fmla="*/ 127 h 258"/>
                <a:gd name="T54" fmla="*/ 5 w 255"/>
                <a:gd name="T55" fmla="*/ 134 h 258"/>
                <a:gd name="T56" fmla="*/ 3 w 255"/>
                <a:gd name="T57" fmla="*/ 154 h 258"/>
                <a:gd name="T58" fmla="*/ 9 w 255"/>
                <a:gd name="T59" fmla="*/ 178 h 258"/>
                <a:gd name="T60" fmla="*/ 23 w 255"/>
                <a:gd name="T61" fmla="*/ 188 h 258"/>
                <a:gd name="T62" fmla="*/ 44 w 255"/>
                <a:gd name="T63" fmla="*/ 183 h 258"/>
                <a:gd name="T64" fmla="*/ 52 w 255"/>
                <a:gd name="T65" fmla="*/ 187 h 258"/>
                <a:gd name="T66" fmla="*/ 50 w 255"/>
                <a:gd name="T67" fmla="*/ 205 h 258"/>
                <a:gd name="T68" fmla="*/ 45 w 255"/>
                <a:gd name="T69" fmla="*/ 225 h 258"/>
                <a:gd name="T70" fmla="*/ 68 w 255"/>
                <a:gd name="T71" fmla="*/ 244 h 258"/>
                <a:gd name="T72" fmla="*/ 84 w 255"/>
                <a:gd name="T73" fmla="*/ 251 h 258"/>
                <a:gd name="T74" fmla="*/ 100 w 255"/>
                <a:gd name="T75" fmla="*/ 240 h 258"/>
                <a:gd name="T76" fmla="*/ 109 w 255"/>
                <a:gd name="T77" fmla="*/ 225 h 258"/>
                <a:gd name="T78" fmla="*/ 117 w 255"/>
                <a:gd name="T79" fmla="*/ 223 h 258"/>
                <a:gd name="T80" fmla="*/ 127 w 255"/>
                <a:gd name="T81" fmla="*/ 239 h 258"/>
                <a:gd name="T82" fmla="*/ 134 w 255"/>
                <a:gd name="T83" fmla="*/ 256 h 258"/>
                <a:gd name="T84" fmla="*/ 151 w 255"/>
                <a:gd name="T85" fmla="*/ 256 h 258"/>
                <a:gd name="T86" fmla="*/ 184 w 255"/>
                <a:gd name="T87" fmla="*/ 245 h 258"/>
                <a:gd name="T88" fmla="*/ 188 w 255"/>
                <a:gd name="T89" fmla="*/ 234 h 258"/>
                <a:gd name="T90" fmla="*/ 183 w 255"/>
                <a:gd name="T91" fmla="*/ 211 h 258"/>
                <a:gd name="T92" fmla="*/ 188 w 255"/>
                <a:gd name="T93" fmla="*/ 204 h 258"/>
                <a:gd name="T94" fmla="*/ 204 w 255"/>
                <a:gd name="T95" fmla="*/ 207 h 258"/>
                <a:gd name="T96" fmla="*/ 222 w 255"/>
                <a:gd name="T97" fmla="*/ 213 h 258"/>
                <a:gd name="T98" fmla="*/ 241 w 255"/>
                <a:gd name="T99" fmla="*/ 193 h 258"/>
                <a:gd name="T100" fmla="*/ 248 w 255"/>
                <a:gd name="T101" fmla="*/ 171 h 258"/>
                <a:gd name="T102" fmla="*/ 235 w 255"/>
                <a:gd name="T103" fmla="*/ 154 h 258"/>
                <a:gd name="T104" fmla="*/ 222 w 255"/>
                <a:gd name="T105" fmla="*/ 142 h 258"/>
                <a:gd name="T106" fmla="*/ 236 w 255"/>
                <a:gd name="T107" fmla="*/ 133 h 258"/>
                <a:gd name="T108" fmla="*/ 122 w 255"/>
                <a:gd name="T109" fmla="*/ 175 h 258"/>
                <a:gd name="T110" fmla="*/ 93 w 255"/>
                <a:gd name="T111" fmla="*/ 156 h 258"/>
                <a:gd name="T112" fmla="*/ 84 w 255"/>
                <a:gd name="T113" fmla="*/ 129 h 258"/>
                <a:gd name="T114" fmla="*/ 98 w 255"/>
                <a:gd name="T115" fmla="*/ 97 h 258"/>
                <a:gd name="T116" fmla="*/ 130 w 255"/>
                <a:gd name="T117" fmla="*/ 83 h 258"/>
                <a:gd name="T118" fmla="*/ 156 w 255"/>
                <a:gd name="T119" fmla="*/ 91 h 258"/>
                <a:gd name="T120" fmla="*/ 176 w 255"/>
                <a:gd name="T121" fmla="*/ 119 h 258"/>
                <a:gd name="T122" fmla="*/ 174 w 255"/>
                <a:gd name="T123" fmla="*/ 146 h 258"/>
                <a:gd name="T124" fmla="*/ 148 w 255"/>
                <a:gd name="T125" fmla="*/ 17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5" h="258">
                  <a:moveTo>
                    <a:pt x="236" y="133"/>
                  </a:moveTo>
                  <a:lnTo>
                    <a:pt x="236" y="133"/>
                  </a:lnTo>
                  <a:lnTo>
                    <a:pt x="242" y="130"/>
                  </a:lnTo>
                  <a:lnTo>
                    <a:pt x="248" y="128"/>
                  </a:lnTo>
                  <a:lnTo>
                    <a:pt x="252" y="124"/>
                  </a:lnTo>
                  <a:lnTo>
                    <a:pt x="254" y="121"/>
                  </a:lnTo>
                  <a:lnTo>
                    <a:pt x="255" y="117"/>
                  </a:lnTo>
                  <a:lnTo>
                    <a:pt x="255" y="112"/>
                  </a:lnTo>
                  <a:lnTo>
                    <a:pt x="255" y="106"/>
                  </a:lnTo>
                  <a:lnTo>
                    <a:pt x="253" y="99"/>
                  </a:lnTo>
                  <a:lnTo>
                    <a:pt x="253" y="99"/>
                  </a:lnTo>
                  <a:lnTo>
                    <a:pt x="249" y="87"/>
                  </a:lnTo>
                  <a:lnTo>
                    <a:pt x="247" y="81"/>
                  </a:lnTo>
                  <a:lnTo>
                    <a:pt x="245" y="76"/>
                  </a:lnTo>
                  <a:lnTo>
                    <a:pt x="241" y="72"/>
                  </a:lnTo>
                  <a:lnTo>
                    <a:pt x="236" y="70"/>
                  </a:lnTo>
                  <a:lnTo>
                    <a:pt x="229" y="70"/>
                  </a:lnTo>
                  <a:lnTo>
                    <a:pt x="221" y="72"/>
                  </a:lnTo>
                  <a:lnTo>
                    <a:pt x="221" y="72"/>
                  </a:lnTo>
                  <a:lnTo>
                    <a:pt x="213" y="74"/>
                  </a:lnTo>
                  <a:lnTo>
                    <a:pt x="209" y="75"/>
                  </a:lnTo>
                  <a:lnTo>
                    <a:pt x="205" y="74"/>
                  </a:lnTo>
                  <a:lnTo>
                    <a:pt x="202" y="71"/>
                  </a:lnTo>
                  <a:lnTo>
                    <a:pt x="202" y="69"/>
                  </a:lnTo>
                  <a:lnTo>
                    <a:pt x="202" y="65"/>
                  </a:lnTo>
                  <a:lnTo>
                    <a:pt x="204" y="60"/>
                  </a:lnTo>
                  <a:lnTo>
                    <a:pt x="206" y="54"/>
                  </a:lnTo>
                  <a:lnTo>
                    <a:pt x="206" y="54"/>
                  </a:lnTo>
                  <a:lnTo>
                    <a:pt x="210" y="48"/>
                  </a:lnTo>
                  <a:lnTo>
                    <a:pt x="212" y="42"/>
                  </a:lnTo>
                  <a:lnTo>
                    <a:pt x="212" y="38"/>
                  </a:lnTo>
                  <a:lnTo>
                    <a:pt x="211" y="33"/>
                  </a:lnTo>
                  <a:lnTo>
                    <a:pt x="209" y="29"/>
                  </a:lnTo>
                  <a:lnTo>
                    <a:pt x="204" y="25"/>
                  </a:lnTo>
                  <a:lnTo>
                    <a:pt x="193" y="18"/>
                  </a:lnTo>
                  <a:lnTo>
                    <a:pt x="193" y="18"/>
                  </a:lnTo>
                  <a:lnTo>
                    <a:pt x="182" y="12"/>
                  </a:lnTo>
                  <a:lnTo>
                    <a:pt x="176" y="10"/>
                  </a:lnTo>
                  <a:lnTo>
                    <a:pt x="171" y="9"/>
                  </a:lnTo>
                  <a:lnTo>
                    <a:pt x="166" y="10"/>
                  </a:lnTo>
                  <a:lnTo>
                    <a:pt x="162" y="12"/>
                  </a:lnTo>
                  <a:lnTo>
                    <a:pt x="158" y="17"/>
                  </a:lnTo>
                  <a:lnTo>
                    <a:pt x="153" y="24"/>
                  </a:lnTo>
                  <a:lnTo>
                    <a:pt x="153" y="24"/>
                  </a:lnTo>
                  <a:lnTo>
                    <a:pt x="149" y="29"/>
                  </a:lnTo>
                  <a:lnTo>
                    <a:pt x="147" y="33"/>
                  </a:lnTo>
                  <a:lnTo>
                    <a:pt x="143" y="35"/>
                  </a:lnTo>
                  <a:lnTo>
                    <a:pt x="141" y="35"/>
                  </a:lnTo>
                  <a:lnTo>
                    <a:pt x="139" y="34"/>
                  </a:lnTo>
                  <a:lnTo>
                    <a:pt x="135" y="30"/>
                  </a:lnTo>
                  <a:lnTo>
                    <a:pt x="130" y="21"/>
                  </a:lnTo>
                  <a:lnTo>
                    <a:pt x="130" y="21"/>
                  </a:lnTo>
                  <a:lnTo>
                    <a:pt x="129" y="15"/>
                  </a:lnTo>
                  <a:lnTo>
                    <a:pt x="127" y="7"/>
                  </a:lnTo>
                  <a:lnTo>
                    <a:pt x="125" y="4"/>
                  </a:lnTo>
                  <a:lnTo>
                    <a:pt x="123" y="1"/>
                  </a:lnTo>
                  <a:lnTo>
                    <a:pt x="119" y="0"/>
                  </a:lnTo>
                  <a:lnTo>
                    <a:pt x="115" y="0"/>
                  </a:lnTo>
                  <a:lnTo>
                    <a:pt x="115" y="0"/>
                  </a:lnTo>
                  <a:lnTo>
                    <a:pt x="105" y="3"/>
                  </a:lnTo>
                  <a:lnTo>
                    <a:pt x="94" y="5"/>
                  </a:lnTo>
                  <a:lnTo>
                    <a:pt x="83" y="9"/>
                  </a:lnTo>
                  <a:lnTo>
                    <a:pt x="74" y="12"/>
                  </a:lnTo>
                  <a:lnTo>
                    <a:pt x="74" y="12"/>
                  </a:lnTo>
                  <a:lnTo>
                    <a:pt x="70" y="16"/>
                  </a:lnTo>
                  <a:lnTo>
                    <a:pt x="69" y="18"/>
                  </a:lnTo>
                  <a:lnTo>
                    <a:pt x="69" y="22"/>
                  </a:lnTo>
                  <a:lnTo>
                    <a:pt x="70" y="25"/>
                  </a:lnTo>
                  <a:lnTo>
                    <a:pt x="72" y="33"/>
                  </a:lnTo>
                  <a:lnTo>
                    <a:pt x="74" y="36"/>
                  </a:lnTo>
                  <a:lnTo>
                    <a:pt x="74" y="40"/>
                  </a:lnTo>
                  <a:lnTo>
                    <a:pt x="74" y="40"/>
                  </a:lnTo>
                  <a:lnTo>
                    <a:pt x="72" y="46"/>
                  </a:lnTo>
                  <a:lnTo>
                    <a:pt x="71" y="51"/>
                  </a:lnTo>
                  <a:lnTo>
                    <a:pt x="70" y="54"/>
                  </a:lnTo>
                  <a:lnTo>
                    <a:pt x="66" y="56"/>
                  </a:lnTo>
                  <a:lnTo>
                    <a:pt x="64" y="56"/>
                  </a:lnTo>
                  <a:lnTo>
                    <a:pt x="60" y="54"/>
                  </a:lnTo>
                  <a:lnTo>
                    <a:pt x="53" y="51"/>
                  </a:lnTo>
                  <a:lnTo>
                    <a:pt x="53" y="51"/>
                  </a:lnTo>
                  <a:lnTo>
                    <a:pt x="45" y="46"/>
                  </a:lnTo>
                  <a:lnTo>
                    <a:pt x="38" y="44"/>
                  </a:lnTo>
                  <a:lnTo>
                    <a:pt x="31" y="45"/>
                  </a:lnTo>
                  <a:lnTo>
                    <a:pt x="28" y="48"/>
                  </a:lnTo>
                  <a:lnTo>
                    <a:pt x="24" y="53"/>
                  </a:lnTo>
                  <a:lnTo>
                    <a:pt x="21" y="59"/>
                  </a:lnTo>
                  <a:lnTo>
                    <a:pt x="17" y="65"/>
                  </a:lnTo>
                  <a:lnTo>
                    <a:pt x="15" y="70"/>
                  </a:lnTo>
                  <a:lnTo>
                    <a:pt x="15" y="70"/>
                  </a:lnTo>
                  <a:lnTo>
                    <a:pt x="11" y="76"/>
                  </a:lnTo>
                  <a:lnTo>
                    <a:pt x="9" y="81"/>
                  </a:lnTo>
                  <a:lnTo>
                    <a:pt x="7" y="84"/>
                  </a:lnTo>
                  <a:lnTo>
                    <a:pt x="7" y="89"/>
                  </a:lnTo>
                  <a:lnTo>
                    <a:pt x="9" y="93"/>
                  </a:lnTo>
                  <a:lnTo>
                    <a:pt x="12" y="97"/>
                  </a:lnTo>
                  <a:lnTo>
                    <a:pt x="16" y="99"/>
                  </a:lnTo>
                  <a:lnTo>
                    <a:pt x="22" y="103"/>
                  </a:lnTo>
                  <a:lnTo>
                    <a:pt x="22" y="103"/>
                  </a:lnTo>
                  <a:lnTo>
                    <a:pt x="25" y="105"/>
                  </a:lnTo>
                  <a:lnTo>
                    <a:pt x="30" y="109"/>
                  </a:lnTo>
                  <a:lnTo>
                    <a:pt x="34" y="112"/>
                  </a:lnTo>
                  <a:lnTo>
                    <a:pt x="34" y="115"/>
                  </a:lnTo>
                  <a:lnTo>
                    <a:pt x="34" y="118"/>
                  </a:lnTo>
                  <a:lnTo>
                    <a:pt x="34" y="118"/>
                  </a:lnTo>
                  <a:lnTo>
                    <a:pt x="33" y="121"/>
                  </a:lnTo>
                  <a:lnTo>
                    <a:pt x="31" y="123"/>
                  </a:lnTo>
                  <a:lnTo>
                    <a:pt x="28" y="125"/>
                  </a:lnTo>
                  <a:lnTo>
                    <a:pt x="23" y="127"/>
                  </a:lnTo>
                  <a:lnTo>
                    <a:pt x="18" y="128"/>
                  </a:lnTo>
                  <a:lnTo>
                    <a:pt x="18" y="128"/>
                  </a:lnTo>
                  <a:lnTo>
                    <a:pt x="10" y="130"/>
                  </a:lnTo>
                  <a:lnTo>
                    <a:pt x="5" y="134"/>
                  </a:lnTo>
                  <a:lnTo>
                    <a:pt x="1" y="139"/>
                  </a:lnTo>
                  <a:lnTo>
                    <a:pt x="0" y="144"/>
                  </a:lnTo>
                  <a:lnTo>
                    <a:pt x="1" y="150"/>
                  </a:lnTo>
                  <a:lnTo>
                    <a:pt x="3" y="154"/>
                  </a:lnTo>
                  <a:lnTo>
                    <a:pt x="5" y="166"/>
                  </a:lnTo>
                  <a:lnTo>
                    <a:pt x="5" y="166"/>
                  </a:lnTo>
                  <a:lnTo>
                    <a:pt x="6" y="174"/>
                  </a:lnTo>
                  <a:lnTo>
                    <a:pt x="9" y="178"/>
                  </a:lnTo>
                  <a:lnTo>
                    <a:pt x="11" y="182"/>
                  </a:lnTo>
                  <a:lnTo>
                    <a:pt x="15" y="186"/>
                  </a:lnTo>
                  <a:lnTo>
                    <a:pt x="18" y="187"/>
                  </a:lnTo>
                  <a:lnTo>
                    <a:pt x="23" y="188"/>
                  </a:lnTo>
                  <a:lnTo>
                    <a:pt x="29" y="188"/>
                  </a:lnTo>
                  <a:lnTo>
                    <a:pt x="35" y="187"/>
                  </a:lnTo>
                  <a:lnTo>
                    <a:pt x="35" y="187"/>
                  </a:lnTo>
                  <a:lnTo>
                    <a:pt x="44" y="183"/>
                  </a:lnTo>
                  <a:lnTo>
                    <a:pt x="48" y="185"/>
                  </a:lnTo>
                  <a:lnTo>
                    <a:pt x="51" y="186"/>
                  </a:lnTo>
                  <a:lnTo>
                    <a:pt x="52" y="187"/>
                  </a:lnTo>
                  <a:lnTo>
                    <a:pt x="52" y="187"/>
                  </a:lnTo>
                  <a:lnTo>
                    <a:pt x="54" y="192"/>
                  </a:lnTo>
                  <a:lnTo>
                    <a:pt x="54" y="197"/>
                  </a:lnTo>
                  <a:lnTo>
                    <a:pt x="52" y="201"/>
                  </a:lnTo>
                  <a:lnTo>
                    <a:pt x="50" y="205"/>
                  </a:lnTo>
                  <a:lnTo>
                    <a:pt x="50" y="205"/>
                  </a:lnTo>
                  <a:lnTo>
                    <a:pt x="45" y="213"/>
                  </a:lnTo>
                  <a:lnTo>
                    <a:pt x="44" y="219"/>
                  </a:lnTo>
                  <a:lnTo>
                    <a:pt x="45" y="225"/>
                  </a:lnTo>
                  <a:lnTo>
                    <a:pt x="47" y="229"/>
                  </a:lnTo>
                  <a:lnTo>
                    <a:pt x="52" y="233"/>
                  </a:lnTo>
                  <a:lnTo>
                    <a:pt x="57" y="236"/>
                  </a:lnTo>
                  <a:lnTo>
                    <a:pt x="68" y="244"/>
                  </a:lnTo>
                  <a:lnTo>
                    <a:pt x="68" y="244"/>
                  </a:lnTo>
                  <a:lnTo>
                    <a:pt x="74" y="247"/>
                  </a:lnTo>
                  <a:lnTo>
                    <a:pt x="80" y="250"/>
                  </a:lnTo>
                  <a:lnTo>
                    <a:pt x="84" y="251"/>
                  </a:lnTo>
                  <a:lnTo>
                    <a:pt x="88" y="250"/>
                  </a:lnTo>
                  <a:lnTo>
                    <a:pt x="93" y="248"/>
                  </a:lnTo>
                  <a:lnTo>
                    <a:pt x="97" y="245"/>
                  </a:lnTo>
                  <a:lnTo>
                    <a:pt x="100" y="240"/>
                  </a:lnTo>
                  <a:lnTo>
                    <a:pt x="104" y="234"/>
                  </a:lnTo>
                  <a:lnTo>
                    <a:pt x="104" y="234"/>
                  </a:lnTo>
                  <a:lnTo>
                    <a:pt x="105" y="230"/>
                  </a:lnTo>
                  <a:lnTo>
                    <a:pt x="109" y="225"/>
                  </a:lnTo>
                  <a:lnTo>
                    <a:pt x="112" y="223"/>
                  </a:lnTo>
                  <a:lnTo>
                    <a:pt x="115" y="223"/>
                  </a:lnTo>
                  <a:lnTo>
                    <a:pt x="117" y="223"/>
                  </a:lnTo>
                  <a:lnTo>
                    <a:pt x="117" y="223"/>
                  </a:lnTo>
                  <a:lnTo>
                    <a:pt x="119" y="224"/>
                  </a:lnTo>
                  <a:lnTo>
                    <a:pt x="121" y="225"/>
                  </a:lnTo>
                  <a:lnTo>
                    <a:pt x="123" y="229"/>
                  </a:lnTo>
                  <a:lnTo>
                    <a:pt x="127" y="239"/>
                  </a:lnTo>
                  <a:lnTo>
                    <a:pt x="127" y="239"/>
                  </a:lnTo>
                  <a:lnTo>
                    <a:pt x="129" y="245"/>
                  </a:lnTo>
                  <a:lnTo>
                    <a:pt x="131" y="251"/>
                  </a:lnTo>
                  <a:lnTo>
                    <a:pt x="134" y="256"/>
                  </a:lnTo>
                  <a:lnTo>
                    <a:pt x="136" y="257"/>
                  </a:lnTo>
                  <a:lnTo>
                    <a:pt x="139" y="258"/>
                  </a:lnTo>
                  <a:lnTo>
                    <a:pt x="139" y="258"/>
                  </a:lnTo>
                  <a:lnTo>
                    <a:pt x="151" y="256"/>
                  </a:lnTo>
                  <a:lnTo>
                    <a:pt x="162" y="253"/>
                  </a:lnTo>
                  <a:lnTo>
                    <a:pt x="174" y="250"/>
                  </a:lnTo>
                  <a:lnTo>
                    <a:pt x="184" y="245"/>
                  </a:lnTo>
                  <a:lnTo>
                    <a:pt x="184" y="245"/>
                  </a:lnTo>
                  <a:lnTo>
                    <a:pt x="187" y="244"/>
                  </a:lnTo>
                  <a:lnTo>
                    <a:pt x="188" y="241"/>
                  </a:lnTo>
                  <a:lnTo>
                    <a:pt x="189" y="238"/>
                  </a:lnTo>
                  <a:lnTo>
                    <a:pt x="188" y="234"/>
                  </a:lnTo>
                  <a:lnTo>
                    <a:pt x="187" y="228"/>
                  </a:lnTo>
                  <a:lnTo>
                    <a:pt x="184" y="221"/>
                  </a:lnTo>
                  <a:lnTo>
                    <a:pt x="184" y="221"/>
                  </a:lnTo>
                  <a:lnTo>
                    <a:pt x="183" y="211"/>
                  </a:lnTo>
                  <a:lnTo>
                    <a:pt x="184" y="207"/>
                  </a:lnTo>
                  <a:lnTo>
                    <a:pt x="186" y="205"/>
                  </a:lnTo>
                  <a:lnTo>
                    <a:pt x="188" y="204"/>
                  </a:lnTo>
                  <a:lnTo>
                    <a:pt x="188" y="204"/>
                  </a:lnTo>
                  <a:lnTo>
                    <a:pt x="192" y="203"/>
                  </a:lnTo>
                  <a:lnTo>
                    <a:pt x="196" y="203"/>
                  </a:lnTo>
                  <a:lnTo>
                    <a:pt x="200" y="205"/>
                  </a:lnTo>
                  <a:lnTo>
                    <a:pt x="204" y="207"/>
                  </a:lnTo>
                  <a:lnTo>
                    <a:pt x="204" y="207"/>
                  </a:lnTo>
                  <a:lnTo>
                    <a:pt x="211" y="211"/>
                  </a:lnTo>
                  <a:lnTo>
                    <a:pt x="217" y="213"/>
                  </a:lnTo>
                  <a:lnTo>
                    <a:pt x="222" y="213"/>
                  </a:lnTo>
                  <a:lnTo>
                    <a:pt x="227" y="211"/>
                  </a:lnTo>
                  <a:lnTo>
                    <a:pt x="230" y="207"/>
                  </a:lnTo>
                  <a:lnTo>
                    <a:pt x="234" y="204"/>
                  </a:lnTo>
                  <a:lnTo>
                    <a:pt x="241" y="193"/>
                  </a:lnTo>
                  <a:lnTo>
                    <a:pt x="241" y="193"/>
                  </a:lnTo>
                  <a:lnTo>
                    <a:pt x="246" y="181"/>
                  </a:lnTo>
                  <a:lnTo>
                    <a:pt x="248" y="176"/>
                  </a:lnTo>
                  <a:lnTo>
                    <a:pt x="248" y="171"/>
                  </a:lnTo>
                  <a:lnTo>
                    <a:pt x="248" y="166"/>
                  </a:lnTo>
                  <a:lnTo>
                    <a:pt x="246" y="163"/>
                  </a:lnTo>
                  <a:lnTo>
                    <a:pt x="241" y="158"/>
                  </a:lnTo>
                  <a:lnTo>
                    <a:pt x="235" y="154"/>
                  </a:lnTo>
                  <a:lnTo>
                    <a:pt x="235" y="154"/>
                  </a:lnTo>
                  <a:lnTo>
                    <a:pt x="227" y="148"/>
                  </a:lnTo>
                  <a:lnTo>
                    <a:pt x="223" y="146"/>
                  </a:lnTo>
                  <a:lnTo>
                    <a:pt x="222" y="142"/>
                  </a:lnTo>
                  <a:lnTo>
                    <a:pt x="223" y="140"/>
                  </a:lnTo>
                  <a:lnTo>
                    <a:pt x="225" y="136"/>
                  </a:lnTo>
                  <a:lnTo>
                    <a:pt x="229" y="134"/>
                  </a:lnTo>
                  <a:lnTo>
                    <a:pt x="236" y="133"/>
                  </a:lnTo>
                  <a:lnTo>
                    <a:pt x="236" y="133"/>
                  </a:lnTo>
                  <a:close/>
                  <a:moveTo>
                    <a:pt x="131" y="175"/>
                  </a:moveTo>
                  <a:lnTo>
                    <a:pt x="131" y="175"/>
                  </a:lnTo>
                  <a:lnTo>
                    <a:pt x="122" y="175"/>
                  </a:lnTo>
                  <a:lnTo>
                    <a:pt x="113" y="171"/>
                  </a:lnTo>
                  <a:lnTo>
                    <a:pt x="105" y="168"/>
                  </a:lnTo>
                  <a:lnTo>
                    <a:pt x="99" y="162"/>
                  </a:lnTo>
                  <a:lnTo>
                    <a:pt x="93" y="156"/>
                  </a:lnTo>
                  <a:lnTo>
                    <a:pt x="88" y="147"/>
                  </a:lnTo>
                  <a:lnTo>
                    <a:pt x="86" y="139"/>
                  </a:lnTo>
                  <a:lnTo>
                    <a:pt x="84" y="129"/>
                  </a:lnTo>
                  <a:lnTo>
                    <a:pt x="84" y="129"/>
                  </a:lnTo>
                  <a:lnTo>
                    <a:pt x="86" y="121"/>
                  </a:lnTo>
                  <a:lnTo>
                    <a:pt x="88" y="112"/>
                  </a:lnTo>
                  <a:lnTo>
                    <a:pt x="92" y="104"/>
                  </a:lnTo>
                  <a:lnTo>
                    <a:pt x="98" y="97"/>
                  </a:lnTo>
                  <a:lnTo>
                    <a:pt x="105" y="92"/>
                  </a:lnTo>
                  <a:lnTo>
                    <a:pt x="112" y="87"/>
                  </a:lnTo>
                  <a:lnTo>
                    <a:pt x="121" y="84"/>
                  </a:lnTo>
                  <a:lnTo>
                    <a:pt x="130" y="83"/>
                  </a:lnTo>
                  <a:lnTo>
                    <a:pt x="130" y="83"/>
                  </a:lnTo>
                  <a:lnTo>
                    <a:pt x="139" y="83"/>
                  </a:lnTo>
                  <a:lnTo>
                    <a:pt x="148" y="87"/>
                  </a:lnTo>
                  <a:lnTo>
                    <a:pt x="156" y="91"/>
                  </a:lnTo>
                  <a:lnTo>
                    <a:pt x="163" y="97"/>
                  </a:lnTo>
                  <a:lnTo>
                    <a:pt x="169" y="103"/>
                  </a:lnTo>
                  <a:lnTo>
                    <a:pt x="172" y="111"/>
                  </a:lnTo>
                  <a:lnTo>
                    <a:pt x="176" y="119"/>
                  </a:lnTo>
                  <a:lnTo>
                    <a:pt x="177" y="129"/>
                  </a:lnTo>
                  <a:lnTo>
                    <a:pt x="177" y="129"/>
                  </a:lnTo>
                  <a:lnTo>
                    <a:pt x="176" y="138"/>
                  </a:lnTo>
                  <a:lnTo>
                    <a:pt x="174" y="146"/>
                  </a:lnTo>
                  <a:lnTo>
                    <a:pt x="169" y="154"/>
                  </a:lnTo>
                  <a:lnTo>
                    <a:pt x="163" y="162"/>
                  </a:lnTo>
                  <a:lnTo>
                    <a:pt x="157" y="166"/>
                  </a:lnTo>
                  <a:lnTo>
                    <a:pt x="148" y="171"/>
                  </a:lnTo>
                  <a:lnTo>
                    <a:pt x="140" y="175"/>
                  </a:lnTo>
                  <a:lnTo>
                    <a:pt x="131" y="175"/>
                  </a:lnTo>
                  <a:lnTo>
                    <a:pt x="131" y="175"/>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sp>
          <p:nvSpPr>
            <p:cNvPr id="87" name="Freeform 57"/>
            <p:cNvSpPr>
              <a:spLocks noEditPoints="1"/>
            </p:cNvSpPr>
            <p:nvPr/>
          </p:nvSpPr>
          <p:spPr bwMode="auto">
            <a:xfrm>
              <a:off x="4343392" y="4809175"/>
              <a:ext cx="203200" cy="203200"/>
            </a:xfrm>
            <a:custGeom>
              <a:avLst/>
              <a:gdLst>
                <a:gd name="T0" fmla="*/ 258 w 258"/>
                <a:gd name="T1" fmla="*/ 119 h 257"/>
                <a:gd name="T2" fmla="*/ 253 w 258"/>
                <a:gd name="T3" fmla="*/ 93 h 257"/>
                <a:gd name="T4" fmla="*/ 239 w 258"/>
                <a:gd name="T5" fmla="*/ 69 h 257"/>
                <a:gd name="T6" fmla="*/ 214 w 258"/>
                <a:gd name="T7" fmla="*/ 75 h 257"/>
                <a:gd name="T8" fmla="*/ 204 w 258"/>
                <a:gd name="T9" fmla="*/ 69 h 257"/>
                <a:gd name="T10" fmla="*/ 210 w 258"/>
                <a:gd name="T11" fmla="*/ 51 h 257"/>
                <a:gd name="T12" fmla="*/ 212 w 258"/>
                <a:gd name="T13" fmla="*/ 29 h 257"/>
                <a:gd name="T14" fmla="*/ 193 w 258"/>
                <a:gd name="T15" fmla="*/ 18 h 257"/>
                <a:gd name="T16" fmla="*/ 166 w 258"/>
                <a:gd name="T17" fmla="*/ 9 h 257"/>
                <a:gd name="T18" fmla="*/ 152 w 258"/>
                <a:gd name="T19" fmla="*/ 30 h 257"/>
                <a:gd name="T20" fmla="*/ 137 w 258"/>
                <a:gd name="T21" fmla="*/ 33 h 257"/>
                <a:gd name="T22" fmla="*/ 131 w 258"/>
                <a:gd name="T23" fmla="*/ 18 h 257"/>
                <a:gd name="T24" fmla="*/ 116 w 258"/>
                <a:gd name="T25" fmla="*/ 0 h 257"/>
                <a:gd name="T26" fmla="*/ 83 w 258"/>
                <a:gd name="T27" fmla="*/ 9 h 257"/>
                <a:gd name="T28" fmla="*/ 72 w 258"/>
                <a:gd name="T29" fmla="*/ 33 h 257"/>
                <a:gd name="T30" fmla="*/ 76 w 258"/>
                <a:gd name="T31" fmla="*/ 48 h 257"/>
                <a:gd name="T32" fmla="*/ 66 w 258"/>
                <a:gd name="T33" fmla="*/ 54 h 257"/>
                <a:gd name="T34" fmla="*/ 45 w 258"/>
                <a:gd name="T35" fmla="*/ 45 h 257"/>
                <a:gd name="T36" fmla="*/ 24 w 258"/>
                <a:gd name="T37" fmla="*/ 53 h 257"/>
                <a:gd name="T38" fmla="*/ 10 w 258"/>
                <a:gd name="T39" fmla="*/ 82 h 257"/>
                <a:gd name="T40" fmla="*/ 21 w 258"/>
                <a:gd name="T41" fmla="*/ 100 h 257"/>
                <a:gd name="T42" fmla="*/ 35 w 258"/>
                <a:gd name="T43" fmla="*/ 113 h 257"/>
                <a:gd name="T44" fmla="*/ 28 w 258"/>
                <a:gd name="T45" fmla="*/ 125 h 257"/>
                <a:gd name="T46" fmla="*/ 5 w 258"/>
                <a:gd name="T47" fmla="*/ 134 h 257"/>
                <a:gd name="T48" fmla="*/ 1 w 258"/>
                <a:gd name="T49" fmla="*/ 145 h 257"/>
                <a:gd name="T50" fmla="*/ 17 w 258"/>
                <a:gd name="T51" fmla="*/ 188 h 257"/>
                <a:gd name="T52" fmla="*/ 36 w 258"/>
                <a:gd name="T53" fmla="*/ 184 h 257"/>
                <a:gd name="T54" fmla="*/ 55 w 258"/>
                <a:gd name="T55" fmla="*/ 189 h 257"/>
                <a:gd name="T56" fmla="*/ 51 w 258"/>
                <a:gd name="T57" fmla="*/ 206 h 257"/>
                <a:gd name="T58" fmla="*/ 49 w 258"/>
                <a:gd name="T59" fmla="*/ 230 h 257"/>
                <a:gd name="T60" fmla="*/ 78 w 258"/>
                <a:gd name="T61" fmla="*/ 247 h 257"/>
                <a:gd name="T62" fmla="*/ 104 w 258"/>
                <a:gd name="T63" fmla="*/ 236 h 257"/>
                <a:gd name="T64" fmla="*/ 114 w 258"/>
                <a:gd name="T65" fmla="*/ 223 h 257"/>
                <a:gd name="T66" fmla="*/ 127 w 258"/>
                <a:gd name="T67" fmla="*/ 229 h 257"/>
                <a:gd name="T68" fmla="*/ 133 w 258"/>
                <a:gd name="T69" fmla="*/ 251 h 257"/>
                <a:gd name="T70" fmla="*/ 159 w 258"/>
                <a:gd name="T71" fmla="*/ 254 h 257"/>
                <a:gd name="T72" fmla="*/ 186 w 258"/>
                <a:gd name="T73" fmla="*/ 245 h 257"/>
                <a:gd name="T74" fmla="*/ 186 w 258"/>
                <a:gd name="T75" fmla="*/ 219 h 257"/>
                <a:gd name="T76" fmla="*/ 189 w 258"/>
                <a:gd name="T77" fmla="*/ 202 h 257"/>
                <a:gd name="T78" fmla="*/ 208 w 258"/>
                <a:gd name="T79" fmla="*/ 209 h 257"/>
                <a:gd name="T80" fmla="*/ 233 w 258"/>
                <a:gd name="T81" fmla="*/ 209 h 257"/>
                <a:gd name="T82" fmla="*/ 243 w 258"/>
                <a:gd name="T83" fmla="*/ 188 h 257"/>
                <a:gd name="T84" fmla="*/ 248 w 258"/>
                <a:gd name="T85" fmla="*/ 163 h 257"/>
                <a:gd name="T86" fmla="*/ 229 w 258"/>
                <a:gd name="T87" fmla="*/ 151 h 257"/>
                <a:gd name="T88" fmla="*/ 224 w 258"/>
                <a:gd name="T89" fmla="*/ 139 h 257"/>
                <a:gd name="T90" fmla="*/ 242 w 258"/>
                <a:gd name="T91" fmla="*/ 130 h 257"/>
                <a:gd name="T92" fmla="*/ 113 w 258"/>
                <a:gd name="T93" fmla="*/ 175 h 257"/>
                <a:gd name="T94" fmla="*/ 87 w 258"/>
                <a:gd name="T95" fmla="*/ 141 h 257"/>
                <a:gd name="T96" fmla="*/ 94 w 258"/>
                <a:gd name="T97" fmla="*/ 106 h 257"/>
                <a:gd name="T98" fmla="*/ 133 w 258"/>
                <a:gd name="T99" fmla="*/ 87 h 257"/>
                <a:gd name="T100" fmla="*/ 165 w 258"/>
                <a:gd name="T101" fmla="*/ 101 h 257"/>
                <a:gd name="T102" fmla="*/ 178 w 258"/>
                <a:gd name="T103" fmla="*/ 134 h 257"/>
                <a:gd name="T104" fmla="*/ 157 w 258"/>
                <a:gd name="T105" fmla="*/ 171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8" h="257">
                  <a:moveTo>
                    <a:pt x="242" y="130"/>
                  </a:moveTo>
                  <a:lnTo>
                    <a:pt x="242" y="130"/>
                  </a:lnTo>
                  <a:lnTo>
                    <a:pt x="251" y="127"/>
                  </a:lnTo>
                  <a:lnTo>
                    <a:pt x="255" y="123"/>
                  </a:lnTo>
                  <a:lnTo>
                    <a:pt x="258" y="119"/>
                  </a:lnTo>
                  <a:lnTo>
                    <a:pt x="258" y="115"/>
                  </a:lnTo>
                  <a:lnTo>
                    <a:pt x="258" y="109"/>
                  </a:lnTo>
                  <a:lnTo>
                    <a:pt x="255" y="104"/>
                  </a:lnTo>
                  <a:lnTo>
                    <a:pt x="253" y="93"/>
                  </a:lnTo>
                  <a:lnTo>
                    <a:pt x="253" y="93"/>
                  </a:lnTo>
                  <a:lnTo>
                    <a:pt x="251" y="82"/>
                  </a:lnTo>
                  <a:lnTo>
                    <a:pt x="248" y="77"/>
                  </a:lnTo>
                  <a:lnTo>
                    <a:pt x="246" y="74"/>
                  </a:lnTo>
                  <a:lnTo>
                    <a:pt x="243" y="71"/>
                  </a:lnTo>
                  <a:lnTo>
                    <a:pt x="239" y="69"/>
                  </a:lnTo>
                  <a:lnTo>
                    <a:pt x="233" y="70"/>
                  </a:lnTo>
                  <a:lnTo>
                    <a:pt x="225" y="72"/>
                  </a:lnTo>
                  <a:lnTo>
                    <a:pt x="225" y="72"/>
                  </a:lnTo>
                  <a:lnTo>
                    <a:pt x="220" y="74"/>
                  </a:lnTo>
                  <a:lnTo>
                    <a:pt x="214" y="75"/>
                  </a:lnTo>
                  <a:lnTo>
                    <a:pt x="210" y="74"/>
                  </a:lnTo>
                  <a:lnTo>
                    <a:pt x="207" y="72"/>
                  </a:lnTo>
                  <a:lnTo>
                    <a:pt x="205" y="71"/>
                  </a:lnTo>
                  <a:lnTo>
                    <a:pt x="205" y="71"/>
                  </a:lnTo>
                  <a:lnTo>
                    <a:pt x="204" y="69"/>
                  </a:lnTo>
                  <a:lnTo>
                    <a:pt x="202" y="65"/>
                  </a:lnTo>
                  <a:lnTo>
                    <a:pt x="204" y="60"/>
                  </a:lnTo>
                  <a:lnTo>
                    <a:pt x="206" y="55"/>
                  </a:lnTo>
                  <a:lnTo>
                    <a:pt x="210" y="51"/>
                  </a:lnTo>
                  <a:lnTo>
                    <a:pt x="210" y="51"/>
                  </a:lnTo>
                  <a:lnTo>
                    <a:pt x="212" y="46"/>
                  </a:lnTo>
                  <a:lnTo>
                    <a:pt x="214" y="41"/>
                  </a:lnTo>
                  <a:lnTo>
                    <a:pt x="214" y="36"/>
                  </a:lnTo>
                  <a:lnTo>
                    <a:pt x="214" y="33"/>
                  </a:lnTo>
                  <a:lnTo>
                    <a:pt x="212" y="29"/>
                  </a:lnTo>
                  <a:lnTo>
                    <a:pt x="208" y="25"/>
                  </a:lnTo>
                  <a:lnTo>
                    <a:pt x="204" y="23"/>
                  </a:lnTo>
                  <a:lnTo>
                    <a:pt x="199" y="21"/>
                  </a:lnTo>
                  <a:lnTo>
                    <a:pt x="199" y="21"/>
                  </a:lnTo>
                  <a:lnTo>
                    <a:pt x="193" y="18"/>
                  </a:lnTo>
                  <a:lnTo>
                    <a:pt x="188" y="15"/>
                  </a:lnTo>
                  <a:lnTo>
                    <a:pt x="182" y="11"/>
                  </a:lnTo>
                  <a:lnTo>
                    <a:pt x="177" y="9"/>
                  </a:lnTo>
                  <a:lnTo>
                    <a:pt x="172" y="7"/>
                  </a:lnTo>
                  <a:lnTo>
                    <a:pt x="166" y="9"/>
                  </a:lnTo>
                  <a:lnTo>
                    <a:pt x="161" y="13"/>
                  </a:lnTo>
                  <a:lnTo>
                    <a:pt x="157" y="22"/>
                  </a:lnTo>
                  <a:lnTo>
                    <a:pt x="157" y="22"/>
                  </a:lnTo>
                  <a:lnTo>
                    <a:pt x="154" y="25"/>
                  </a:lnTo>
                  <a:lnTo>
                    <a:pt x="152" y="30"/>
                  </a:lnTo>
                  <a:lnTo>
                    <a:pt x="148" y="33"/>
                  </a:lnTo>
                  <a:lnTo>
                    <a:pt x="143" y="34"/>
                  </a:lnTo>
                  <a:lnTo>
                    <a:pt x="143" y="34"/>
                  </a:lnTo>
                  <a:lnTo>
                    <a:pt x="140" y="34"/>
                  </a:lnTo>
                  <a:lnTo>
                    <a:pt x="137" y="33"/>
                  </a:lnTo>
                  <a:lnTo>
                    <a:pt x="135" y="30"/>
                  </a:lnTo>
                  <a:lnTo>
                    <a:pt x="134" y="29"/>
                  </a:lnTo>
                  <a:lnTo>
                    <a:pt x="133" y="23"/>
                  </a:lnTo>
                  <a:lnTo>
                    <a:pt x="131" y="18"/>
                  </a:lnTo>
                  <a:lnTo>
                    <a:pt x="131" y="18"/>
                  </a:lnTo>
                  <a:lnTo>
                    <a:pt x="130" y="11"/>
                  </a:lnTo>
                  <a:lnTo>
                    <a:pt x="128" y="6"/>
                  </a:lnTo>
                  <a:lnTo>
                    <a:pt x="124" y="2"/>
                  </a:lnTo>
                  <a:lnTo>
                    <a:pt x="119" y="1"/>
                  </a:lnTo>
                  <a:lnTo>
                    <a:pt x="116" y="0"/>
                  </a:lnTo>
                  <a:lnTo>
                    <a:pt x="111" y="1"/>
                  </a:lnTo>
                  <a:lnTo>
                    <a:pt x="100" y="4"/>
                  </a:lnTo>
                  <a:lnTo>
                    <a:pt x="100" y="4"/>
                  </a:lnTo>
                  <a:lnTo>
                    <a:pt x="88" y="7"/>
                  </a:lnTo>
                  <a:lnTo>
                    <a:pt x="83" y="9"/>
                  </a:lnTo>
                  <a:lnTo>
                    <a:pt x="78" y="11"/>
                  </a:lnTo>
                  <a:lnTo>
                    <a:pt x="75" y="15"/>
                  </a:lnTo>
                  <a:lnTo>
                    <a:pt x="72" y="18"/>
                  </a:lnTo>
                  <a:lnTo>
                    <a:pt x="71" y="24"/>
                  </a:lnTo>
                  <a:lnTo>
                    <a:pt x="72" y="33"/>
                  </a:lnTo>
                  <a:lnTo>
                    <a:pt x="72" y="33"/>
                  </a:lnTo>
                  <a:lnTo>
                    <a:pt x="75" y="37"/>
                  </a:lnTo>
                  <a:lnTo>
                    <a:pt x="76" y="43"/>
                  </a:lnTo>
                  <a:lnTo>
                    <a:pt x="76" y="46"/>
                  </a:lnTo>
                  <a:lnTo>
                    <a:pt x="76" y="48"/>
                  </a:lnTo>
                  <a:lnTo>
                    <a:pt x="75" y="51"/>
                  </a:lnTo>
                  <a:lnTo>
                    <a:pt x="72" y="53"/>
                  </a:lnTo>
                  <a:lnTo>
                    <a:pt x="72" y="53"/>
                  </a:lnTo>
                  <a:lnTo>
                    <a:pt x="69" y="54"/>
                  </a:lnTo>
                  <a:lnTo>
                    <a:pt x="66" y="54"/>
                  </a:lnTo>
                  <a:lnTo>
                    <a:pt x="62" y="54"/>
                  </a:lnTo>
                  <a:lnTo>
                    <a:pt x="57" y="52"/>
                  </a:lnTo>
                  <a:lnTo>
                    <a:pt x="52" y="48"/>
                  </a:lnTo>
                  <a:lnTo>
                    <a:pt x="52" y="48"/>
                  </a:lnTo>
                  <a:lnTo>
                    <a:pt x="45" y="45"/>
                  </a:lnTo>
                  <a:lnTo>
                    <a:pt x="40" y="43"/>
                  </a:lnTo>
                  <a:lnTo>
                    <a:pt x="35" y="45"/>
                  </a:lnTo>
                  <a:lnTo>
                    <a:pt x="31" y="46"/>
                  </a:lnTo>
                  <a:lnTo>
                    <a:pt x="28" y="49"/>
                  </a:lnTo>
                  <a:lnTo>
                    <a:pt x="24" y="53"/>
                  </a:lnTo>
                  <a:lnTo>
                    <a:pt x="19" y="63"/>
                  </a:lnTo>
                  <a:lnTo>
                    <a:pt x="19" y="63"/>
                  </a:lnTo>
                  <a:lnTo>
                    <a:pt x="15" y="72"/>
                  </a:lnTo>
                  <a:lnTo>
                    <a:pt x="11" y="77"/>
                  </a:lnTo>
                  <a:lnTo>
                    <a:pt x="10" y="82"/>
                  </a:lnTo>
                  <a:lnTo>
                    <a:pt x="9" y="87"/>
                  </a:lnTo>
                  <a:lnTo>
                    <a:pt x="10" y="92"/>
                  </a:lnTo>
                  <a:lnTo>
                    <a:pt x="13" y="96"/>
                  </a:lnTo>
                  <a:lnTo>
                    <a:pt x="21" y="100"/>
                  </a:lnTo>
                  <a:lnTo>
                    <a:pt x="21" y="100"/>
                  </a:lnTo>
                  <a:lnTo>
                    <a:pt x="25" y="104"/>
                  </a:lnTo>
                  <a:lnTo>
                    <a:pt x="31" y="106"/>
                  </a:lnTo>
                  <a:lnTo>
                    <a:pt x="34" y="109"/>
                  </a:lnTo>
                  <a:lnTo>
                    <a:pt x="35" y="111"/>
                  </a:lnTo>
                  <a:lnTo>
                    <a:pt x="35" y="113"/>
                  </a:lnTo>
                  <a:lnTo>
                    <a:pt x="35" y="117"/>
                  </a:lnTo>
                  <a:lnTo>
                    <a:pt x="35" y="117"/>
                  </a:lnTo>
                  <a:lnTo>
                    <a:pt x="34" y="121"/>
                  </a:lnTo>
                  <a:lnTo>
                    <a:pt x="33" y="123"/>
                  </a:lnTo>
                  <a:lnTo>
                    <a:pt x="28" y="125"/>
                  </a:lnTo>
                  <a:lnTo>
                    <a:pt x="22" y="127"/>
                  </a:lnTo>
                  <a:lnTo>
                    <a:pt x="16" y="129"/>
                  </a:lnTo>
                  <a:lnTo>
                    <a:pt x="16" y="129"/>
                  </a:lnTo>
                  <a:lnTo>
                    <a:pt x="10" y="131"/>
                  </a:lnTo>
                  <a:lnTo>
                    <a:pt x="5" y="134"/>
                  </a:lnTo>
                  <a:lnTo>
                    <a:pt x="3" y="135"/>
                  </a:lnTo>
                  <a:lnTo>
                    <a:pt x="1" y="137"/>
                  </a:lnTo>
                  <a:lnTo>
                    <a:pt x="0" y="140"/>
                  </a:lnTo>
                  <a:lnTo>
                    <a:pt x="1" y="145"/>
                  </a:lnTo>
                  <a:lnTo>
                    <a:pt x="1" y="145"/>
                  </a:lnTo>
                  <a:lnTo>
                    <a:pt x="6" y="165"/>
                  </a:lnTo>
                  <a:lnTo>
                    <a:pt x="10" y="176"/>
                  </a:lnTo>
                  <a:lnTo>
                    <a:pt x="15" y="184"/>
                  </a:lnTo>
                  <a:lnTo>
                    <a:pt x="15" y="184"/>
                  </a:lnTo>
                  <a:lnTo>
                    <a:pt x="17" y="188"/>
                  </a:lnTo>
                  <a:lnTo>
                    <a:pt x="21" y="189"/>
                  </a:lnTo>
                  <a:lnTo>
                    <a:pt x="23" y="189"/>
                  </a:lnTo>
                  <a:lnTo>
                    <a:pt x="27" y="188"/>
                  </a:lnTo>
                  <a:lnTo>
                    <a:pt x="34" y="186"/>
                  </a:lnTo>
                  <a:lnTo>
                    <a:pt x="36" y="184"/>
                  </a:lnTo>
                  <a:lnTo>
                    <a:pt x="39" y="184"/>
                  </a:lnTo>
                  <a:lnTo>
                    <a:pt x="39" y="184"/>
                  </a:lnTo>
                  <a:lnTo>
                    <a:pt x="47" y="184"/>
                  </a:lnTo>
                  <a:lnTo>
                    <a:pt x="53" y="187"/>
                  </a:lnTo>
                  <a:lnTo>
                    <a:pt x="55" y="189"/>
                  </a:lnTo>
                  <a:lnTo>
                    <a:pt x="57" y="193"/>
                  </a:lnTo>
                  <a:lnTo>
                    <a:pt x="55" y="196"/>
                  </a:lnTo>
                  <a:lnTo>
                    <a:pt x="54" y="200"/>
                  </a:lnTo>
                  <a:lnTo>
                    <a:pt x="51" y="206"/>
                  </a:lnTo>
                  <a:lnTo>
                    <a:pt x="51" y="206"/>
                  </a:lnTo>
                  <a:lnTo>
                    <a:pt x="47" y="212"/>
                  </a:lnTo>
                  <a:lnTo>
                    <a:pt x="45" y="218"/>
                  </a:lnTo>
                  <a:lnTo>
                    <a:pt x="45" y="223"/>
                  </a:lnTo>
                  <a:lnTo>
                    <a:pt x="46" y="227"/>
                  </a:lnTo>
                  <a:lnTo>
                    <a:pt x="49" y="230"/>
                  </a:lnTo>
                  <a:lnTo>
                    <a:pt x="53" y="233"/>
                  </a:lnTo>
                  <a:lnTo>
                    <a:pt x="63" y="239"/>
                  </a:lnTo>
                  <a:lnTo>
                    <a:pt x="63" y="239"/>
                  </a:lnTo>
                  <a:lnTo>
                    <a:pt x="74" y="245"/>
                  </a:lnTo>
                  <a:lnTo>
                    <a:pt x="78" y="247"/>
                  </a:lnTo>
                  <a:lnTo>
                    <a:pt x="83" y="249"/>
                  </a:lnTo>
                  <a:lnTo>
                    <a:pt x="88" y="251"/>
                  </a:lnTo>
                  <a:lnTo>
                    <a:pt x="93" y="248"/>
                  </a:lnTo>
                  <a:lnTo>
                    <a:pt x="99" y="245"/>
                  </a:lnTo>
                  <a:lnTo>
                    <a:pt x="104" y="236"/>
                  </a:lnTo>
                  <a:lnTo>
                    <a:pt x="104" y="236"/>
                  </a:lnTo>
                  <a:lnTo>
                    <a:pt x="105" y="231"/>
                  </a:lnTo>
                  <a:lnTo>
                    <a:pt x="108" y="228"/>
                  </a:lnTo>
                  <a:lnTo>
                    <a:pt x="112" y="224"/>
                  </a:lnTo>
                  <a:lnTo>
                    <a:pt x="114" y="223"/>
                  </a:lnTo>
                  <a:lnTo>
                    <a:pt x="118" y="223"/>
                  </a:lnTo>
                  <a:lnTo>
                    <a:pt x="118" y="223"/>
                  </a:lnTo>
                  <a:lnTo>
                    <a:pt x="121" y="224"/>
                  </a:lnTo>
                  <a:lnTo>
                    <a:pt x="123" y="225"/>
                  </a:lnTo>
                  <a:lnTo>
                    <a:pt x="127" y="229"/>
                  </a:lnTo>
                  <a:lnTo>
                    <a:pt x="128" y="235"/>
                  </a:lnTo>
                  <a:lnTo>
                    <a:pt x="129" y="240"/>
                  </a:lnTo>
                  <a:lnTo>
                    <a:pt x="129" y="240"/>
                  </a:lnTo>
                  <a:lnTo>
                    <a:pt x="131" y="246"/>
                  </a:lnTo>
                  <a:lnTo>
                    <a:pt x="133" y="251"/>
                  </a:lnTo>
                  <a:lnTo>
                    <a:pt x="136" y="254"/>
                  </a:lnTo>
                  <a:lnTo>
                    <a:pt x="140" y="257"/>
                  </a:lnTo>
                  <a:lnTo>
                    <a:pt x="143" y="257"/>
                  </a:lnTo>
                  <a:lnTo>
                    <a:pt x="148" y="257"/>
                  </a:lnTo>
                  <a:lnTo>
                    <a:pt x="159" y="254"/>
                  </a:lnTo>
                  <a:lnTo>
                    <a:pt x="159" y="254"/>
                  </a:lnTo>
                  <a:lnTo>
                    <a:pt x="170" y="251"/>
                  </a:lnTo>
                  <a:lnTo>
                    <a:pt x="176" y="249"/>
                  </a:lnTo>
                  <a:lnTo>
                    <a:pt x="182" y="248"/>
                  </a:lnTo>
                  <a:lnTo>
                    <a:pt x="186" y="245"/>
                  </a:lnTo>
                  <a:lnTo>
                    <a:pt x="189" y="240"/>
                  </a:lnTo>
                  <a:lnTo>
                    <a:pt x="189" y="234"/>
                  </a:lnTo>
                  <a:lnTo>
                    <a:pt x="188" y="224"/>
                  </a:lnTo>
                  <a:lnTo>
                    <a:pt x="188" y="224"/>
                  </a:lnTo>
                  <a:lnTo>
                    <a:pt x="186" y="219"/>
                  </a:lnTo>
                  <a:lnTo>
                    <a:pt x="184" y="213"/>
                  </a:lnTo>
                  <a:lnTo>
                    <a:pt x="184" y="211"/>
                  </a:lnTo>
                  <a:lnTo>
                    <a:pt x="184" y="207"/>
                  </a:lnTo>
                  <a:lnTo>
                    <a:pt x="186" y="205"/>
                  </a:lnTo>
                  <a:lnTo>
                    <a:pt x="189" y="202"/>
                  </a:lnTo>
                  <a:lnTo>
                    <a:pt x="189" y="202"/>
                  </a:lnTo>
                  <a:lnTo>
                    <a:pt x="192" y="201"/>
                  </a:lnTo>
                  <a:lnTo>
                    <a:pt x="194" y="201"/>
                  </a:lnTo>
                  <a:lnTo>
                    <a:pt x="199" y="202"/>
                  </a:lnTo>
                  <a:lnTo>
                    <a:pt x="208" y="209"/>
                  </a:lnTo>
                  <a:lnTo>
                    <a:pt x="208" y="209"/>
                  </a:lnTo>
                  <a:lnTo>
                    <a:pt x="217" y="212"/>
                  </a:lnTo>
                  <a:lnTo>
                    <a:pt x="223" y="213"/>
                  </a:lnTo>
                  <a:lnTo>
                    <a:pt x="229" y="212"/>
                  </a:lnTo>
                  <a:lnTo>
                    <a:pt x="233" y="209"/>
                  </a:lnTo>
                  <a:lnTo>
                    <a:pt x="235" y="204"/>
                  </a:lnTo>
                  <a:lnTo>
                    <a:pt x="239" y="198"/>
                  </a:lnTo>
                  <a:lnTo>
                    <a:pt x="241" y="193"/>
                  </a:lnTo>
                  <a:lnTo>
                    <a:pt x="243" y="188"/>
                  </a:lnTo>
                  <a:lnTo>
                    <a:pt x="243" y="188"/>
                  </a:lnTo>
                  <a:lnTo>
                    <a:pt x="249" y="178"/>
                  </a:lnTo>
                  <a:lnTo>
                    <a:pt x="252" y="174"/>
                  </a:lnTo>
                  <a:lnTo>
                    <a:pt x="252" y="170"/>
                  </a:lnTo>
                  <a:lnTo>
                    <a:pt x="251" y="166"/>
                  </a:lnTo>
                  <a:lnTo>
                    <a:pt x="248" y="163"/>
                  </a:lnTo>
                  <a:lnTo>
                    <a:pt x="245" y="159"/>
                  </a:lnTo>
                  <a:lnTo>
                    <a:pt x="239" y="155"/>
                  </a:lnTo>
                  <a:lnTo>
                    <a:pt x="239" y="155"/>
                  </a:lnTo>
                  <a:lnTo>
                    <a:pt x="234" y="153"/>
                  </a:lnTo>
                  <a:lnTo>
                    <a:pt x="229" y="151"/>
                  </a:lnTo>
                  <a:lnTo>
                    <a:pt x="224" y="146"/>
                  </a:lnTo>
                  <a:lnTo>
                    <a:pt x="224" y="145"/>
                  </a:lnTo>
                  <a:lnTo>
                    <a:pt x="223" y="141"/>
                  </a:lnTo>
                  <a:lnTo>
                    <a:pt x="223" y="141"/>
                  </a:lnTo>
                  <a:lnTo>
                    <a:pt x="224" y="139"/>
                  </a:lnTo>
                  <a:lnTo>
                    <a:pt x="225" y="136"/>
                  </a:lnTo>
                  <a:lnTo>
                    <a:pt x="228" y="134"/>
                  </a:lnTo>
                  <a:lnTo>
                    <a:pt x="230" y="133"/>
                  </a:lnTo>
                  <a:lnTo>
                    <a:pt x="236" y="131"/>
                  </a:lnTo>
                  <a:lnTo>
                    <a:pt x="242" y="130"/>
                  </a:lnTo>
                  <a:lnTo>
                    <a:pt x="242" y="130"/>
                  </a:lnTo>
                  <a:close/>
                  <a:moveTo>
                    <a:pt x="131" y="178"/>
                  </a:moveTo>
                  <a:lnTo>
                    <a:pt x="131" y="178"/>
                  </a:lnTo>
                  <a:lnTo>
                    <a:pt x="122" y="177"/>
                  </a:lnTo>
                  <a:lnTo>
                    <a:pt x="113" y="175"/>
                  </a:lnTo>
                  <a:lnTo>
                    <a:pt x="106" y="170"/>
                  </a:lnTo>
                  <a:lnTo>
                    <a:pt x="99" y="164"/>
                  </a:lnTo>
                  <a:lnTo>
                    <a:pt x="94" y="158"/>
                  </a:lnTo>
                  <a:lnTo>
                    <a:pt x="89" y="149"/>
                  </a:lnTo>
                  <a:lnTo>
                    <a:pt x="87" y="141"/>
                  </a:lnTo>
                  <a:lnTo>
                    <a:pt x="87" y="131"/>
                  </a:lnTo>
                  <a:lnTo>
                    <a:pt x="87" y="131"/>
                  </a:lnTo>
                  <a:lnTo>
                    <a:pt x="88" y="122"/>
                  </a:lnTo>
                  <a:lnTo>
                    <a:pt x="90" y="113"/>
                  </a:lnTo>
                  <a:lnTo>
                    <a:pt x="94" y="106"/>
                  </a:lnTo>
                  <a:lnTo>
                    <a:pt x="100" y="99"/>
                  </a:lnTo>
                  <a:lnTo>
                    <a:pt x="107" y="94"/>
                  </a:lnTo>
                  <a:lnTo>
                    <a:pt x="114" y="90"/>
                  </a:lnTo>
                  <a:lnTo>
                    <a:pt x="123" y="88"/>
                  </a:lnTo>
                  <a:lnTo>
                    <a:pt x="133" y="87"/>
                  </a:lnTo>
                  <a:lnTo>
                    <a:pt x="133" y="87"/>
                  </a:lnTo>
                  <a:lnTo>
                    <a:pt x="142" y="88"/>
                  </a:lnTo>
                  <a:lnTo>
                    <a:pt x="151" y="90"/>
                  </a:lnTo>
                  <a:lnTo>
                    <a:pt x="159" y="95"/>
                  </a:lnTo>
                  <a:lnTo>
                    <a:pt x="165" y="101"/>
                  </a:lnTo>
                  <a:lnTo>
                    <a:pt x="171" y="107"/>
                  </a:lnTo>
                  <a:lnTo>
                    <a:pt x="175" y="116"/>
                  </a:lnTo>
                  <a:lnTo>
                    <a:pt x="177" y="124"/>
                  </a:lnTo>
                  <a:lnTo>
                    <a:pt x="178" y="134"/>
                  </a:lnTo>
                  <a:lnTo>
                    <a:pt x="178" y="134"/>
                  </a:lnTo>
                  <a:lnTo>
                    <a:pt x="177" y="142"/>
                  </a:lnTo>
                  <a:lnTo>
                    <a:pt x="174" y="151"/>
                  </a:lnTo>
                  <a:lnTo>
                    <a:pt x="170" y="159"/>
                  </a:lnTo>
                  <a:lnTo>
                    <a:pt x="164" y="165"/>
                  </a:lnTo>
                  <a:lnTo>
                    <a:pt x="157" y="171"/>
                  </a:lnTo>
                  <a:lnTo>
                    <a:pt x="148" y="175"/>
                  </a:lnTo>
                  <a:lnTo>
                    <a:pt x="140" y="178"/>
                  </a:lnTo>
                  <a:lnTo>
                    <a:pt x="131" y="178"/>
                  </a:lnTo>
                  <a:lnTo>
                    <a:pt x="131" y="178"/>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fi-FI"/>
            </a:p>
          </p:txBody>
        </p:sp>
      </p:grpSp>
      <p:grpSp>
        <p:nvGrpSpPr>
          <p:cNvPr id="58" name="Ryhmä 57"/>
          <p:cNvGrpSpPr/>
          <p:nvPr/>
        </p:nvGrpSpPr>
        <p:grpSpPr>
          <a:xfrm>
            <a:off x="575484" y="1760638"/>
            <a:ext cx="496189" cy="503906"/>
            <a:chOff x="2747963" y="855663"/>
            <a:chExt cx="714376" cy="725487"/>
          </a:xfrm>
          <a:solidFill>
            <a:schemeClr val="bg1"/>
          </a:solidFill>
        </p:grpSpPr>
        <p:sp>
          <p:nvSpPr>
            <p:cNvPr id="59" name="Freeform 31"/>
            <p:cNvSpPr>
              <a:spLocks/>
            </p:cNvSpPr>
            <p:nvPr/>
          </p:nvSpPr>
          <p:spPr bwMode="auto">
            <a:xfrm>
              <a:off x="3267076" y="1330325"/>
              <a:ext cx="152400" cy="98425"/>
            </a:xfrm>
            <a:custGeom>
              <a:avLst/>
              <a:gdLst>
                <a:gd name="T0" fmla="*/ 174 w 193"/>
                <a:gd name="T1" fmla="*/ 124 h 124"/>
                <a:gd name="T2" fmla="*/ 0 w 193"/>
                <a:gd name="T3" fmla="*/ 37 h 124"/>
                <a:gd name="T4" fmla="*/ 19 w 193"/>
                <a:gd name="T5" fmla="*/ 0 h 124"/>
                <a:gd name="T6" fmla="*/ 193 w 193"/>
                <a:gd name="T7" fmla="*/ 87 h 124"/>
                <a:gd name="T8" fmla="*/ 174 w 193"/>
                <a:gd name="T9" fmla="*/ 124 h 124"/>
              </a:gdLst>
              <a:ahLst/>
              <a:cxnLst>
                <a:cxn ang="0">
                  <a:pos x="T0" y="T1"/>
                </a:cxn>
                <a:cxn ang="0">
                  <a:pos x="T2" y="T3"/>
                </a:cxn>
                <a:cxn ang="0">
                  <a:pos x="T4" y="T5"/>
                </a:cxn>
                <a:cxn ang="0">
                  <a:pos x="T6" y="T7"/>
                </a:cxn>
                <a:cxn ang="0">
                  <a:pos x="T8" y="T9"/>
                </a:cxn>
              </a:cxnLst>
              <a:rect l="0" t="0" r="r" b="b"/>
              <a:pathLst>
                <a:path w="193" h="124">
                  <a:moveTo>
                    <a:pt x="174" y="124"/>
                  </a:moveTo>
                  <a:lnTo>
                    <a:pt x="0" y="37"/>
                  </a:lnTo>
                  <a:lnTo>
                    <a:pt x="19" y="0"/>
                  </a:lnTo>
                  <a:lnTo>
                    <a:pt x="193" y="87"/>
                  </a:lnTo>
                  <a:lnTo>
                    <a:pt x="174" y="124"/>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sp>
          <p:nvSpPr>
            <p:cNvPr id="69" name="Freeform 32"/>
            <p:cNvSpPr>
              <a:spLocks/>
            </p:cNvSpPr>
            <p:nvPr/>
          </p:nvSpPr>
          <p:spPr bwMode="auto">
            <a:xfrm>
              <a:off x="3308351" y="1173163"/>
              <a:ext cx="153988" cy="34925"/>
            </a:xfrm>
            <a:custGeom>
              <a:avLst/>
              <a:gdLst>
                <a:gd name="T0" fmla="*/ 195 w 195"/>
                <a:gd name="T1" fmla="*/ 41 h 44"/>
                <a:gd name="T2" fmla="*/ 0 w 195"/>
                <a:gd name="T3" fmla="*/ 44 h 44"/>
                <a:gd name="T4" fmla="*/ 0 w 195"/>
                <a:gd name="T5" fmla="*/ 4 h 44"/>
                <a:gd name="T6" fmla="*/ 195 w 195"/>
                <a:gd name="T7" fmla="*/ 0 h 44"/>
                <a:gd name="T8" fmla="*/ 195 w 195"/>
                <a:gd name="T9" fmla="*/ 41 h 44"/>
              </a:gdLst>
              <a:ahLst/>
              <a:cxnLst>
                <a:cxn ang="0">
                  <a:pos x="T0" y="T1"/>
                </a:cxn>
                <a:cxn ang="0">
                  <a:pos x="T2" y="T3"/>
                </a:cxn>
                <a:cxn ang="0">
                  <a:pos x="T4" y="T5"/>
                </a:cxn>
                <a:cxn ang="0">
                  <a:pos x="T6" y="T7"/>
                </a:cxn>
                <a:cxn ang="0">
                  <a:pos x="T8" y="T9"/>
                </a:cxn>
              </a:cxnLst>
              <a:rect l="0" t="0" r="r" b="b"/>
              <a:pathLst>
                <a:path w="195" h="44">
                  <a:moveTo>
                    <a:pt x="195" y="41"/>
                  </a:moveTo>
                  <a:lnTo>
                    <a:pt x="0" y="44"/>
                  </a:lnTo>
                  <a:lnTo>
                    <a:pt x="0" y="4"/>
                  </a:lnTo>
                  <a:lnTo>
                    <a:pt x="195" y="0"/>
                  </a:lnTo>
                  <a:lnTo>
                    <a:pt x="195" y="41"/>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sp>
          <p:nvSpPr>
            <p:cNvPr id="77" name="Freeform 33"/>
            <p:cNvSpPr>
              <a:spLocks/>
            </p:cNvSpPr>
            <p:nvPr/>
          </p:nvSpPr>
          <p:spPr bwMode="auto">
            <a:xfrm>
              <a:off x="2747963" y="1173163"/>
              <a:ext cx="153988" cy="34925"/>
            </a:xfrm>
            <a:custGeom>
              <a:avLst/>
              <a:gdLst>
                <a:gd name="T0" fmla="*/ 195 w 195"/>
                <a:gd name="T1" fmla="*/ 41 h 44"/>
                <a:gd name="T2" fmla="*/ 0 w 195"/>
                <a:gd name="T3" fmla="*/ 44 h 44"/>
                <a:gd name="T4" fmla="*/ 0 w 195"/>
                <a:gd name="T5" fmla="*/ 4 h 44"/>
                <a:gd name="T6" fmla="*/ 195 w 195"/>
                <a:gd name="T7" fmla="*/ 0 h 44"/>
                <a:gd name="T8" fmla="*/ 195 w 195"/>
                <a:gd name="T9" fmla="*/ 41 h 44"/>
              </a:gdLst>
              <a:ahLst/>
              <a:cxnLst>
                <a:cxn ang="0">
                  <a:pos x="T0" y="T1"/>
                </a:cxn>
                <a:cxn ang="0">
                  <a:pos x="T2" y="T3"/>
                </a:cxn>
                <a:cxn ang="0">
                  <a:pos x="T4" y="T5"/>
                </a:cxn>
                <a:cxn ang="0">
                  <a:pos x="T6" y="T7"/>
                </a:cxn>
                <a:cxn ang="0">
                  <a:pos x="T8" y="T9"/>
                </a:cxn>
              </a:cxnLst>
              <a:rect l="0" t="0" r="r" b="b"/>
              <a:pathLst>
                <a:path w="195" h="44">
                  <a:moveTo>
                    <a:pt x="195" y="41"/>
                  </a:moveTo>
                  <a:lnTo>
                    <a:pt x="0" y="44"/>
                  </a:lnTo>
                  <a:lnTo>
                    <a:pt x="0" y="4"/>
                  </a:lnTo>
                  <a:lnTo>
                    <a:pt x="195" y="0"/>
                  </a:lnTo>
                  <a:lnTo>
                    <a:pt x="195" y="41"/>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sp>
          <p:nvSpPr>
            <p:cNvPr id="78" name="Freeform 34"/>
            <p:cNvSpPr>
              <a:spLocks/>
            </p:cNvSpPr>
            <p:nvPr/>
          </p:nvSpPr>
          <p:spPr bwMode="auto">
            <a:xfrm>
              <a:off x="2770188" y="1316038"/>
              <a:ext cx="152400" cy="98425"/>
            </a:xfrm>
            <a:custGeom>
              <a:avLst/>
              <a:gdLst>
                <a:gd name="T0" fmla="*/ 18 w 192"/>
                <a:gd name="T1" fmla="*/ 123 h 123"/>
                <a:gd name="T2" fmla="*/ 192 w 192"/>
                <a:gd name="T3" fmla="*/ 36 h 123"/>
                <a:gd name="T4" fmla="*/ 174 w 192"/>
                <a:gd name="T5" fmla="*/ 0 h 123"/>
                <a:gd name="T6" fmla="*/ 0 w 192"/>
                <a:gd name="T7" fmla="*/ 87 h 123"/>
                <a:gd name="T8" fmla="*/ 18 w 192"/>
                <a:gd name="T9" fmla="*/ 123 h 123"/>
              </a:gdLst>
              <a:ahLst/>
              <a:cxnLst>
                <a:cxn ang="0">
                  <a:pos x="T0" y="T1"/>
                </a:cxn>
                <a:cxn ang="0">
                  <a:pos x="T2" y="T3"/>
                </a:cxn>
                <a:cxn ang="0">
                  <a:pos x="T4" y="T5"/>
                </a:cxn>
                <a:cxn ang="0">
                  <a:pos x="T6" y="T7"/>
                </a:cxn>
                <a:cxn ang="0">
                  <a:pos x="T8" y="T9"/>
                </a:cxn>
              </a:cxnLst>
              <a:rect l="0" t="0" r="r" b="b"/>
              <a:pathLst>
                <a:path w="192" h="123">
                  <a:moveTo>
                    <a:pt x="18" y="123"/>
                  </a:moveTo>
                  <a:lnTo>
                    <a:pt x="192" y="36"/>
                  </a:lnTo>
                  <a:lnTo>
                    <a:pt x="174" y="0"/>
                  </a:lnTo>
                  <a:lnTo>
                    <a:pt x="0" y="87"/>
                  </a:lnTo>
                  <a:lnTo>
                    <a:pt x="18" y="123"/>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sp>
          <p:nvSpPr>
            <p:cNvPr id="80" name="Freeform 35"/>
            <p:cNvSpPr>
              <a:spLocks/>
            </p:cNvSpPr>
            <p:nvPr/>
          </p:nvSpPr>
          <p:spPr bwMode="auto">
            <a:xfrm>
              <a:off x="3244851" y="915988"/>
              <a:ext cx="127000" cy="136525"/>
            </a:xfrm>
            <a:custGeom>
              <a:avLst/>
              <a:gdLst>
                <a:gd name="T0" fmla="*/ 159 w 159"/>
                <a:gd name="T1" fmla="*/ 26 h 172"/>
                <a:gd name="T2" fmla="*/ 31 w 159"/>
                <a:gd name="T3" fmla="*/ 172 h 172"/>
                <a:gd name="T4" fmla="*/ 0 w 159"/>
                <a:gd name="T5" fmla="*/ 145 h 172"/>
                <a:gd name="T6" fmla="*/ 129 w 159"/>
                <a:gd name="T7" fmla="*/ 0 h 172"/>
                <a:gd name="T8" fmla="*/ 159 w 159"/>
                <a:gd name="T9" fmla="*/ 26 h 172"/>
              </a:gdLst>
              <a:ahLst/>
              <a:cxnLst>
                <a:cxn ang="0">
                  <a:pos x="T0" y="T1"/>
                </a:cxn>
                <a:cxn ang="0">
                  <a:pos x="T2" y="T3"/>
                </a:cxn>
                <a:cxn ang="0">
                  <a:pos x="T4" y="T5"/>
                </a:cxn>
                <a:cxn ang="0">
                  <a:pos x="T6" y="T7"/>
                </a:cxn>
                <a:cxn ang="0">
                  <a:pos x="T8" y="T9"/>
                </a:cxn>
              </a:cxnLst>
              <a:rect l="0" t="0" r="r" b="b"/>
              <a:pathLst>
                <a:path w="159" h="172">
                  <a:moveTo>
                    <a:pt x="159" y="26"/>
                  </a:moveTo>
                  <a:lnTo>
                    <a:pt x="31" y="172"/>
                  </a:lnTo>
                  <a:lnTo>
                    <a:pt x="0" y="145"/>
                  </a:lnTo>
                  <a:lnTo>
                    <a:pt x="129" y="0"/>
                  </a:lnTo>
                  <a:lnTo>
                    <a:pt x="159" y="26"/>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sp>
          <p:nvSpPr>
            <p:cNvPr id="81" name="Freeform 36"/>
            <p:cNvSpPr>
              <a:spLocks/>
            </p:cNvSpPr>
            <p:nvPr/>
          </p:nvSpPr>
          <p:spPr bwMode="auto">
            <a:xfrm>
              <a:off x="2824163" y="915988"/>
              <a:ext cx="127000" cy="136525"/>
            </a:xfrm>
            <a:custGeom>
              <a:avLst/>
              <a:gdLst>
                <a:gd name="T0" fmla="*/ 0 w 160"/>
                <a:gd name="T1" fmla="*/ 26 h 172"/>
                <a:gd name="T2" fmla="*/ 129 w 160"/>
                <a:gd name="T3" fmla="*/ 172 h 172"/>
                <a:gd name="T4" fmla="*/ 160 w 160"/>
                <a:gd name="T5" fmla="*/ 145 h 172"/>
                <a:gd name="T6" fmla="*/ 31 w 160"/>
                <a:gd name="T7" fmla="*/ 0 h 172"/>
                <a:gd name="T8" fmla="*/ 0 w 160"/>
                <a:gd name="T9" fmla="*/ 26 h 172"/>
              </a:gdLst>
              <a:ahLst/>
              <a:cxnLst>
                <a:cxn ang="0">
                  <a:pos x="T0" y="T1"/>
                </a:cxn>
                <a:cxn ang="0">
                  <a:pos x="T2" y="T3"/>
                </a:cxn>
                <a:cxn ang="0">
                  <a:pos x="T4" y="T5"/>
                </a:cxn>
                <a:cxn ang="0">
                  <a:pos x="T6" y="T7"/>
                </a:cxn>
                <a:cxn ang="0">
                  <a:pos x="T8" y="T9"/>
                </a:cxn>
              </a:cxnLst>
              <a:rect l="0" t="0" r="r" b="b"/>
              <a:pathLst>
                <a:path w="160" h="172">
                  <a:moveTo>
                    <a:pt x="0" y="26"/>
                  </a:moveTo>
                  <a:lnTo>
                    <a:pt x="129" y="172"/>
                  </a:lnTo>
                  <a:lnTo>
                    <a:pt x="160" y="145"/>
                  </a:lnTo>
                  <a:lnTo>
                    <a:pt x="31" y="0"/>
                  </a:lnTo>
                  <a:lnTo>
                    <a:pt x="0" y="26"/>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sp>
          <p:nvSpPr>
            <p:cNvPr id="82" name="Rectangle 37"/>
            <p:cNvSpPr>
              <a:spLocks noChangeArrowheads="1"/>
            </p:cNvSpPr>
            <p:nvPr/>
          </p:nvSpPr>
          <p:spPr bwMode="auto">
            <a:xfrm>
              <a:off x="3106738" y="855663"/>
              <a:ext cx="31750" cy="153987"/>
            </a:xfrm>
            <a:prstGeom prst="rect">
              <a:avLst/>
            </a:prstGeom>
            <a:grpFill/>
            <a:ln>
              <a:noFill/>
            </a:ln>
          </p:spPr>
          <p:txBody>
            <a:bodyPr vert="horz" wrap="square" lIns="68580" tIns="34290" rIns="68580" bIns="34290" numCol="1" anchor="t" anchorCtr="0" compatLnSpc="1">
              <a:prstTxWarp prst="textNoShape">
                <a:avLst/>
              </a:prstTxWarp>
            </a:bodyPr>
            <a:lstStyle/>
            <a:p>
              <a:endParaRPr lang="fi-FI"/>
            </a:p>
          </p:txBody>
        </p:sp>
        <p:sp>
          <p:nvSpPr>
            <p:cNvPr id="88" name="Freeform 38"/>
            <p:cNvSpPr>
              <a:spLocks noEditPoints="1"/>
            </p:cNvSpPr>
            <p:nvPr/>
          </p:nvSpPr>
          <p:spPr bwMode="auto">
            <a:xfrm>
              <a:off x="2951163" y="1046163"/>
              <a:ext cx="307975" cy="534987"/>
            </a:xfrm>
            <a:custGeom>
              <a:avLst/>
              <a:gdLst>
                <a:gd name="T0" fmla="*/ 366 w 388"/>
                <a:gd name="T1" fmla="*/ 284 h 674"/>
                <a:gd name="T2" fmla="*/ 381 w 388"/>
                <a:gd name="T3" fmla="*/ 248 h 674"/>
                <a:gd name="T4" fmla="*/ 388 w 388"/>
                <a:gd name="T5" fmla="*/ 209 h 674"/>
                <a:gd name="T6" fmla="*/ 387 w 388"/>
                <a:gd name="T7" fmla="*/ 175 h 674"/>
                <a:gd name="T8" fmla="*/ 373 w 388"/>
                <a:gd name="T9" fmla="*/ 119 h 674"/>
                <a:gd name="T10" fmla="*/ 344 w 388"/>
                <a:gd name="T11" fmla="*/ 71 h 674"/>
                <a:gd name="T12" fmla="*/ 303 w 388"/>
                <a:gd name="T13" fmla="*/ 34 h 674"/>
                <a:gd name="T14" fmla="*/ 252 w 388"/>
                <a:gd name="T15" fmla="*/ 9 h 674"/>
                <a:gd name="T16" fmla="*/ 193 w 388"/>
                <a:gd name="T17" fmla="*/ 0 h 674"/>
                <a:gd name="T18" fmla="*/ 155 w 388"/>
                <a:gd name="T19" fmla="*/ 4 h 674"/>
                <a:gd name="T20" fmla="*/ 101 w 388"/>
                <a:gd name="T21" fmla="*/ 24 h 674"/>
                <a:gd name="T22" fmla="*/ 56 w 388"/>
                <a:gd name="T23" fmla="*/ 57 h 674"/>
                <a:gd name="T24" fmla="*/ 23 w 388"/>
                <a:gd name="T25" fmla="*/ 102 h 674"/>
                <a:gd name="T26" fmla="*/ 3 w 388"/>
                <a:gd name="T27" fmla="*/ 156 h 674"/>
                <a:gd name="T28" fmla="*/ 0 w 388"/>
                <a:gd name="T29" fmla="*/ 194 h 674"/>
                <a:gd name="T30" fmla="*/ 9 w 388"/>
                <a:gd name="T31" fmla="*/ 256 h 674"/>
                <a:gd name="T32" fmla="*/ 16 w 388"/>
                <a:gd name="T33" fmla="*/ 275 h 674"/>
                <a:gd name="T34" fmla="*/ 113 w 388"/>
                <a:gd name="T35" fmla="*/ 479 h 674"/>
                <a:gd name="T36" fmla="*/ 114 w 388"/>
                <a:gd name="T37" fmla="*/ 500 h 674"/>
                <a:gd name="T38" fmla="*/ 111 w 388"/>
                <a:gd name="T39" fmla="*/ 611 h 674"/>
                <a:gd name="T40" fmla="*/ 113 w 388"/>
                <a:gd name="T41" fmla="*/ 623 h 674"/>
                <a:gd name="T42" fmla="*/ 121 w 388"/>
                <a:gd name="T43" fmla="*/ 641 h 674"/>
                <a:gd name="T44" fmla="*/ 135 w 388"/>
                <a:gd name="T45" fmla="*/ 655 h 674"/>
                <a:gd name="T46" fmla="*/ 176 w 388"/>
                <a:gd name="T47" fmla="*/ 673 h 674"/>
                <a:gd name="T48" fmla="*/ 209 w 388"/>
                <a:gd name="T49" fmla="*/ 673 h 674"/>
                <a:gd name="T50" fmla="*/ 250 w 388"/>
                <a:gd name="T51" fmla="*/ 655 h 674"/>
                <a:gd name="T52" fmla="*/ 264 w 388"/>
                <a:gd name="T53" fmla="*/ 641 h 674"/>
                <a:gd name="T54" fmla="*/ 272 w 388"/>
                <a:gd name="T55" fmla="*/ 623 h 674"/>
                <a:gd name="T56" fmla="*/ 274 w 388"/>
                <a:gd name="T57" fmla="*/ 500 h 674"/>
                <a:gd name="T58" fmla="*/ 268 w 388"/>
                <a:gd name="T59" fmla="*/ 501 h 674"/>
                <a:gd name="T60" fmla="*/ 272 w 388"/>
                <a:gd name="T61" fmla="*/ 479 h 674"/>
                <a:gd name="T62" fmla="*/ 262 w 388"/>
                <a:gd name="T63" fmla="*/ 441 h 674"/>
                <a:gd name="T64" fmla="*/ 241 w 388"/>
                <a:gd name="T65" fmla="*/ 446 h 674"/>
                <a:gd name="T66" fmla="*/ 170 w 388"/>
                <a:gd name="T67" fmla="*/ 447 h 674"/>
                <a:gd name="T68" fmla="*/ 128 w 388"/>
                <a:gd name="T69" fmla="*/ 442 h 674"/>
                <a:gd name="T70" fmla="*/ 48 w 388"/>
                <a:gd name="T71" fmla="*/ 274 h 674"/>
                <a:gd name="T72" fmla="*/ 46 w 388"/>
                <a:gd name="T73" fmla="*/ 269 h 674"/>
                <a:gd name="T74" fmla="*/ 33 w 388"/>
                <a:gd name="T75" fmla="*/ 220 h 674"/>
                <a:gd name="T76" fmla="*/ 33 w 388"/>
                <a:gd name="T77" fmla="*/ 185 h 674"/>
                <a:gd name="T78" fmla="*/ 45 w 388"/>
                <a:gd name="T79" fmla="*/ 137 h 674"/>
                <a:gd name="T80" fmla="*/ 69 w 388"/>
                <a:gd name="T81" fmla="*/ 98 h 674"/>
                <a:gd name="T82" fmla="*/ 104 w 388"/>
                <a:gd name="T83" fmla="*/ 66 h 674"/>
                <a:gd name="T84" fmla="*/ 147 w 388"/>
                <a:gd name="T85" fmla="*/ 45 h 674"/>
                <a:gd name="T86" fmla="*/ 196 w 388"/>
                <a:gd name="T87" fmla="*/ 37 h 674"/>
                <a:gd name="T88" fmla="*/ 229 w 388"/>
                <a:gd name="T89" fmla="*/ 40 h 674"/>
                <a:gd name="T90" fmla="*/ 274 w 388"/>
                <a:gd name="T91" fmla="*/ 57 h 674"/>
                <a:gd name="T92" fmla="*/ 311 w 388"/>
                <a:gd name="T93" fmla="*/ 86 h 674"/>
                <a:gd name="T94" fmla="*/ 340 w 388"/>
                <a:gd name="T95" fmla="*/ 123 h 674"/>
                <a:gd name="T96" fmla="*/ 356 w 388"/>
                <a:gd name="T97" fmla="*/ 168 h 674"/>
                <a:gd name="T98" fmla="*/ 360 w 388"/>
                <a:gd name="T99" fmla="*/ 201 h 674"/>
                <a:gd name="T100" fmla="*/ 356 w 388"/>
                <a:gd name="T101" fmla="*/ 235 h 674"/>
                <a:gd name="T102" fmla="*/ 347 w 388"/>
                <a:gd name="T103" fmla="*/ 267 h 674"/>
                <a:gd name="T104" fmla="*/ 262 w 388"/>
                <a:gd name="T105" fmla="*/ 441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8" h="674">
                  <a:moveTo>
                    <a:pt x="361" y="296"/>
                  </a:moveTo>
                  <a:lnTo>
                    <a:pt x="361" y="296"/>
                  </a:lnTo>
                  <a:lnTo>
                    <a:pt x="366" y="284"/>
                  </a:lnTo>
                  <a:lnTo>
                    <a:pt x="373" y="273"/>
                  </a:lnTo>
                  <a:lnTo>
                    <a:pt x="377" y="260"/>
                  </a:lnTo>
                  <a:lnTo>
                    <a:pt x="381" y="248"/>
                  </a:lnTo>
                  <a:lnTo>
                    <a:pt x="384" y="235"/>
                  </a:lnTo>
                  <a:lnTo>
                    <a:pt x="386" y="222"/>
                  </a:lnTo>
                  <a:lnTo>
                    <a:pt x="388" y="209"/>
                  </a:lnTo>
                  <a:lnTo>
                    <a:pt x="388" y="194"/>
                  </a:lnTo>
                  <a:lnTo>
                    <a:pt x="388" y="194"/>
                  </a:lnTo>
                  <a:lnTo>
                    <a:pt x="387" y="175"/>
                  </a:lnTo>
                  <a:lnTo>
                    <a:pt x="385" y="156"/>
                  </a:lnTo>
                  <a:lnTo>
                    <a:pt x="380" y="137"/>
                  </a:lnTo>
                  <a:lnTo>
                    <a:pt x="373" y="119"/>
                  </a:lnTo>
                  <a:lnTo>
                    <a:pt x="365" y="102"/>
                  </a:lnTo>
                  <a:lnTo>
                    <a:pt x="355" y="86"/>
                  </a:lnTo>
                  <a:lnTo>
                    <a:pt x="344" y="71"/>
                  </a:lnTo>
                  <a:lnTo>
                    <a:pt x="331" y="57"/>
                  </a:lnTo>
                  <a:lnTo>
                    <a:pt x="318" y="45"/>
                  </a:lnTo>
                  <a:lnTo>
                    <a:pt x="303" y="34"/>
                  </a:lnTo>
                  <a:lnTo>
                    <a:pt x="287" y="24"/>
                  </a:lnTo>
                  <a:lnTo>
                    <a:pt x="269" y="15"/>
                  </a:lnTo>
                  <a:lnTo>
                    <a:pt x="252" y="9"/>
                  </a:lnTo>
                  <a:lnTo>
                    <a:pt x="233" y="4"/>
                  </a:lnTo>
                  <a:lnTo>
                    <a:pt x="213" y="1"/>
                  </a:lnTo>
                  <a:lnTo>
                    <a:pt x="193" y="0"/>
                  </a:lnTo>
                  <a:lnTo>
                    <a:pt x="193" y="0"/>
                  </a:lnTo>
                  <a:lnTo>
                    <a:pt x="174" y="1"/>
                  </a:lnTo>
                  <a:lnTo>
                    <a:pt x="155" y="4"/>
                  </a:lnTo>
                  <a:lnTo>
                    <a:pt x="136" y="9"/>
                  </a:lnTo>
                  <a:lnTo>
                    <a:pt x="119" y="15"/>
                  </a:lnTo>
                  <a:lnTo>
                    <a:pt x="101" y="24"/>
                  </a:lnTo>
                  <a:lnTo>
                    <a:pt x="84" y="34"/>
                  </a:lnTo>
                  <a:lnTo>
                    <a:pt x="70" y="45"/>
                  </a:lnTo>
                  <a:lnTo>
                    <a:pt x="56" y="57"/>
                  </a:lnTo>
                  <a:lnTo>
                    <a:pt x="44" y="71"/>
                  </a:lnTo>
                  <a:lnTo>
                    <a:pt x="33" y="86"/>
                  </a:lnTo>
                  <a:lnTo>
                    <a:pt x="23" y="102"/>
                  </a:lnTo>
                  <a:lnTo>
                    <a:pt x="14" y="119"/>
                  </a:lnTo>
                  <a:lnTo>
                    <a:pt x="7" y="137"/>
                  </a:lnTo>
                  <a:lnTo>
                    <a:pt x="3" y="156"/>
                  </a:lnTo>
                  <a:lnTo>
                    <a:pt x="0" y="175"/>
                  </a:lnTo>
                  <a:lnTo>
                    <a:pt x="0" y="194"/>
                  </a:lnTo>
                  <a:lnTo>
                    <a:pt x="0" y="194"/>
                  </a:lnTo>
                  <a:lnTo>
                    <a:pt x="1" y="216"/>
                  </a:lnTo>
                  <a:lnTo>
                    <a:pt x="4" y="236"/>
                  </a:lnTo>
                  <a:lnTo>
                    <a:pt x="9" y="256"/>
                  </a:lnTo>
                  <a:lnTo>
                    <a:pt x="16" y="275"/>
                  </a:lnTo>
                  <a:lnTo>
                    <a:pt x="16" y="275"/>
                  </a:lnTo>
                  <a:lnTo>
                    <a:pt x="16" y="275"/>
                  </a:lnTo>
                  <a:lnTo>
                    <a:pt x="19" y="280"/>
                  </a:lnTo>
                  <a:lnTo>
                    <a:pt x="113" y="479"/>
                  </a:lnTo>
                  <a:lnTo>
                    <a:pt x="113" y="479"/>
                  </a:lnTo>
                  <a:lnTo>
                    <a:pt x="113" y="490"/>
                  </a:lnTo>
                  <a:lnTo>
                    <a:pt x="114" y="500"/>
                  </a:lnTo>
                  <a:lnTo>
                    <a:pt x="114" y="500"/>
                  </a:lnTo>
                  <a:lnTo>
                    <a:pt x="114" y="500"/>
                  </a:lnTo>
                  <a:lnTo>
                    <a:pt x="111" y="500"/>
                  </a:lnTo>
                  <a:lnTo>
                    <a:pt x="111" y="611"/>
                  </a:lnTo>
                  <a:lnTo>
                    <a:pt x="111" y="611"/>
                  </a:lnTo>
                  <a:lnTo>
                    <a:pt x="111" y="618"/>
                  </a:lnTo>
                  <a:lnTo>
                    <a:pt x="113" y="623"/>
                  </a:lnTo>
                  <a:lnTo>
                    <a:pt x="114" y="630"/>
                  </a:lnTo>
                  <a:lnTo>
                    <a:pt x="117" y="636"/>
                  </a:lnTo>
                  <a:lnTo>
                    <a:pt x="121" y="641"/>
                  </a:lnTo>
                  <a:lnTo>
                    <a:pt x="125" y="647"/>
                  </a:lnTo>
                  <a:lnTo>
                    <a:pt x="130" y="651"/>
                  </a:lnTo>
                  <a:lnTo>
                    <a:pt x="135" y="655"/>
                  </a:lnTo>
                  <a:lnTo>
                    <a:pt x="147" y="663"/>
                  </a:lnTo>
                  <a:lnTo>
                    <a:pt x="160" y="670"/>
                  </a:lnTo>
                  <a:lnTo>
                    <a:pt x="176" y="673"/>
                  </a:lnTo>
                  <a:lnTo>
                    <a:pt x="192" y="674"/>
                  </a:lnTo>
                  <a:lnTo>
                    <a:pt x="192" y="674"/>
                  </a:lnTo>
                  <a:lnTo>
                    <a:pt x="209" y="673"/>
                  </a:lnTo>
                  <a:lnTo>
                    <a:pt x="224" y="670"/>
                  </a:lnTo>
                  <a:lnTo>
                    <a:pt x="238" y="663"/>
                  </a:lnTo>
                  <a:lnTo>
                    <a:pt x="250" y="655"/>
                  </a:lnTo>
                  <a:lnTo>
                    <a:pt x="255" y="651"/>
                  </a:lnTo>
                  <a:lnTo>
                    <a:pt x="260" y="647"/>
                  </a:lnTo>
                  <a:lnTo>
                    <a:pt x="264" y="641"/>
                  </a:lnTo>
                  <a:lnTo>
                    <a:pt x="267" y="636"/>
                  </a:lnTo>
                  <a:lnTo>
                    <a:pt x="271" y="630"/>
                  </a:lnTo>
                  <a:lnTo>
                    <a:pt x="272" y="623"/>
                  </a:lnTo>
                  <a:lnTo>
                    <a:pt x="274" y="618"/>
                  </a:lnTo>
                  <a:lnTo>
                    <a:pt x="274" y="611"/>
                  </a:lnTo>
                  <a:lnTo>
                    <a:pt x="274" y="500"/>
                  </a:lnTo>
                  <a:lnTo>
                    <a:pt x="274" y="500"/>
                  </a:lnTo>
                  <a:lnTo>
                    <a:pt x="272" y="501"/>
                  </a:lnTo>
                  <a:lnTo>
                    <a:pt x="268" y="501"/>
                  </a:lnTo>
                  <a:lnTo>
                    <a:pt x="268" y="501"/>
                  </a:lnTo>
                  <a:lnTo>
                    <a:pt x="271" y="490"/>
                  </a:lnTo>
                  <a:lnTo>
                    <a:pt x="272" y="479"/>
                  </a:lnTo>
                  <a:lnTo>
                    <a:pt x="361" y="296"/>
                  </a:lnTo>
                  <a:close/>
                  <a:moveTo>
                    <a:pt x="262" y="441"/>
                  </a:moveTo>
                  <a:lnTo>
                    <a:pt x="262" y="441"/>
                  </a:lnTo>
                  <a:lnTo>
                    <a:pt x="261" y="442"/>
                  </a:lnTo>
                  <a:lnTo>
                    <a:pt x="256" y="444"/>
                  </a:lnTo>
                  <a:lnTo>
                    <a:pt x="241" y="446"/>
                  </a:lnTo>
                  <a:lnTo>
                    <a:pt x="219" y="447"/>
                  </a:lnTo>
                  <a:lnTo>
                    <a:pt x="195" y="447"/>
                  </a:lnTo>
                  <a:lnTo>
                    <a:pt x="170" y="447"/>
                  </a:lnTo>
                  <a:lnTo>
                    <a:pt x="148" y="446"/>
                  </a:lnTo>
                  <a:lnTo>
                    <a:pt x="133" y="444"/>
                  </a:lnTo>
                  <a:lnTo>
                    <a:pt x="128" y="442"/>
                  </a:lnTo>
                  <a:lnTo>
                    <a:pt x="127" y="441"/>
                  </a:lnTo>
                  <a:lnTo>
                    <a:pt x="48" y="274"/>
                  </a:lnTo>
                  <a:lnTo>
                    <a:pt x="48" y="274"/>
                  </a:lnTo>
                  <a:lnTo>
                    <a:pt x="46" y="269"/>
                  </a:lnTo>
                  <a:lnTo>
                    <a:pt x="46" y="269"/>
                  </a:lnTo>
                  <a:lnTo>
                    <a:pt x="46" y="269"/>
                  </a:lnTo>
                  <a:lnTo>
                    <a:pt x="40" y="254"/>
                  </a:lnTo>
                  <a:lnTo>
                    <a:pt x="35" y="237"/>
                  </a:lnTo>
                  <a:lnTo>
                    <a:pt x="33" y="220"/>
                  </a:lnTo>
                  <a:lnTo>
                    <a:pt x="32" y="202"/>
                  </a:lnTo>
                  <a:lnTo>
                    <a:pt x="32" y="202"/>
                  </a:lnTo>
                  <a:lnTo>
                    <a:pt x="33" y="185"/>
                  </a:lnTo>
                  <a:lnTo>
                    <a:pt x="35" y="168"/>
                  </a:lnTo>
                  <a:lnTo>
                    <a:pt x="39" y="153"/>
                  </a:lnTo>
                  <a:lnTo>
                    <a:pt x="45" y="137"/>
                  </a:lnTo>
                  <a:lnTo>
                    <a:pt x="51" y="123"/>
                  </a:lnTo>
                  <a:lnTo>
                    <a:pt x="59" y="110"/>
                  </a:lnTo>
                  <a:lnTo>
                    <a:pt x="69" y="98"/>
                  </a:lnTo>
                  <a:lnTo>
                    <a:pt x="80" y="86"/>
                  </a:lnTo>
                  <a:lnTo>
                    <a:pt x="91" y="75"/>
                  </a:lnTo>
                  <a:lnTo>
                    <a:pt x="104" y="66"/>
                  </a:lnTo>
                  <a:lnTo>
                    <a:pt x="117" y="57"/>
                  </a:lnTo>
                  <a:lnTo>
                    <a:pt x="132" y="50"/>
                  </a:lnTo>
                  <a:lnTo>
                    <a:pt x="147" y="45"/>
                  </a:lnTo>
                  <a:lnTo>
                    <a:pt x="163" y="40"/>
                  </a:lnTo>
                  <a:lnTo>
                    <a:pt x="179" y="38"/>
                  </a:lnTo>
                  <a:lnTo>
                    <a:pt x="196" y="37"/>
                  </a:lnTo>
                  <a:lnTo>
                    <a:pt x="196" y="37"/>
                  </a:lnTo>
                  <a:lnTo>
                    <a:pt x="212" y="38"/>
                  </a:lnTo>
                  <a:lnTo>
                    <a:pt x="229" y="40"/>
                  </a:lnTo>
                  <a:lnTo>
                    <a:pt x="244" y="45"/>
                  </a:lnTo>
                  <a:lnTo>
                    <a:pt x="260" y="50"/>
                  </a:lnTo>
                  <a:lnTo>
                    <a:pt x="274" y="57"/>
                  </a:lnTo>
                  <a:lnTo>
                    <a:pt x="287" y="66"/>
                  </a:lnTo>
                  <a:lnTo>
                    <a:pt x="300" y="75"/>
                  </a:lnTo>
                  <a:lnTo>
                    <a:pt x="311" y="86"/>
                  </a:lnTo>
                  <a:lnTo>
                    <a:pt x="322" y="98"/>
                  </a:lnTo>
                  <a:lnTo>
                    <a:pt x="332" y="110"/>
                  </a:lnTo>
                  <a:lnTo>
                    <a:pt x="340" y="123"/>
                  </a:lnTo>
                  <a:lnTo>
                    <a:pt x="347" y="137"/>
                  </a:lnTo>
                  <a:lnTo>
                    <a:pt x="352" y="153"/>
                  </a:lnTo>
                  <a:lnTo>
                    <a:pt x="356" y="168"/>
                  </a:lnTo>
                  <a:lnTo>
                    <a:pt x="359" y="185"/>
                  </a:lnTo>
                  <a:lnTo>
                    <a:pt x="360" y="201"/>
                  </a:lnTo>
                  <a:lnTo>
                    <a:pt x="360" y="201"/>
                  </a:lnTo>
                  <a:lnTo>
                    <a:pt x="360" y="213"/>
                  </a:lnTo>
                  <a:lnTo>
                    <a:pt x="359" y="224"/>
                  </a:lnTo>
                  <a:lnTo>
                    <a:pt x="356" y="235"/>
                  </a:lnTo>
                  <a:lnTo>
                    <a:pt x="353" y="246"/>
                  </a:lnTo>
                  <a:lnTo>
                    <a:pt x="350" y="256"/>
                  </a:lnTo>
                  <a:lnTo>
                    <a:pt x="347" y="267"/>
                  </a:lnTo>
                  <a:lnTo>
                    <a:pt x="341" y="277"/>
                  </a:lnTo>
                  <a:lnTo>
                    <a:pt x="337" y="286"/>
                  </a:lnTo>
                  <a:lnTo>
                    <a:pt x="262" y="441"/>
                  </a:lnTo>
                  <a:close/>
                </a:path>
              </a:pathLst>
            </a:custGeom>
            <a:grpFill/>
            <a:ln>
              <a:noFill/>
            </a:ln>
          </p:spPr>
          <p:txBody>
            <a:bodyPr vert="horz" wrap="square" lIns="68580" tIns="34290" rIns="68580" bIns="34290" numCol="1" anchor="t" anchorCtr="0" compatLnSpc="1">
              <a:prstTxWarp prst="textNoShape">
                <a:avLst/>
              </a:prstTxWarp>
            </a:bodyPr>
            <a:lstStyle/>
            <a:p>
              <a:endParaRPr lang="fi-FI"/>
            </a:p>
          </p:txBody>
        </p:sp>
      </p:grpSp>
      <p:sp>
        <p:nvSpPr>
          <p:cNvPr id="60"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1441588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89896" y="321084"/>
            <a:ext cx="7776864" cy="642942"/>
          </a:xfrm>
        </p:spPr>
        <p:txBody>
          <a:bodyPr/>
          <a:lstStyle/>
          <a:p>
            <a:r>
              <a:rPr lang="fi-FI" dirty="0" smtClean="0"/>
              <a:t>Valtakunnallinen toimintomalli</a:t>
            </a:r>
            <a:endParaRPr lang="fi-FI" dirty="0"/>
          </a:p>
        </p:txBody>
      </p:sp>
      <p:sp>
        <p:nvSpPr>
          <p:cNvPr id="3" name="Tekstin paikkamerkki 2"/>
          <p:cNvSpPr>
            <a:spLocks noGrp="1"/>
          </p:cNvSpPr>
          <p:nvPr>
            <p:ph type="body" sz="quarter" idx="10"/>
          </p:nvPr>
        </p:nvSpPr>
        <p:spPr>
          <a:xfrm>
            <a:off x="616968" y="964026"/>
            <a:ext cx="8064896" cy="5333475"/>
          </a:xfrm>
        </p:spPr>
        <p:txBody>
          <a:bodyPr/>
          <a:lstStyle/>
          <a:p>
            <a:r>
              <a:rPr lang="fi-FI" dirty="0" smtClean="0">
                <a:latin typeface="+mn-lt"/>
              </a:rPr>
              <a:t>Yhtenäinen toiminta yhdessä yksikössä</a:t>
            </a:r>
          </a:p>
          <a:p>
            <a:r>
              <a:rPr lang="fi-FI" dirty="0" smtClean="0">
                <a:latin typeface="+mn-lt"/>
              </a:rPr>
              <a:t>Valtakunnalliset työjonot – useampi käsittelijä</a:t>
            </a:r>
          </a:p>
          <a:p>
            <a:pPr lvl="1"/>
            <a:r>
              <a:rPr lang="fi-FI" sz="2200" dirty="0" smtClean="0"/>
              <a:t>Maksatushakemusten ratkaisijana Ulla Salmen </a:t>
            </a:r>
          </a:p>
          <a:p>
            <a:r>
              <a:rPr lang="fi-FI" dirty="0" smtClean="0">
                <a:latin typeface="+mn-lt"/>
              </a:rPr>
              <a:t>Muutoksia:</a:t>
            </a:r>
          </a:p>
          <a:p>
            <a:pPr lvl="2"/>
            <a:r>
              <a:rPr lang="fi-FI" sz="2200" dirty="0" smtClean="0"/>
              <a:t>Uudet sähköpostiosoitteet</a:t>
            </a:r>
          </a:p>
          <a:p>
            <a:pPr lvl="3"/>
            <a:r>
              <a:rPr lang="fi-FI" sz="2200" dirty="0" smtClean="0"/>
              <a:t>Työllisyyspoliittisen avustuksessa sähköpostiosoite on:</a:t>
            </a:r>
          </a:p>
          <a:p>
            <a:pPr lvl="4"/>
            <a:r>
              <a:rPr lang="fi-FI" sz="2200" dirty="0"/>
              <a:t> </a:t>
            </a:r>
            <a:r>
              <a:rPr lang="fi-FI" sz="2200" dirty="0" smtClean="0"/>
              <a:t> </a:t>
            </a:r>
            <a:r>
              <a:rPr lang="fi-FI" sz="2200" dirty="0" smtClean="0">
                <a:hlinkClick r:id="rId2"/>
              </a:rPr>
              <a:t>maksatukset.keha@ely-keskus.fi</a:t>
            </a:r>
            <a:endParaRPr lang="fi-FI" sz="2200" dirty="0" smtClean="0"/>
          </a:p>
          <a:p>
            <a:pPr lvl="3"/>
            <a:r>
              <a:rPr lang="fi-FI" sz="2200" dirty="0" smtClean="0"/>
              <a:t>Alueelliset sähköpostiosoitteet ovat jääneet pois</a:t>
            </a:r>
          </a:p>
          <a:p>
            <a:pPr marL="1371600" lvl="3" indent="0">
              <a:buNone/>
            </a:pPr>
            <a:endParaRPr lang="fi-FI" sz="800" dirty="0" smtClean="0"/>
          </a:p>
          <a:p>
            <a:r>
              <a:rPr lang="fi-FI" dirty="0" smtClean="0">
                <a:latin typeface="+mn-lt"/>
              </a:rPr>
              <a:t>Ajantasaiset </a:t>
            </a:r>
            <a:r>
              <a:rPr lang="fi-FI" dirty="0">
                <a:latin typeface="+mn-lt"/>
              </a:rPr>
              <a:t>yhteystiedot aina </a:t>
            </a:r>
            <a:endParaRPr lang="fi-FI" dirty="0" smtClean="0">
              <a:latin typeface="+mn-lt"/>
            </a:endParaRPr>
          </a:p>
          <a:p>
            <a:pPr lvl="1"/>
            <a:r>
              <a:rPr lang="fi-FI" sz="2200" dirty="0" smtClean="0">
                <a:hlinkClick r:id="rId3"/>
              </a:rPr>
              <a:t>http</a:t>
            </a:r>
            <a:r>
              <a:rPr lang="fi-FI" sz="2200" dirty="0">
                <a:hlinkClick r:id="rId3"/>
              </a:rPr>
              <a:t>://</a:t>
            </a:r>
            <a:r>
              <a:rPr lang="fi-FI" sz="2200" dirty="0" smtClean="0">
                <a:hlinkClick r:id="rId3"/>
              </a:rPr>
              <a:t>www.keha-keskus.fi/yhteystiedot/maksatusalueiden-yhteystiedot/</a:t>
            </a:r>
            <a:endParaRPr lang="fi-FI" sz="2200" dirty="0"/>
          </a:p>
          <a:p>
            <a:r>
              <a:rPr lang="fi-FI" dirty="0" smtClean="0">
                <a:latin typeface="+mn-lt"/>
              </a:rPr>
              <a:t>Tietoa maksatuksesta (ml. Ajankohtaiset tiedotteet) </a:t>
            </a:r>
          </a:p>
          <a:p>
            <a:pPr lvl="1"/>
            <a:r>
              <a:rPr lang="fi-FI" sz="2200" dirty="0" smtClean="0">
                <a:hlinkClick r:id="rId4"/>
              </a:rPr>
              <a:t>http</a:t>
            </a:r>
            <a:r>
              <a:rPr lang="fi-FI" sz="2200" dirty="0">
                <a:hlinkClick r:id="rId4"/>
              </a:rPr>
              <a:t>://www.keha-keskus.fi/yhteystiedot/hae-maksatusta</a:t>
            </a:r>
            <a:endParaRPr lang="fi-FI" sz="2200" dirty="0"/>
          </a:p>
          <a:p>
            <a:endParaRPr lang="fi-FI" dirty="0" smtClean="0">
              <a:latin typeface="+mn-lt"/>
            </a:endParaRPr>
          </a:p>
          <a:p>
            <a:endParaRPr lang="fi-FI" dirty="0" smtClean="0">
              <a:latin typeface="+mn-lt"/>
            </a:endParaRPr>
          </a:p>
          <a:p>
            <a:endParaRPr lang="fi-FI" dirty="0">
              <a:latin typeface="+mn-lt"/>
            </a:endParaRPr>
          </a:p>
        </p:txBody>
      </p:sp>
      <p:sp>
        <p:nvSpPr>
          <p:cNvPr id="4" name="Alatunnisteen paikkamerkki 3"/>
          <p:cNvSpPr>
            <a:spLocks noGrp="1"/>
          </p:cNvSpPr>
          <p:nvPr>
            <p:ph type="ftr" sz="quarter" idx="12"/>
          </p:nvPr>
        </p:nvSpPr>
        <p:spPr/>
        <p:txBody>
          <a:bodyPr/>
          <a:lstStyle/>
          <a:p>
            <a:pPr>
              <a:defRPr/>
            </a:pPr>
            <a:r>
              <a:rPr lang="fi-FI" dirty="0" smtClean="0"/>
              <a:t>KEHA-keskus </a:t>
            </a:r>
            <a:endParaRPr lang="fi-FI" dirty="0"/>
          </a:p>
        </p:txBody>
      </p:sp>
      <p:sp>
        <p:nvSpPr>
          <p:cNvPr id="6"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2077653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1"/>
          <p:cNvSpPr txBox="1">
            <a:spLocks/>
          </p:cNvSpPr>
          <p:nvPr/>
        </p:nvSpPr>
        <p:spPr>
          <a:xfrm>
            <a:off x="1064761" y="341451"/>
            <a:ext cx="8064896" cy="642942"/>
          </a:xfrm>
          <a:prstGeom prst="rect">
            <a:avLst/>
          </a:prstGeom>
        </p:spPr>
        <p:txBody>
          <a:bodyPr/>
          <a:lstStyle>
            <a:lvl1pPr algn="l" rtl="0" eaLnBrk="0" fontAlgn="base" hangingPunct="0">
              <a:spcBef>
                <a:spcPct val="0"/>
              </a:spcBef>
              <a:spcAft>
                <a:spcPct val="0"/>
              </a:spcAft>
              <a:defRPr sz="3000" b="1" baseline="0">
                <a:solidFill>
                  <a:srgbClr val="D9640C"/>
                </a:solidFill>
                <a:latin typeface="Calibri" pitchFamily="34" charset="0"/>
                <a:ea typeface="+mj-ea"/>
                <a:cs typeface="Calibri" pitchFamily="34" charset="0"/>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Verdana" pitchFamily="34" charset="0"/>
              </a:defRPr>
            </a:lvl6pPr>
            <a:lvl7pPr marL="914400" algn="l" rtl="0" eaLnBrk="1" fontAlgn="base" hangingPunct="1">
              <a:spcBef>
                <a:spcPct val="0"/>
              </a:spcBef>
              <a:spcAft>
                <a:spcPct val="0"/>
              </a:spcAft>
              <a:defRPr sz="4000">
                <a:solidFill>
                  <a:schemeClr val="tx2"/>
                </a:solidFill>
                <a:latin typeface="Verdana" pitchFamily="34" charset="0"/>
              </a:defRPr>
            </a:lvl7pPr>
            <a:lvl8pPr marL="1371600" algn="l" rtl="0" eaLnBrk="1" fontAlgn="base" hangingPunct="1">
              <a:spcBef>
                <a:spcPct val="0"/>
              </a:spcBef>
              <a:spcAft>
                <a:spcPct val="0"/>
              </a:spcAft>
              <a:defRPr sz="4000">
                <a:solidFill>
                  <a:schemeClr val="tx2"/>
                </a:solidFill>
                <a:latin typeface="Verdana" pitchFamily="34" charset="0"/>
              </a:defRPr>
            </a:lvl8pPr>
            <a:lvl9pPr marL="1828800" algn="l" rtl="0" eaLnBrk="1" fontAlgn="base" hangingPunct="1">
              <a:spcBef>
                <a:spcPct val="0"/>
              </a:spcBef>
              <a:spcAft>
                <a:spcPct val="0"/>
              </a:spcAft>
              <a:defRPr sz="4000">
                <a:solidFill>
                  <a:schemeClr val="tx2"/>
                </a:solidFill>
                <a:latin typeface="Verdana" pitchFamily="34" charset="0"/>
              </a:defRPr>
            </a:lvl9pPr>
          </a:lstStyle>
          <a:p>
            <a:r>
              <a:rPr lang="fi-FI" kern="0" dirty="0" smtClean="0"/>
              <a:t>Säädökset ja </a:t>
            </a:r>
            <a:r>
              <a:rPr lang="fi-FI" kern="0" dirty="0" err="1" smtClean="0"/>
              <a:t>TEM:n</a:t>
            </a:r>
            <a:r>
              <a:rPr lang="fi-FI" kern="0" dirty="0" smtClean="0"/>
              <a:t> ohje							</a:t>
            </a:r>
            <a:endParaRPr lang="fi-FI" kern="0" dirty="0"/>
          </a:p>
        </p:txBody>
      </p:sp>
      <p:sp>
        <p:nvSpPr>
          <p:cNvPr id="5" name="Tekstiruutu 4"/>
          <p:cNvSpPr txBox="1"/>
          <p:nvPr/>
        </p:nvSpPr>
        <p:spPr>
          <a:xfrm>
            <a:off x="1064761" y="1020593"/>
            <a:ext cx="7632848" cy="5324535"/>
          </a:xfrm>
          <a:prstGeom prst="rect">
            <a:avLst/>
          </a:prstGeom>
          <a:noFill/>
        </p:spPr>
        <p:txBody>
          <a:bodyPr wrap="square" rtlCol="0">
            <a:spAutoFit/>
          </a:bodyPr>
          <a:lstStyle/>
          <a:p>
            <a:r>
              <a:rPr lang="fi-FI" sz="2000" dirty="0">
                <a:latin typeface="+mn-lt"/>
              </a:rPr>
              <a:t>Laki julkisesta työvoima- ja </a:t>
            </a:r>
            <a:r>
              <a:rPr lang="fi-FI" sz="2000" dirty="0" smtClean="0">
                <a:latin typeface="+mn-lt"/>
              </a:rPr>
              <a:t>yrityspalvelusta 913/2012</a:t>
            </a:r>
          </a:p>
          <a:p>
            <a:r>
              <a:rPr lang="fi-FI" sz="2000" dirty="0">
                <a:latin typeface="+mn-lt"/>
                <a:hlinkClick r:id="rId2"/>
              </a:rPr>
              <a:t>http://</a:t>
            </a:r>
            <a:r>
              <a:rPr lang="fi-FI" sz="2000" dirty="0" smtClean="0">
                <a:latin typeface="+mn-lt"/>
                <a:hlinkClick r:id="rId2"/>
              </a:rPr>
              <a:t>www.finlex.fi/fi/laki/smur/2012/20120916</a:t>
            </a:r>
            <a:endParaRPr lang="fi-FI" sz="2000" dirty="0" smtClean="0">
              <a:latin typeface="+mn-lt"/>
            </a:endParaRPr>
          </a:p>
          <a:p>
            <a:endParaRPr lang="fi-FI" sz="2000" dirty="0">
              <a:latin typeface="+mn-lt"/>
            </a:endParaRPr>
          </a:p>
          <a:p>
            <a:r>
              <a:rPr lang="fi-FI" sz="2000" dirty="0" smtClean="0">
                <a:latin typeface="+mn-lt"/>
              </a:rPr>
              <a:t>Valtioneuvoston </a:t>
            </a:r>
            <a:r>
              <a:rPr lang="fi-FI" sz="2000" dirty="0">
                <a:latin typeface="+mn-lt"/>
              </a:rPr>
              <a:t>asetus julkisesta työvoima- ja yrityspalvelusta </a:t>
            </a:r>
            <a:r>
              <a:rPr lang="fi-FI" sz="2000" dirty="0" smtClean="0">
                <a:latin typeface="+mn-lt"/>
              </a:rPr>
              <a:t>1073/2012 </a:t>
            </a:r>
            <a:r>
              <a:rPr lang="fi-FI" sz="2000" dirty="0" smtClean="0">
                <a:latin typeface="+mn-lt"/>
                <a:hlinkClick r:id="rId3"/>
              </a:rPr>
              <a:t>http</a:t>
            </a:r>
            <a:r>
              <a:rPr lang="fi-FI" sz="2000" dirty="0">
                <a:latin typeface="+mn-lt"/>
                <a:hlinkClick r:id="rId3"/>
              </a:rPr>
              <a:t>://</a:t>
            </a:r>
            <a:r>
              <a:rPr lang="fi-FI" sz="2000" dirty="0" smtClean="0">
                <a:latin typeface="+mn-lt"/>
                <a:hlinkClick r:id="rId3"/>
              </a:rPr>
              <a:t>www.finlex.fi/fi/laki/alkup/2012/20121073</a:t>
            </a:r>
            <a:endParaRPr lang="fi-FI" sz="2000" dirty="0" smtClean="0">
              <a:latin typeface="+mn-lt"/>
            </a:endParaRPr>
          </a:p>
          <a:p>
            <a:endParaRPr lang="fi-FI" sz="2000" dirty="0" smtClean="0">
              <a:latin typeface="+mn-lt"/>
            </a:endParaRPr>
          </a:p>
          <a:p>
            <a:r>
              <a:rPr lang="fi-FI" sz="2000" dirty="0" smtClean="0">
                <a:latin typeface="+mn-lt"/>
              </a:rPr>
              <a:t>Valtioneuvoston </a:t>
            </a:r>
            <a:r>
              <a:rPr lang="fi-FI" sz="2000" dirty="0">
                <a:latin typeface="+mn-lt"/>
              </a:rPr>
              <a:t>asetus julkisesta työvoima- ja yrityspalvelusta annetun valtioneuvoston asetuksen </a:t>
            </a:r>
            <a:r>
              <a:rPr lang="fi-FI" sz="2000" dirty="0" smtClean="0">
                <a:latin typeface="+mn-lt"/>
              </a:rPr>
              <a:t>muuttamisesta 1388/2014</a:t>
            </a:r>
          </a:p>
          <a:p>
            <a:r>
              <a:rPr lang="fi-FI" sz="2000" dirty="0">
                <a:latin typeface="+mn-lt"/>
                <a:hlinkClick r:id="rId4"/>
              </a:rPr>
              <a:t>http://</a:t>
            </a:r>
            <a:r>
              <a:rPr lang="fi-FI" sz="2000" dirty="0" smtClean="0">
                <a:latin typeface="+mn-lt"/>
                <a:hlinkClick r:id="rId4"/>
              </a:rPr>
              <a:t>www.finlex.fi/fi/laki/alkup/2014/20141388</a:t>
            </a:r>
            <a:endParaRPr lang="fi-FI" sz="2000" dirty="0">
              <a:latin typeface="+mn-lt"/>
            </a:endParaRPr>
          </a:p>
          <a:p>
            <a:endParaRPr lang="fi-FI" sz="2000" dirty="0" smtClean="0">
              <a:latin typeface="+mn-lt"/>
            </a:endParaRPr>
          </a:p>
          <a:p>
            <a:r>
              <a:rPr lang="fi-FI" sz="2000" dirty="0">
                <a:latin typeface="+mn-lt"/>
              </a:rPr>
              <a:t>Valtionavustuslaki 688/2001 </a:t>
            </a:r>
            <a:r>
              <a:rPr lang="fi-FI" sz="2000" dirty="0">
                <a:latin typeface="+mn-lt"/>
                <a:hlinkClick r:id="rId5"/>
              </a:rPr>
              <a:t>http://</a:t>
            </a:r>
            <a:r>
              <a:rPr lang="fi-FI" sz="2000" dirty="0" smtClean="0">
                <a:latin typeface="+mn-lt"/>
                <a:hlinkClick r:id="rId5"/>
              </a:rPr>
              <a:t>www.finlex.fi/fi/laki/ajantasa/2001/20010688</a:t>
            </a:r>
            <a:endParaRPr lang="fi-FI" sz="2000" dirty="0" smtClean="0">
              <a:latin typeface="+mn-lt"/>
            </a:endParaRPr>
          </a:p>
          <a:p>
            <a:endParaRPr lang="fi-FI" sz="2000" dirty="0" smtClean="0">
              <a:latin typeface="+mn-lt"/>
            </a:endParaRPr>
          </a:p>
          <a:p>
            <a:r>
              <a:rPr lang="fi-FI" sz="2000" dirty="0">
                <a:latin typeface="+mn-lt"/>
              </a:rPr>
              <a:t>Työ- ja elinkeinoministeriön ohje julkisesta työvoima- ja yrityspalvelusta annetun lain ja asetuksen soveltamisesta </a:t>
            </a:r>
            <a:r>
              <a:rPr lang="fi-FI" sz="2000" dirty="0">
                <a:latin typeface="+mn-lt"/>
                <a:hlinkClick r:id="rId6"/>
              </a:rPr>
              <a:t>http://</a:t>
            </a:r>
            <a:r>
              <a:rPr lang="fi-FI" sz="2000" dirty="0" smtClean="0">
                <a:latin typeface="+mn-lt"/>
                <a:hlinkClick r:id="rId6"/>
              </a:rPr>
              <a:t>www.finlex.fi/fi/viranomaiset/normi/540001/42135</a:t>
            </a:r>
            <a:endParaRPr lang="fi-FI" sz="2000" dirty="0" smtClean="0">
              <a:latin typeface="+mn-lt"/>
            </a:endParaRPr>
          </a:p>
          <a:p>
            <a:endParaRPr lang="fi-FI" sz="2000" dirty="0" smtClean="0">
              <a:latin typeface="+mn-lt"/>
            </a:endParaRPr>
          </a:p>
        </p:txBody>
      </p:sp>
    </p:spTree>
    <p:extLst>
      <p:ext uri="{BB962C8B-B14F-4D97-AF65-F5344CB8AC3E}">
        <p14:creationId xmlns:p14="http://schemas.microsoft.com/office/powerpoint/2010/main" val="445414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64347" y="332656"/>
            <a:ext cx="8064896" cy="642942"/>
          </a:xfrm>
        </p:spPr>
        <p:txBody>
          <a:bodyPr/>
          <a:lstStyle/>
          <a:p>
            <a:r>
              <a:rPr lang="fi-FI" dirty="0" smtClean="0"/>
              <a:t>Maksatuksen hakeminen</a:t>
            </a:r>
            <a:endParaRPr lang="fi-FI" dirty="0"/>
          </a:p>
        </p:txBody>
      </p:sp>
      <p:sp>
        <p:nvSpPr>
          <p:cNvPr id="3" name="Tekstin paikkamerkki 2"/>
          <p:cNvSpPr>
            <a:spLocks noGrp="1"/>
          </p:cNvSpPr>
          <p:nvPr>
            <p:ph type="body" sz="quarter" idx="10"/>
          </p:nvPr>
        </p:nvSpPr>
        <p:spPr>
          <a:xfrm>
            <a:off x="611560" y="1100388"/>
            <a:ext cx="7948709" cy="5072007"/>
          </a:xfrm>
        </p:spPr>
        <p:txBody>
          <a:bodyPr anchor="t"/>
          <a:lstStyle/>
          <a:p>
            <a:r>
              <a:rPr lang="fi-FI" dirty="0" smtClean="0"/>
              <a:t>Maksatushakemuslomake löytyy Yritys-Suomen sivuilta ”Lomakkeet ja sähköinen asiointi” </a:t>
            </a:r>
            <a:endParaRPr lang="fi-FI" dirty="0">
              <a:solidFill>
                <a:srgbClr val="FF0000"/>
              </a:solidFill>
            </a:endParaRPr>
          </a:p>
          <a:p>
            <a:pPr lvl="1"/>
            <a:r>
              <a:rPr lang="fi-FI" sz="2200" dirty="0" smtClean="0"/>
              <a:t>Maksatushakemus </a:t>
            </a:r>
            <a:r>
              <a:rPr lang="fi-FI" sz="2200" dirty="0" smtClean="0">
                <a:solidFill>
                  <a:srgbClr val="000000"/>
                </a:solidFill>
                <a:hlinkClick r:id="rId3"/>
              </a:rPr>
              <a:t>http</a:t>
            </a:r>
            <a:r>
              <a:rPr lang="fi-FI" sz="2200" dirty="0">
                <a:solidFill>
                  <a:srgbClr val="000000"/>
                </a:solidFill>
                <a:hlinkClick r:id="rId3"/>
              </a:rPr>
              <a:t>://</a:t>
            </a:r>
            <a:r>
              <a:rPr lang="fi-FI" sz="2200" dirty="0" smtClean="0">
                <a:solidFill>
                  <a:srgbClr val="000000"/>
                </a:solidFill>
                <a:hlinkClick r:id="rId3"/>
              </a:rPr>
              <a:t>www.suomi.fi/suomifi/suomi/asioi_verkossa/lomakkeet/tm_tem307/index.html</a:t>
            </a:r>
            <a:endParaRPr lang="fi-FI" sz="2200" dirty="0" smtClean="0">
              <a:solidFill>
                <a:srgbClr val="000000"/>
              </a:solidFill>
            </a:endParaRPr>
          </a:p>
          <a:p>
            <a:pPr lvl="1"/>
            <a:r>
              <a:rPr lang="fi-FI" sz="2200" dirty="0" smtClean="0"/>
              <a:t>Ennakkohakemus</a:t>
            </a:r>
          </a:p>
          <a:p>
            <a:pPr marL="857250" lvl="2" indent="0">
              <a:buNone/>
            </a:pPr>
            <a:r>
              <a:rPr lang="fi-FI" sz="2200" dirty="0" smtClean="0">
                <a:solidFill>
                  <a:srgbClr val="000000"/>
                </a:solidFill>
                <a:hlinkClick r:id="rId4"/>
              </a:rPr>
              <a:t>http</a:t>
            </a:r>
            <a:r>
              <a:rPr lang="fi-FI" sz="2200" dirty="0">
                <a:solidFill>
                  <a:srgbClr val="000000"/>
                </a:solidFill>
                <a:hlinkClick r:id="rId4"/>
              </a:rPr>
              <a:t>://</a:t>
            </a:r>
            <a:r>
              <a:rPr lang="fi-FI" sz="2200" dirty="0" smtClean="0">
                <a:solidFill>
                  <a:srgbClr val="000000"/>
                </a:solidFill>
                <a:hlinkClick r:id="rId4"/>
              </a:rPr>
              <a:t>www.suomi.fi/suomifi/suomi/asioi_verkossa/lomakkeet/tm_tem306/index.html</a:t>
            </a:r>
            <a:endParaRPr lang="fi-FI" sz="2200" dirty="0" smtClean="0">
              <a:solidFill>
                <a:srgbClr val="000000"/>
              </a:solidFill>
            </a:endParaRPr>
          </a:p>
          <a:p>
            <a:pPr lvl="1"/>
            <a:endParaRPr lang="fi-FI" sz="2200" dirty="0">
              <a:solidFill>
                <a:srgbClr val="000000"/>
              </a:solidFill>
            </a:endParaRPr>
          </a:p>
          <a:p>
            <a:r>
              <a:rPr lang="fi-FI" dirty="0" smtClean="0">
                <a:solidFill>
                  <a:srgbClr val="000000"/>
                </a:solidFill>
              </a:rPr>
              <a:t>Maksatushakemuksen voi toimittaa sähköisesti ELY-keskuksen sähköisen asiointilomakkeen liitteenä tai maapostilla.</a:t>
            </a:r>
          </a:p>
          <a:p>
            <a:pPr lvl="1"/>
            <a:r>
              <a:rPr lang="fi-FI" sz="2200" dirty="0">
                <a:solidFill>
                  <a:srgbClr val="000000"/>
                </a:solidFill>
                <a:hlinkClick r:id="rId5"/>
              </a:rPr>
              <a:t>http://</a:t>
            </a:r>
            <a:r>
              <a:rPr lang="fi-FI" sz="2200" dirty="0" smtClean="0">
                <a:solidFill>
                  <a:srgbClr val="000000"/>
                </a:solidFill>
                <a:hlinkClick r:id="rId5"/>
              </a:rPr>
              <a:t>www.ely-keskus.fi/web/ely/lomakkeet</a:t>
            </a:r>
            <a:endParaRPr lang="fi-FI" sz="2200" dirty="0" smtClean="0">
              <a:solidFill>
                <a:srgbClr val="000000"/>
              </a:solidFill>
            </a:endParaRPr>
          </a:p>
          <a:p>
            <a:pPr lvl="1"/>
            <a:r>
              <a:rPr lang="fi-FI" sz="2200" dirty="0" smtClean="0">
                <a:solidFill>
                  <a:srgbClr val="000000"/>
                </a:solidFill>
              </a:rPr>
              <a:t>Sähköpostitse ei maksatushakemusta voi toimittaa</a:t>
            </a:r>
            <a:endParaRPr lang="fi-FI" sz="2200" dirty="0">
              <a:solidFill>
                <a:srgbClr val="000000"/>
              </a:solidFill>
            </a:endParaRPr>
          </a:p>
        </p:txBody>
      </p:sp>
      <p:sp>
        <p:nvSpPr>
          <p:cNvPr id="10" name="Suorakulmio 9"/>
          <p:cNvSpPr/>
          <p:nvPr/>
        </p:nvSpPr>
        <p:spPr>
          <a:xfrm rot="960000">
            <a:off x="7408889" y="298280"/>
            <a:ext cx="1425391" cy="553998"/>
          </a:xfrm>
          <a:prstGeom prst="rect">
            <a:avLst/>
          </a:prstGeom>
          <a:noFill/>
        </p:spPr>
        <p:txBody>
          <a:bodyPr wrap="none" lIns="91440" tIns="45720" rIns="91440" bIns="45720">
            <a:spAutoFit/>
          </a:bodyPr>
          <a:lstStyle/>
          <a:p>
            <a:pPr algn="ctr"/>
            <a:r>
              <a:rPr lang="fi-FI" sz="3000" b="1" dirty="0" smtClean="0">
                <a:ln w="0"/>
                <a:solidFill>
                  <a:srgbClr val="FF9900"/>
                </a:solidFill>
                <a:effectLst>
                  <a:reflection blurRad="6350" stA="53000" endA="300" endPos="35500" dir="5400000" sy="-90000" algn="bl" rotWithShape="0"/>
                </a:effectLst>
              </a:rPr>
              <a:t>Miten?</a:t>
            </a:r>
            <a:endParaRPr lang="fi-FI" sz="3000" b="1" dirty="0">
              <a:ln w="0"/>
              <a:solidFill>
                <a:srgbClr val="FF9900"/>
              </a:solidFill>
              <a:effectLst>
                <a:reflection blurRad="6350" stA="53000" endA="300" endPos="35500" dir="5400000" sy="-90000" algn="bl" rotWithShape="0"/>
              </a:effectLst>
            </a:endParaRPr>
          </a:p>
        </p:txBody>
      </p:sp>
      <p:sp>
        <p:nvSpPr>
          <p:cNvPr id="7"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2613810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78312" y="306895"/>
            <a:ext cx="7776864" cy="642942"/>
          </a:xfrm>
        </p:spPr>
        <p:txBody>
          <a:bodyPr/>
          <a:lstStyle/>
          <a:p>
            <a:r>
              <a:rPr lang="fi-FI" dirty="0" smtClean="0"/>
              <a:t>Maksatuksen hakeminen</a:t>
            </a:r>
            <a:endParaRPr lang="fi-FI" dirty="0"/>
          </a:p>
        </p:txBody>
      </p:sp>
      <p:sp>
        <p:nvSpPr>
          <p:cNvPr id="3" name="Tekstin paikkamerkki 2"/>
          <p:cNvSpPr>
            <a:spLocks noGrp="1"/>
          </p:cNvSpPr>
          <p:nvPr>
            <p:ph type="body" sz="quarter" idx="10"/>
          </p:nvPr>
        </p:nvSpPr>
        <p:spPr>
          <a:xfrm>
            <a:off x="778312" y="1024463"/>
            <a:ext cx="7970152" cy="4713800"/>
          </a:xfrm>
        </p:spPr>
        <p:txBody>
          <a:bodyPr anchor="t"/>
          <a:lstStyle/>
          <a:p>
            <a:r>
              <a:rPr lang="fi-FI" dirty="0" smtClean="0">
                <a:latin typeface="+mn-lt"/>
              </a:rPr>
              <a:t>Maksatuksen hakuajankohta</a:t>
            </a:r>
          </a:p>
          <a:p>
            <a:pPr lvl="1">
              <a:spcBef>
                <a:spcPts val="600"/>
              </a:spcBef>
            </a:pPr>
            <a:r>
              <a:rPr lang="fi-FI" sz="2200" dirty="0" smtClean="0"/>
              <a:t>Maksatushakemus on toimitettava KEHA-keskukseen kahden kuukauden kuluessa ko. maksatusjakson päättymisestä.</a:t>
            </a:r>
          </a:p>
          <a:p>
            <a:pPr marL="457200" lvl="1" indent="0">
              <a:spcBef>
                <a:spcPts val="600"/>
              </a:spcBef>
              <a:buNone/>
            </a:pPr>
            <a:endParaRPr lang="fi-FI" sz="2200" dirty="0" smtClean="0"/>
          </a:p>
          <a:p>
            <a:r>
              <a:rPr lang="fi-FI" dirty="0">
                <a:latin typeface="+mn-lt"/>
              </a:rPr>
              <a:t>Maksatusjakso</a:t>
            </a:r>
          </a:p>
          <a:p>
            <a:pPr lvl="1"/>
            <a:r>
              <a:rPr lang="fi-FI" sz="2200" dirty="0"/>
              <a:t>Maksatusta voi hakea maksatusjaksolle kohdistuneisiin, päätöksen mukaisiin todellisiin ja maksettuihin kustannuksiin</a:t>
            </a:r>
            <a:r>
              <a:rPr lang="fi-FI" sz="2200" dirty="0" smtClean="0"/>
              <a:t>.</a:t>
            </a:r>
          </a:p>
          <a:p>
            <a:pPr lvl="2"/>
            <a:r>
              <a:rPr lang="fi-FI" sz="2200" dirty="0" smtClean="0"/>
              <a:t>Maksatushakemuksen liitteistä tulisi selvitä aina mistä kustannuksesta on kyse ja miten se liittyy hankkeeseen. Esimerkiksi jos pääkirjan selitteessä on maininta ”muut kulut”, tulisi hakemuksen liitteenä toimittaa tositekopiot </a:t>
            </a:r>
            <a:r>
              <a:rPr lang="fi-FI" sz="2200" dirty="0" err="1" smtClean="0"/>
              <a:t>ao.kuluista</a:t>
            </a:r>
            <a:r>
              <a:rPr lang="fi-FI" sz="2200" dirty="0" smtClean="0"/>
              <a:t>.</a:t>
            </a:r>
            <a:endParaRPr lang="fi-FI" sz="2200" dirty="0"/>
          </a:p>
          <a:p>
            <a:pPr lvl="1"/>
            <a:r>
              <a:rPr lang="fi-FI" sz="2200" dirty="0"/>
              <a:t>Maksatusjakso on pääsääntöisesti kolme kalenterikuukautta. </a:t>
            </a:r>
          </a:p>
          <a:p>
            <a:pPr lvl="1"/>
            <a:r>
              <a:rPr lang="fi-FI" sz="2200" dirty="0"/>
              <a:t>Maksatusjakso on aina kerrottu tukipäätöksessä.</a:t>
            </a:r>
          </a:p>
          <a:p>
            <a:pPr marL="457200" lvl="1" indent="0">
              <a:buNone/>
            </a:pPr>
            <a:endParaRPr lang="fi-FI" sz="2200" dirty="0" smtClean="0"/>
          </a:p>
          <a:p>
            <a:pPr marL="457200" lvl="1" indent="0">
              <a:buNone/>
            </a:pPr>
            <a:endParaRPr lang="fi-FI" sz="2200" dirty="0" smtClean="0"/>
          </a:p>
        </p:txBody>
      </p:sp>
      <p:sp>
        <p:nvSpPr>
          <p:cNvPr id="6" name="Suorakulmio 5"/>
          <p:cNvSpPr/>
          <p:nvPr/>
        </p:nvSpPr>
        <p:spPr>
          <a:xfrm rot="960000">
            <a:off x="7320851" y="393582"/>
            <a:ext cx="1641796" cy="553998"/>
          </a:xfrm>
          <a:prstGeom prst="rect">
            <a:avLst/>
          </a:prstGeom>
          <a:noFill/>
        </p:spPr>
        <p:txBody>
          <a:bodyPr wrap="none" lIns="91440" tIns="45720" rIns="91440" bIns="45720">
            <a:spAutoFit/>
          </a:bodyPr>
          <a:lstStyle/>
          <a:p>
            <a:pPr algn="ctr"/>
            <a:r>
              <a:rPr lang="fi-FI" sz="3000" b="1" dirty="0" smtClean="0">
                <a:ln w="0"/>
                <a:solidFill>
                  <a:srgbClr val="FF9900"/>
                </a:solidFill>
                <a:effectLst>
                  <a:reflection blurRad="6350" stA="53000" endA="300" endPos="35500" dir="5400000" sy="-90000" algn="bl" rotWithShape="0"/>
                </a:effectLst>
              </a:rPr>
              <a:t>Milloin?</a:t>
            </a:r>
            <a:endParaRPr lang="fi-FI" sz="3000" b="1" dirty="0">
              <a:ln w="0"/>
              <a:solidFill>
                <a:srgbClr val="FF9900"/>
              </a:solidFill>
              <a:effectLst>
                <a:reflection blurRad="6350" stA="53000" endA="300" endPos="35500" dir="5400000" sy="-90000" algn="bl" rotWithShape="0"/>
              </a:effectLst>
            </a:endParaRPr>
          </a:p>
        </p:txBody>
      </p:sp>
      <p:sp>
        <p:nvSpPr>
          <p:cNvPr id="7" name="Alatunnisteen paikkamerkki 4"/>
          <p:cNvSpPr txBox="1">
            <a:spLocks/>
          </p:cNvSpPr>
          <p:nvPr/>
        </p:nvSpPr>
        <p:spPr>
          <a:xfrm>
            <a:off x="7673320" y="6480438"/>
            <a:ext cx="1440160" cy="288032"/>
          </a:xfrm>
          <a:prstGeom prst="rect">
            <a:avLst/>
          </a:prstGeom>
        </p:spPr>
        <p:txBody>
          <a:bodyPr vert="horz" lIns="91440" tIns="45720" rIns="91440" bIns="45720" rtlCol="0" anchor="ctr"/>
          <a:lstStyle>
            <a:defPPr>
              <a:defRPr lang="fi-FI"/>
            </a:defPPr>
            <a:lvl1pPr algn="ctr" rtl="0" fontAlgn="base">
              <a:spcBef>
                <a:spcPct val="0"/>
              </a:spcBef>
              <a:spcAft>
                <a:spcPct val="0"/>
              </a:spcAft>
              <a:defRPr sz="1200" kern="1200">
                <a:solidFill>
                  <a:srgbClr val="58585A"/>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i-FI" dirty="0" smtClean="0"/>
              <a:t>Anette Mäkelä</a:t>
            </a:r>
            <a:endParaRPr lang="fi-FI" dirty="0"/>
          </a:p>
        </p:txBody>
      </p:sp>
    </p:spTree>
    <p:extLst>
      <p:ext uri="{BB962C8B-B14F-4D97-AF65-F5344CB8AC3E}">
        <p14:creationId xmlns:p14="http://schemas.microsoft.com/office/powerpoint/2010/main" val="826243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ELY_PowerPoint_malli_prov2">
  <a:themeElements>
    <a:clrScheme name="Harmaasävy">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teema 1">
        <a:dk1>
          <a:srgbClr val="59595B"/>
        </a:dk1>
        <a:lt1>
          <a:srgbClr val="FFFFFF"/>
        </a:lt1>
        <a:dk2>
          <a:srgbClr val="0081CC"/>
        </a:dk2>
        <a:lt2>
          <a:srgbClr val="A7A8AB"/>
        </a:lt2>
        <a:accent1>
          <a:srgbClr val="859FCB"/>
        </a:accent1>
        <a:accent2>
          <a:srgbClr val="D87F82"/>
        </a:accent2>
        <a:accent3>
          <a:srgbClr val="FFFFFF"/>
        </a:accent3>
        <a:accent4>
          <a:srgbClr val="4B4B4C"/>
        </a:accent4>
        <a:accent5>
          <a:srgbClr val="C2CDE2"/>
        </a:accent5>
        <a:accent6>
          <a:srgbClr val="C47275"/>
        </a:accent6>
        <a:hlink>
          <a:srgbClr val="7FD1ED"/>
        </a:hlink>
        <a:folHlink>
          <a:srgbClr val="F7BC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d2c86073-d20c-4242-97f1-555d65605501" ContentTypeId="0x01010040485BB5EA91409BADF540D1B0254D33" PreviousValue="false"/>
</file>

<file path=customXml/item3.xml><?xml version="1.0" encoding="utf-8"?>
<p:properties xmlns:p="http://schemas.microsoft.com/office/2006/metadata/properties" xmlns:xsi="http://www.w3.org/2001/XMLSchema-instance">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IPOExplanation xmlns="a90a8554-5475-4609-9feb-2f024996965b" xsi:nil="true"/>
    <Päiväys xmlns="a90a8554-5475-4609-9feb-2f024996965b" xsi:nil="true"/>
    <cdf3ae8bf76741b5a3048f7f7f6eee61 xmlns="a90a8554-5475-4609-9feb-2f024996965b">
      <Terms xmlns="http://schemas.microsoft.com/office/infopath/2007/PartnerControls"/>
    </cdf3ae8bf76741b5a3048f7f7f6eee61>
    <Lisatieto xmlns="a90a8554-5475-4609-9feb-2f024996965b" xsi:nil="true"/>
  </documentManagement>
</p:properties>
</file>

<file path=customXml/item4.xml><?xml version="1.0" encoding="utf-8"?>
<ct:contentTypeSchema xmlns:ct="http://schemas.microsoft.com/office/2006/metadata/contentType" xmlns:ma="http://schemas.microsoft.com/office/2006/metadata/properties/metaAttributes" ct:_="" ma:_="" ma:contentTypeName="TAIMI Yleisdokumentti" ma:contentTypeID="0x01010040485BB5EA91409BADF540D1B0254D3300F88C8E8F14457D41AF53ED308AF58951" ma:contentTypeVersion="80" ma:contentTypeDescription="Yleisdokumentti perusmetatietoineen" ma:contentTypeScope="" ma:versionID="1cfb7b60a91830410aab266cb942a4d5">
  <xsd:schema xmlns:xsd="http://www.w3.org/2001/XMLSchema" xmlns:xs="http://www.w3.org/2001/XMLSchema" xmlns:p="http://schemas.microsoft.com/office/2006/metadata/properties" xmlns:ns2="a90a8554-5475-4609-9feb-2f024996965b" targetNamespace="http://schemas.microsoft.com/office/2006/metadata/properties" ma:root="true" ma:fieldsID="0c654eba73a96b7b5b8e3a127151e8eb" ns2:_="">
    <xsd:import namespace="a90a8554-5475-4609-9feb-2f024996965b"/>
    <xsd:element name="properties">
      <xsd:complexType>
        <xsd:sequence>
          <xsd:element name="documentManagement">
            <xsd:complexType>
              <xsd:all>
                <xsd:element ref="ns2:Dokumenttityyppi" minOccurs="0"/>
                <xsd:element ref="ns2:Päiväys" minOccurs="0"/>
                <xsd:element ref="ns2:Diaarinumero" minOccurs="0"/>
                <xsd:element ref="ns2:KEHALaatija" minOccurs="0"/>
                <xsd:element ref="ns2:Dokumentin_x0020_tila" minOccurs="0"/>
                <xsd:element ref="ns2:IPOExplanation" minOccurs="0"/>
                <xsd:element ref="ns2:Lisatieto" minOccurs="0"/>
                <xsd:element ref="ns2:TaxCatchAllLabel"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Dokumenttityyppi" ma:index="5"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i"/>
          <xsd:enumeration value="Kustannusarvio"/>
          <xsd:enumeration value="Kutsu"/>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ähete"/>
          <xsd:enumeration value="Määrittely"/>
          <xsd:enumeration value="Määritys"/>
          <xsd:enumeration value="Muistio"/>
          <xsd:enumeration value="Muutosilmoitus"/>
          <xsd:enumeration value="Nimitys"/>
          <xsd:enumeration value="Ohje"/>
          <xsd:enumeration value="Ohjelma"/>
          <xsd:enumeration value="Oikaisupäätös"/>
          <xsd:enumeration value="Politiikka"/>
          <xsd:enumeration value="Posteri"/>
          <xsd:enumeration value="Projektiehdotus"/>
          <xsd:enumeration value="Projektisuunnitelma"/>
          <xsd:enumeration value="Prosessikuvaus"/>
          <xsd:enumeration value="Päätös"/>
          <xsd:enumeration value="Pöytäkirja"/>
          <xsd:enumeration value="Raportti"/>
          <xsd:enumeration value="Rekisteriseloste"/>
          <xsd:enumeration value="Reklamaatio"/>
          <xsd:enumeration value="Resurssivaraus"/>
          <xsd:enumeration value="Saate"/>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iedote"/>
          <xsd:enumeration value="Tietojärjestelmä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osoitus"/>
        </xsd:restriction>
      </xsd:simpleType>
    </xsd:element>
    <xsd:element name="Päiväys" ma:index="6"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iaarinumero" ma:index="7"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ternalName="Diaarinumero">
      <xsd:simpleType>
        <xsd:restriction base="dms:Text">
          <xsd:maxLength value="255"/>
        </xsd:restriction>
      </xsd:simpleType>
    </xsd:element>
    <xsd:element name="KEHALaatija" ma:index="8"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Dokumentin_x0020_tila" ma:index="10"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restriction>
      </xsd:simpleType>
    </xsd:element>
    <xsd:element name="IPOExplanation" ma:index="11" nillable="true" ma:displayName="Selite" ma:description="Anna seliteteksti" ma:internalName="IPOExplanation" ma:readOnly="false">
      <xsd:simpleType>
        <xsd:restriction base="dms:Note">
          <xsd:maxLength value="255"/>
        </xsd:restriction>
      </xsd:simpleType>
    </xsd:element>
    <xsd:element name="Lisatieto" ma:index="12" nillable="true" ma:displayName="Lisatieto" ma:description="Dokumenttiin liittyvä vapaamuotoinen lisätieto" ma:internalName="Lisatieto">
      <xsd:simpleType>
        <xsd:restriction base="dms:Text">
          <xsd:maxLength value="255"/>
        </xsd:restriction>
      </xsd:simpleType>
    </xsd:element>
    <xsd:element name="TaxCatchAllLabel" ma:index="14" nillable="true" ma:displayName="Taxonomy Catch All Column1" ma:hidden="true" ma:list="{b5968929-579b-4f0b-97a1-651b2c4a5c8c}" ma:internalName="TaxCatchAllLabel" ma:readOnly="true" ma:showField="CatchAllDataLabel" ma:web="ba13e89b-55fb-4abb-b00d-3656e114958a">
      <xsd:complexType>
        <xsd:complexContent>
          <xsd:extension base="dms:MultiChoiceLookup">
            <xsd:sequence>
              <xsd:element name="Value" type="dms:Lookup" maxOccurs="unbounded" minOccurs="0" nillable="true"/>
            </xsd:sequence>
          </xsd:extension>
        </xsd:complexContent>
      </xsd:complexType>
    </xsd:element>
    <xsd:element name="h5218b789dcc4879ac7e2471126f729c" ma:index="20"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2"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b5968929-579b-4f0b-97a1-651b2c4a5c8c}" ma:internalName="TaxCatchAll" ma:showField="CatchAllData" ma:web="ba13e89b-55fb-4abb-b00d-3656e114958a">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4"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5"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3EC74-B902-4B3A-94FC-D8984B8DF6BC}">
  <ds:schemaRefs>
    <ds:schemaRef ds:uri="http://schemas.microsoft.com/sharepoint/v3/contenttype/forms"/>
  </ds:schemaRefs>
</ds:datastoreItem>
</file>

<file path=customXml/itemProps2.xml><?xml version="1.0" encoding="utf-8"?>
<ds:datastoreItem xmlns:ds="http://schemas.openxmlformats.org/officeDocument/2006/customXml" ds:itemID="{A71A3C87-A054-4339-986B-448B603E3A07}">
  <ds:schemaRefs>
    <ds:schemaRef ds:uri="Microsoft.SharePoint.Taxonomy.ContentTypeSync"/>
  </ds:schemaRefs>
</ds:datastoreItem>
</file>

<file path=customXml/itemProps3.xml><?xml version="1.0" encoding="utf-8"?>
<ds:datastoreItem xmlns:ds="http://schemas.openxmlformats.org/officeDocument/2006/customXml" ds:itemID="{E1333E24-761D-4CCA-BBB0-1A58D78F506C}">
  <ds:schemaRef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a90a8554-5475-4609-9feb-2f024996965b"/>
    <ds:schemaRef ds:uri="http://purl.org/dc/terms/"/>
    <ds:schemaRef ds:uri="http://schemas.microsoft.com/office/infopath/2007/PartnerControls"/>
    <ds:schemaRef ds:uri="http://purl.org/dc/dcmitype/"/>
  </ds:schemaRefs>
</ds:datastoreItem>
</file>

<file path=customXml/itemProps4.xml><?xml version="1.0" encoding="utf-8"?>
<ds:datastoreItem xmlns:ds="http://schemas.openxmlformats.org/officeDocument/2006/customXml" ds:itemID="{C1041699-D290-4805-8C82-3D4EE1930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0a8554-5475-4609-9feb-2f0249969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15076</TotalTime>
  <Words>886</Words>
  <Application>Microsoft Office PowerPoint</Application>
  <PresentationFormat>Näytössä katseltava diaesitys (4:3)</PresentationFormat>
  <Paragraphs>279</Paragraphs>
  <Slides>18</Slides>
  <Notes>5</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18</vt:i4>
      </vt:variant>
    </vt:vector>
  </HeadingPairs>
  <TitlesOfParts>
    <vt:vector size="24" baseType="lpstr">
      <vt:lpstr>Arial</vt:lpstr>
      <vt:lpstr>Calibri</vt:lpstr>
      <vt:lpstr>Times New Roman</vt:lpstr>
      <vt:lpstr>Verdana</vt:lpstr>
      <vt:lpstr>Wingdings</vt:lpstr>
      <vt:lpstr>ELY_PowerPoint_malli_prov2</vt:lpstr>
      <vt:lpstr>Työllisyyspoliittinen avustus työkokous 1.12.2016 KEHAn maksatusyksikkö  </vt:lpstr>
      <vt:lpstr>Käsiteltävät asiat</vt:lpstr>
      <vt:lpstr>PowerPoint-esitys</vt:lpstr>
      <vt:lpstr>Maksatukset KEHAssa </vt:lpstr>
      <vt:lpstr>PowerPoint-esitys</vt:lpstr>
      <vt:lpstr>Valtakunnallinen toimintomalli</vt:lpstr>
      <vt:lpstr>PowerPoint-esitys</vt:lpstr>
      <vt:lpstr>Maksatuksen hakeminen</vt:lpstr>
      <vt:lpstr>Maksatuksen hakeminen</vt:lpstr>
      <vt:lpstr>Maksatuksen hakeminen</vt:lpstr>
      <vt:lpstr>Maksatuksen hakeminen</vt:lpstr>
      <vt:lpstr>Huomioitavaa kustannusten tukikelpoisuudessa</vt:lpstr>
      <vt:lpstr>Huomioitavaa kustannusten tukikelpoisuudessa</vt:lpstr>
      <vt:lpstr>Huomioitavaa kustannusten tukikelpoisuudessa</vt:lpstr>
      <vt:lpstr>Huomioitavaa kustannusten tukikelpoisuudessa</vt:lpstr>
      <vt:lpstr>Tukikelvottomia kustannuksia </vt:lpstr>
      <vt:lpstr>Hanketta toteuttaessa on tärkeää</vt:lpstr>
      <vt:lpstr>Ota yhteyttä meihin!</vt:lpstr>
    </vt:vector>
  </TitlesOfParts>
  <Company>KEHA-keskus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KEHA</dc:title>
  <dc:creator>KEHA-keskus</dc:creator>
  <cp:keywords>KEHA</cp:keywords>
  <dc:description>Powerpoint pohja</dc:description>
  <cp:lastModifiedBy>Lappalainen Eija</cp:lastModifiedBy>
  <cp:revision>440</cp:revision>
  <cp:lastPrinted>2016-11-30T10:31:19Z</cp:lastPrinted>
  <dcterms:created xsi:type="dcterms:W3CDTF">2011-09-27T12:04:48Z</dcterms:created>
  <dcterms:modified xsi:type="dcterms:W3CDTF">2016-12-05T10:56:13Z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0x01010040485BB5EA91409BADF540D1B0254D3300F88C8E8F14457D41AF53ED308AF58951</vt:lpwstr>
  </property>
</Properties>
</file>