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12"/>
  </p:notesMasterIdLst>
  <p:handoutMasterIdLst>
    <p:handoutMasterId r:id="rId13"/>
  </p:handoutMasterIdLst>
  <p:sldIdLst>
    <p:sldId id="256" r:id="rId3"/>
    <p:sldId id="257" r:id="rId4"/>
    <p:sldId id="258" r:id="rId5"/>
    <p:sldId id="259" r:id="rId6"/>
    <p:sldId id="260" r:id="rId7"/>
    <p:sldId id="261" r:id="rId8"/>
    <p:sldId id="263" r:id="rId9"/>
    <p:sldId id="264" r:id="rId10"/>
    <p:sldId id="262" r:id="rId11"/>
  </p:sldIdLst>
  <p:sldSz cx="9144000" cy="6858000" type="screen4x3"/>
  <p:notesSz cx="6858000" cy="9926638"/>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7" autoAdjust="0"/>
    <p:restoredTop sz="94660"/>
  </p:normalViewPr>
  <p:slideViewPr>
    <p:cSldViewPr showGuides="1">
      <p:cViewPr varScale="1">
        <p:scale>
          <a:sx n="66" d="100"/>
          <a:sy n="66" d="100"/>
        </p:scale>
        <p:origin x="1188" y="108"/>
      </p:cViewPr>
      <p:guideLst>
        <p:guide orient="horz" pos="2160"/>
        <p:guide pos="2880"/>
      </p:guideLst>
    </p:cSldViewPr>
  </p:slideViewPr>
  <p:notesTextViewPr>
    <p:cViewPr>
      <p:scale>
        <a:sx n="1" d="1"/>
        <a:sy n="1" d="1"/>
      </p:scale>
      <p:origin x="0" y="0"/>
    </p:cViewPr>
  </p:notesTextViewPr>
  <p:notesViewPr>
    <p:cSldViewPr showGuides="1">
      <p:cViewPr varScale="1">
        <p:scale>
          <a:sx n="98" d="100"/>
          <a:sy n="98" d="100"/>
        </p:scale>
        <p:origin x="-3552" y="-96"/>
      </p:cViewPr>
      <p:guideLst>
        <p:guide orient="horz" pos="3127"/>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96332"/>
          </a:xfrm>
          <a:prstGeom prst="rect">
            <a:avLst/>
          </a:prstGeom>
        </p:spPr>
        <p:txBody>
          <a:bodyPr vert="horz" lIns="91440" tIns="45720" rIns="91440" bIns="45720" rtlCol="0"/>
          <a:lstStyle>
            <a:lvl1pPr algn="l">
              <a:defRPr sz="1200"/>
            </a:lvl1pPr>
          </a:lstStyle>
          <a:p>
            <a:endParaRPr lang="fi-FI" dirty="0"/>
          </a:p>
        </p:txBody>
      </p:sp>
      <p:sp>
        <p:nvSpPr>
          <p:cNvPr id="3" name="Päivämäärän paikkamerkki 2"/>
          <p:cNvSpPr>
            <a:spLocks noGrp="1"/>
          </p:cNvSpPr>
          <p:nvPr>
            <p:ph type="dt" sz="quarter" idx="1"/>
          </p:nvPr>
        </p:nvSpPr>
        <p:spPr>
          <a:xfrm>
            <a:off x="3884613" y="0"/>
            <a:ext cx="2971800" cy="496332"/>
          </a:xfrm>
          <a:prstGeom prst="rect">
            <a:avLst/>
          </a:prstGeom>
        </p:spPr>
        <p:txBody>
          <a:bodyPr vert="horz" lIns="91440" tIns="45720" rIns="91440" bIns="45720" rtlCol="0"/>
          <a:lstStyle>
            <a:lvl1pPr algn="r">
              <a:defRPr sz="1200"/>
            </a:lvl1pPr>
          </a:lstStyle>
          <a:p>
            <a:fld id="{9238678B-1B4D-4652-BA39-60FAA2406C67}" type="datetimeFigureOut">
              <a:rPr lang="fi-FI" smtClean="0"/>
              <a:pPr/>
              <a:t>4.9.2019</a:t>
            </a:fld>
            <a:endParaRPr lang="fi-FI" dirty="0"/>
          </a:p>
        </p:txBody>
      </p:sp>
      <p:sp>
        <p:nvSpPr>
          <p:cNvPr id="4" name="Alatunnisteen paikkamerkki 3"/>
          <p:cNvSpPr>
            <a:spLocks noGrp="1"/>
          </p:cNvSpPr>
          <p:nvPr>
            <p:ph type="ftr" sz="quarter" idx="2"/>
          </p:nvPr>
        </p:nvSpPr>
        <p:spPr>
          <a:xfrm>
            <a:off x="0" y="9428583"/>
            <a:ext cx="2971800" cy="496332"/>
          </a:xfrm>
          <a:prstGeom prst="rect">
            <a:avLst/>
          </a:prstGeom>
        </p:spPr>
        <p:txBody>
          <a:bodyPr vert="horz" lIns="91440" tIns="45720" rIns="91440" bIns="45720" rtlCol="0" anchor="b"/>
          <a:lstStyle>
            <a:lvl1pPr algn="l">
              <a:defRPr sz="1200"/>
            </a:lvl1pPr>
          </a:lstStyle>
          <a:p>
            <a:endParaRPr lang="fi-FI" dirty="0"/>
          </a:p>
        </p:txBody>
      </p:sp>
      <p:sp>
        <p:nvSpPr>
          <p:cNvPr id="5" name="Dian numeron paikkamerkki 4"/>
          <p:cNvSpPr>
            <a:spLocks noGrp="1"/>
          </p:cNvSpPr>
          <p:nvPr>
            <p:ph type="sldNum" sz="quarter" idx="3"/>
          </p:nvPr>
        </p:nvSpPr>
        <p:spPr>
          <a:xfrm>
            <a:off x="3884613" y="9428583"/>
            <a:ext cx="2971800" cy="496332"/>
          </a:xfrm>
          <a:prstGeom prst="rect">
            <a:avLst/>
          </a:prstGeom>
        </p:spPr>
        <p:txBody>
          <a:bodyPr vert="horz" lIns="91440" tIns="45720" rIns="91440" bIns="45720" rtlCol="0" anchor="b"/>
          <a:lstStyle>
            <a:lvl1pPr algn="r">
              <a:defRPr sz="1200"/>
            </a:lvl1pPr>
          </a:lstStyle>
          <a:p>
            <a:fld id="{955C1D27-33AE-48B6-8533-0AD83FE590F6}" type="slidenum">
              <a:rPr lang="fi-FI" smtClean="0"/>
              <a:pPr/>
              <a:t>‹#›</a:t>
            </a:fld>
            <a:endParaRPr lang="fi-FI" dirty="0"/>
          </a:p>
        </p:txBody>
      </p:sp>
    </p:spTree>
    <p:extLst>
      <p:ext uri="{BB962C8B-B14F-4D97-AF65-F5344CB8AC3E}">
        <p14:creationId xmlns:p14="http://schemas.microsoft.com/office/powerpoint/2010/main" val="2561685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96332"/>
          </a:xfrm>
          <a:prstGeom prst="rect">
            <a:avLst/>
          </a:prstGeom>
        </p:spPr>
        <p:txBody>
          <a:bodyPr vert="horz" lIns="91440" tIns="45720" rIns="91440" bIns="45720" rtlCol="0"/>
          <a:lstStyle>
            <a:lvl1pPr algn="l">
              <a:defRPr sz="1200"/>
            </a:lvl1pPr>
          </a:lstStyle>
          <a:p>
            <a:endParaRPr lang="fi-FI" dirty="0"/>
          </a:p>
        </p:txBody>
      </p:sp>
      <p:sp>
        <p:nvSpPr>
          <p:cNvPr id="3" name="Päivämäärän paikkamerkki 2"/>
          <p:cNvSpPr>
            <a:spLocks noGrp="1"/>
          </p:cNvSpPr>
          <p:nvPr>
            <p:ph type="dt" idx="1"/>
          </p:nvPr>
        </p:nvSpPr>
        <p:spPr>
          <a:xfrm>
            <a:off x="3884613" y="0"/>
            <a:ext cx="2971800" cy="496332"/>
          </a:xfrm>
          <a:prstGeom prst="rect">
            <a:avLst/>
          </a:prstGeom>
        </p:spPr>
        <p:txBody>
          <a:bodyPr vert="horz" lIns="91440" tIns="45720" rIns="91440" bIns="45720" rtlCol="0"/>
          <a:lstStyle>
            <a:lvl1pPr algn="r">
              <a:defRPr sz="1200"/>
            </a:lvl1pPr>
          </a:lstStyle>
          <a:p>
            <a:fld id="{BC5D6633-A21D-41F6-9DCA-55C2031F52E3}" type="datetimeFigureOut">
              <a:rPr lang="fi-FI" smtClean="0"/>
              <a:pPr/>
              <a:t>4.9.2019</a:t>
            </a:fld>
            <a:endParaRPr lang="fi-FI" dirty="0"/>
          </a:p>
        </p:txBody>
      </p:sp>
      <p:sp>
        <p:nvSpPr>
          <p:cNvPr id="4" name="Dian kuvan paikkamerkki 3"/>
          <p:cNvSpPr>
            <a:spLocks noGrp="1" noRot="1" noChangeAspect="1"/>
          </p:cNvSpPr>
          <p:nvPr>
            <p:ph type="sldImg" idx="2"/>
          </p:nvPr>
        </p:nvSpPr>
        <p:spPr>
          <a:xfrm>
            <a:off x="947738" y="744538"/>
            <a:ext cx="4962525" cy="3722687"/>
          </a:xfrm>
          <a:prstGeom prst="rect">
            <a:avLst/>
          </a:prstGeom>
          <a:noFill/>
          <a:ln w="12700">
            <a:solidFill>
              <a:prstClr val="black"/>
            </a:solidFill>
          </a:ln>
        </p:spPr>
        <p:txBody>
          <a:bodyPr vert="horz" lIns="91440" tIns="45720" rIns="91440" bIns="45720" rtlCol="0" anchor="ctr"/>
          <a:lstStyle/>
          <a:p>
            <a:endParaRPr lang="fi-FI" dirty="0"/>
          </a:p>
        </p:txBody>
      </p:sp>
      <p:sp>
        <p:nvSpPr>
          <p:cNvPr id="5" name="Huomautusten paikkamerkki 4"/>
          <p:cNvSpPr>
            <a:spLocks noGrp="1"/>
          </p:cNvSpPr>
          <p:nvPr>
            <p:ph type="body" sz="quarter" idx="3"/>
          </p:nvPr>
        </p:nvSpPr>
        <p:spPr>
          <a:xfrm>
            <a:off x="685800" y="4715153"/>
            <a:ext cx="5486400" cy="4466987"/>
          </a:xfrm>
          <a:prstGeom prst="rect">
            <a:avLst/>
          </a:prstGeom>
        </p:spPr>
        <p:txBody>
          <a:bodyPr vert="horz" lIns="91440" tIns="45720" rIns="91440" bIns="45720" rtlCol="0"/>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6" name="Alatunnisteen paikkamerkki 5"/>
          <p:cNvSpPr>
            <a:spLocks noGrp="1"/>
          </p:cNvSpPr>
          <p:nvPr>
            <p:ph type="ftr" sz="quarter" idx="4"/>
          </p:nvPr>
        </p:nvSpPr>
        <p:spPr>
          <a:xfrm>
            <a:off x="0" y="9428583"/>
            <a:ext cx="2971800" cy="496332"/>
          </a:xfrm>
          <a:prstGeom prst="rect">
            <a:avLst/>
          </a:prstGeom>
        </p:spPr>
        <p:txBody>
          <a:bodyPr vert="horz" lIns="91440" tIns="45720" rIns="91440" bIns="45720" rtlCol="0" anchor="b"/>
          <a:lstStyle>
            <a:lvl1pPr algn="l">
              <a:defRPr sz="1200"/>
            </a:lvl1pPr>
          </a:lstStyle>
          <a:p>
            <a:endParaRPr lang="fi-FI" dirty="0"/>
          </a:p>
        </p:txBody>
      </p:sp>
      <p:sp>
        <p:nvSpPr>
          <p:cNvPr id="7" name="Dian numeron paikkamerkki 6"/>
          <p:cNvSpPr>
            <a:spLocks noGrp="1"/>
          </p:cNvSpPr>
          <p:nvPr>
            <p:ph type="sldNum" sz="quarter" idx="5"/>
          </p:nvPr>
        </p:nvSpPr>
        <p:spPr>
          <a:xfrm>
            <a:off x="3884613" y="9428583"/>
            <a:ext cx="2971800" cy="496332"/>
          </a:xfrm>
          <a:prstGeom prst="rect">
            <a:avLst/>
          </a:prstGeom>
        </p:spPr>
        <p:txBody>
          <a:bodyPr vert="horz" lIns="91440" tIns="45720" rIns="91440" bIns="45720" rtlCol="0" anchor="b"/>
          <a:lstStyle>
            <a:lvl1pPr algn="r">
              <a:defRPr sz="1200"/>
            </a:lvl1pPr>
          </a:lstStyle>
          <a:p>
            <a:fld id="{53E1084E-A856-495C-B990-28A3E30098E6}" type="slidenum">
              <a:rPr lang="fi-FI" smtClean="0"/>
              <a:pPr/>
              <a:t>‹#›</a:t>
            </a:fld>
            <a:endParaRPr lang="fi-FI" dirty="0"/>
          </a:p>
        </p:txBody>
      </p:sp>
    </p:spTree>
    <p:extLst>
      <p:ext uri="{BB962C8B-B14F-4D97-AF65-F5344CB8AC3E}">
        <p14:creationId xmlns:p14="http://schemas.microsoft.com/office/powerpoint/2010/main" val="14290611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e_title_slide">
    <p:spTree>
      <p:nvGrpSpPr>
        <p:cNvPr id="1" name=""/>
        <p:cNvGrpSpPr/>
        <p:nvPr/>
      </p:nvGrpSpPr>
      <p:grpSpPr>
        <a:xfrm>
          <a:off x="0" y="0"/>
          <a:ext cx="0" cy="0"/>
          <a:chOff x="0" y="0"/>
          <a:chExt cx="0" cy="0"/>
        </a:xfrm>
      </p:grpSpPr>
      <p:pic>
        <p:nvPicPr>
          <p:cNvPr id="8" name="Kuva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65735" y="283"/>
            <a:ext cx="4077887" cy="6857434"/>
          </a:xfrm>
          <a:prstGeom prst="rect">
            <a:avLst/>
          </a:prstGeom>
        </p:spPr>
      </p:pic>
      <p:sp>
        <p:nvSpPr>
          <p:cNvPr id="2" name="Otsikko 1"/>
          <p:cNvSpPr>
            <a:spLocks noGrp="1"/>
          </p:cNvSpPr>
          <p:nvPr>
            <p:ph type="ctrTitle"/>
          </p:nvPr>
        </p:nvSpPr>
        <p:spPr>
          <a:xfrm>
            <a:off x="1225910" y="2837543"/>
            <a:ext cx="6370426" cy="1533018"/>
          </a:xfrm>
        </p:spPr>
        <p:txBody>
          <a:bodyPr>
            <a:normAutofit/>
          </a:bodyPr>
          <a:lstStyle>
            <a:lvl1pPr algn="l">
              <a:lnSpc>
                <a:spcPct val="85000"/>
              </a:lnSpc>
              <a:defRPr sz="3600" b="0"/>
            </a:lvl1pPr>
          </a:lstStyle>
          <a:p>
            <a:r>
              <a:rPr lang="fi-FI" smtClean="0"/>
              <a:t>Muokkaa perustyyl. napsautt.</a:t>
            </a:r>
            <a:endParaRPr lang="fi-FI" dirty="0"/>
          </a:p>
        </p:txBody>
      </p:sp>
      <p:sp>
        <p:nvSpPr>
          <p:cNvPr id="3" name="Alaotsikko 2"/>
          <p:cNvSpPr>
            <a:spLocks noGrp="1"/>
          </p:cNvSpPr>
          <p:nvPr>
            <p:ph type="subTitle" idx="1"/>
          </p:nvPr>
        </p:nvSpPr>
        <p:spPr>
          <a:xfrm>
            <a:off x="1224136" y="4437112"/>
            <a:ext cx="5508104" cy="720080"/>
          </a:xfrm>
        </p:spPr>
        <p:txBody>
          <a:bodyPr>
            <a:normAutofit/>
          </a:bodyPr>
          <a:lstStyle>
            <a:lvl1pPr marL="0" indent="0" algn="l">
              <a:buNone/>
              <a:defRPr sz="1400">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dirty="0"/>
          </a:p>
        </p:txBody>
      </p:sp>
      <p:sp>
        <p:nvSpPr>
          <p:cNvPr id="4" name="Päivämäärän paikkamerkki 3"/>
          <p:cNvSpPr>
            <a:spLocks noGrp="1"/>
          </p:cNvSpPr>
          <p:nvPr>
            <p:ph type="dt" sz="half" idx="10"/>
          </p:nvPr>
        </p:nvSpPr>
        <p:spPr/>
        <p:txBody>
          <a:bodyPr/>
          <a:lstStyle/>
          <a:p>
            <a:r>
              <a:rPr lang="fi-FI" dirty="0" smtClean="0"/>
              <a:t>2.9.2019</a:t>
            </a:r>
            <a:endParaRPr lang="fi-FI" dirty="0"/>
          </a:p>
        </p:txBody>
      </p:sp>
      <p:sp>
        <p:nvSpPr>
          <p:cNvPr id="5" name="Alatunnisteen paikkamerkki 4"/>
          <p:cNvSpPr>
            <a:spLocks noGrp="1"/>
          </p:cNvSpPr>
          <p:nvPr>
            <p:ph type="ftr" sz="quarter" idx="11"/>
          </p:nvPr>
        </p:nvSpPr>
        <p:spPr/>
        <p:txBody>
          <a:bodyPr/>
          <a:lstStyle/>
          <a:p>
            <a:r>
              <a:rPr lang="fi-FI" dirty="0" smtClean="0"/>
              <a:t>Lappalainen Eija</a:t>
            </a:r>
            <a:endParaRPr lang="fi-FI" dirty="0"/>
          </a:p>
        </p:txBody>
      </p:sp>
      <p:sp>
        <p:nvSpPr>
          <p:cNvPr id="6" name="Dian numeron paikkamerkki 5"/>
          <p:cNvSpPr>
            <a:spLocks noGrp="1"/>
          </p:cNvSpPr>
          <p:nvPr>
            <p:ph type="sldNum" sz="quarter" idx="12"/>
          </p:nvPr>
        </p:nvSpPr>
        <p:spPr/>
        <p:txBody>
          <a:bodyPr/>
          <a:lstStyle/>
          <a:p>
            <a:fld id="{90912E3B-9838-4611-AED2-1868E41D44C1}" type="slidenum">
              <a:rPr lang="fi-FI" smtClean="0"/>
              <a:pPr/>
              <a:t>‹#›</a:t>
            </a:fld>
            <a:endParaRPr lang="fi-FI" dirty="0"/>
          </a:p>
        </p:txBody>
      </p:sp>
      <p:pic>
        <p:nvPicPr>
          <p:cNvPr id="9" name="Kuva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31582" y="668181"/>
            <a:ext cx="4468589" cy="1608691"/>
          </a:xfrm>
          <a:prstGeom prst="rect">
            <a:avLst/>
          </a:prstGeom>
        </p:spPr>
      </p:pic>
    </p:spTree>
    <p:extLst>
      <p:ext uri="{BB962C8B-B14F-4D97-AF65-F5344CB8AC3E}">
        <p14:creationId xmlns:p14="http://schemas.microsoft.com/office/powerpoint/2010/main" val="1562618174"/>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e_title_slide_eu-logo">
    <p:spTree>
      <p:nvGrpSpPr>
        <p:cNvPr id="1" name=""/>
        <p:cNvGrpSpPr/>
        <p:nvPr/>
      </p:nvGrpSpPr>
      <p:grpSpPr>
        <a:xfrm>
          <a:off x="0" y="0"/>
          <a:ext cx="0" cy="0"/>
          <a:chOff x="0" y="0"/>
          <a:chExt cx="0" cy="0"/>
        </a:xfrm>
      </p:grpSpPr>
      <p:pic>
        <p:nvPicPr>
          <p:cNvPr id="11" name="Kuva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15907" y="5309"/>
            <a:ext cx="4126992" cy="6858000"/>
          </a:xfrm>
          <a:prstGeom prst="rect">
            <a:avLst/>
          </a:prstGeom>
        </p:spPr>
      </p:pic>
      <p:sp>
        <p:nvSpPr>
          <p:cNvPr id="2" name="Otsikko 1"/>
          <p:cNvSpPr>
            <a:spLocks noGrp="1"/>
          </p:cNvSpPr>
          <p:nvPr>
            <p:ph type="ctrTitle"/>
          </p:nvPr>
        </p:nvSpPr>
        <p:spPr>
          <a:xfrm>
            <a:off x="1225910" y="2837543"/>
            <a:ext cx="6370426" cy="1533018"/>
          </a:xfrm>
        </p:spPr>
        <p:txBody>
          <a:bodyPr>
            <a:normAutofit/>
          </a:bodyPr>
          <a:lstStyle>
            <a:lvl1pPr algn="l">
              <a:lnSpc>
                <a:spcPct val="85000"/>
              </a:lnSpc>
              <a:defRPr sz="3600" b="0"/>
            </a:lvl1pPr>
          </a:lstStyle>
          <a:p>
            <a:r>
              <a:rPr lang="fi-FI" smtClean="0"/>
              <a:t>Muokkaa perustyyl. napsautt.</a:t>
            </a:r>
            <a:endParaRPr lang="fi-FI" dirty="0"/>
          </a:p>
        </p:txBody>
      </p:sp>
      <p:sp>
        <p:nvSpPr>
          <p:cNvPr id="3" name="Alaotsikko 2"/>
          <p:cNvSpPr>
            <a:spLocks noGrp="1"/>
          </p:cNvSpPr>
          <p:nvPr>
            <p:ph type="subTitle" idx="1"/>
          </p:nvPr>
        </p:nvSpPr>
        <p:spPr>
          <a:xfrm>
            <a:off x="1224136" y="4437112"/>
            <a:ext cx="4427984" cy="1008112"/>
          </a:xfrm>
        </p:spPr>
        <p:txBody>
          <a:bodyPr>
            <a:normAutofit/>
          </a:bodyPr>
          <a:lstStyle>
            <a:lvl1pPr marL="0" indent="0" algn="l">
              <a:buNone/>
              <a:defRPr sz="1400">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dirty="0"/>
          </a:p>
        </p:txBody>
      </p:sp>
      <p:sp>
        <p:nvSpPr>
          <p:cNvPr id="4" name="Päivämäärän paikkamerkki 3"/>
          <p:cNvSpPr>
            <a:spLocks noGrp="1"/>
          </p:cNvSpPr>
          <p:nvPr>
            <p:ph type="dt" sz="half" idx="10"/>
          </p:nvPr>
        </p:nvSpPr>
        <p:spPr/>
        <p:txBody>
          <a:bodyPr/>
          <a:lstStyle/>
          <a:p>
            <a:r>
              <a:rPr lang="fi-FI" dirty="0" smtClean="0"/>
              <a:t>2.9.2019</a:t>
            </a:r>
            <a:endParaRPr lang="fi-FI" dirty="0"/>
          </a:p>
        </p:txBody>
      </p:sp>
      <p:sp>
        <p:nvSpPr>
          <p:cNvPr id="5" name="Alatunnisteen paikkamerkki 4"/>
          <p:cNvSpPr>
            <a:spLocks noGrp="1"/>
          </p:cNvSpPr>
          <p:nvPr>
            <p:ph type="ftr" sz="quarter" idx="11"/>
          </p:nvPr>
        </p:nvSpPr>
        <p:spPr/>
        <p:txBody>
          <a:bodyPr/>
          <a:lstStyle/>
          <a:p>
            <a:r>
              <a:rPr lang="fi-FI" dirty="0" smtClean="0"/>
              <a:t>Lappalainen Eija</a:t>
            </a:r>
            <a:endParaRPr lang="fi-FI" dirty="0"/>
          </a:p>
        </p:txBody>
      </p:sp>
      <p:sp>
        <p:nvSpPr>
          <p:cNvPr id="6" name="Dian numeron paikkamerkki 5"/>
          <p:cNvSpPr>
            <a:spLocks noGrp="1"/>
          </p:cNvSpPr>
          <p:nvPr>
            <p:ph type="sldNum" sz="quarter" idx="12"/>
          </p:nvPr>
        </p:nvSpPr>
        <p:spPr/>
        <p:txBody>
          <a:bodyPr/>
          <a:lstStyle/>
          <a:p>
            <a:fld id="{90912E3B-9838-4611-AED2-1868E41D44C1}" type="slidenum">
              <a:rPr lang="fi-FI" smtClean="0"/>
              <a:pPr/>
              <a:t>‹#›</a:t>
            </a:fld>
            <a:endParaRPr lang="fi-FI" dirty="0"/>
          </a:p>
        </p:txBody>
      </p:sp>
      <p:pic>
        <p:nvPicPr>
          <p:cNvPr id="9" name="Kuva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31582" y="668181"/>
            <a:ext cx="4468589" cy="1608691"/>
          </a:xfrm>
          <a:prstGeom prst="rect">
            <a:avLst/>
          </a:prstGeom>
        </p:spPr>
      </p:pic>
      <p:pic>
        <p:nvPicPr>
          <p:cNvPr id="12" name="Kuvan paikkamerkki 12"/>
          <p:cNvPicPr>
            <a:picLocks noChangeAspect="1"/>
          </p:cNvPicPr>
          <p:nvPr userDrawn="1"/>
        </p:nvPicPr>
        <p:blipFill rotWithShape="1">
          <a:blip r:embed="rId4" cstate="print">
            <a:extLst>
              <a:ext uri="{28A0092B-C50C-407E-A947-70E740481C1C}">
                <a14:useLocalDpi xmlns:a14="http://schemas.microsoft.com/office/drawing/2010/main" val="0"/>
              </a:ext>
            </a:extLst>
          </a:blip>
          <a:srcRect t="-2137" b="-8"/>
          <a:stretch/>
        </p:blipFill>
        <p:spPr>
          <a:xfrm>
            <a:off x="7020360" y="5183687"/>
            <a:ext cx="1151952" cy="1361550"/>
          </a:xfrm>
          <a:prstGeom prst="rect">
            <a:avLst/>
          </a:prstGeom>
        </p:spPr>
      </p:pic>
    </p:spTree>
    <p:extLst>
      <p:ext uri="{BB962C8B-B14F-4D97-AF65-F5344CB8AC3E}">
        <p14:creationId xmlns:p14="http://schemas.microsoft.com/office/powerpoint/2010/main" val="3234508414"/>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e_title_and_content">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r>
              <a:rPr lang="fi-FI" dirty="0" smtClean="0"/>
              <a:t>2.9.2019</a:t>
            </a:r>
            <a:endParaRPr lang="fi-FI" dirty="0"/>
          </a:p>
        </p:txBody>
      </p:sp>
      <p:sp>
        <p:nvSpPr>
          <p:cNvPr id="5" name="Alatunnisteen paikkamerkki 4"/>
          <p:cNvSpPr>
            <a:spLocks noGrp="1"/>
          </p:cNvSpPr>
          <p:nvPr>
            <p:ph type="ftr" sz="quarter" idx="11"/>
          </p:nvPr>
        </p:nvSpPr>
        <p:spPr/>
        <p:txBody>
          <a:bodyPr/>
          <a:lstStyle/>
          <a:p>
            <a:r>
              <a:rPr lang="fi-FI" dirty="0" smtClean="0"/>
              <a:t>Lappalainen Eija</a:t>
            </a:r>
            <a:endParaRPr lang="fi-FI" dirty="0"/>
          </a:p>
        </p:txBody>
      </p:sp>
      <p:sp>
        <p:nvSpPr>
          <p:cNvPr id="6" name="Dian numeron paikkamerkki 5"/>
          <p:cNvSpPr>
            <a:spLocks noGrp="1"/>
          </p:cNvSpPr>
          <p:nvPr>
            <p:ph type="sldNum" sz="quarter" idx="12"/>
          </p:nvPr>
        </p:nvSpPr>
        <p:spPr/>
        <p:txBody>
          <a:bodyPr/>
          <a:lstStyle/>
          <a:p>
            <a:fld id="{90912E3B-9838-4611-AED2-1868E41D44C1}" type="slidenum">
              <a:rPr lang="fi-FI" smtClean="0"/>
              <a:pPr/>
              <a:t>‹#›</a:t>
            </a:fld>
            <a:endParaRPr lang="fi-FI" dirty="0"/>
          </a:p>
        </p:txBody>
      </p:sp>
    </p:spTree>
    <p:extLst>
      <p:ext uri="{BB962C8B-B14F-4D97-AF65-F5344CB8AC3E}">
        <p14:creationId xmlns:p14="http://schemas.microsoft.com/office/powerpoint/2010/main" val="3984191605"/>
      </p:ext>
    </p:extLst>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e_two_contents">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899592" y="1844824"/>
            <a:ext cx="3744416" cy="4281339"/>
          </a:xfrm>
        </p:spPr>
        <p:txBody>
          <a:bodyPr/>
          <a:lstStyle>
            <a:lvl1pPr>
              <a:defRPr sz="22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4" name="Sisällön paikkamerkki 3"/>
          <p:cNvSpPr>
            <a:spLocks noGrp="1"/>
          </p:cNvSpPr>
          <p:nvPr>
            <p:ph sz="half" idx="2"/>
          </p:nvPr>
        </p:nvSpPr>
        <p:spPr>
          <a:xfrm>
            <a:off x="4788024" y="1844824"/>
            <a:ext cx="3754760" cy="4281339"/>
          </a:xfrm>
        </p:spPr>
        <p:txBody>
          <a:bodyPr/>
          <a:lstStyle>
            <a:lvl1pPr>
              <a:defRPr sz="22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5" name="Päivämäärän paikkamerkki 4"/>
          <p:cNvSpPr>
            <a:spLocks noGrp="1"/>
          </p:cNvSpPr>
          <p:nvPr>
            <p:ph type="dt" sz="half" idx="10"/>
          </p:nvPr>
        </p:nvSpPr>
        <p:spPr/>
        <p:txBody>
          <a:bodyPr/>
          <a:lstStyle/>
          <a:p>
            <a:r>
              <a:rPr lang="fi-FI" dirty="0" smtClean="0"/>
              <a:t>2.9.2019</a:t>
            </a:r>
            <a:endParaRPr lang="fi-FI" dirty="0"/>
          </a:p>
        </p:txBody>
      </p:sp>
      <p:sp>
        <p:nvSpPr>
          <p:cNvPr id="6" name="Alatunnisteen paikkamerkki 5"/>
          <p:cNvSpPr>
            <a:spLocks noGrp="1"/>
          </p:cNvSpPr>
          <p:nvPr>
            <p:ph type="ftr" sz="quarter" idx="11"/>
          </p:nvPr>
        </p:nvSpPr>
        <p:spPr/>
        <p:txBody>
          <a:bodyPr/>
          <a:lstStyle/>
          <a:p>
            <a:r>
              <a:rPr lang="fi-FI" dirty="0" smtClean="0"/>
              <a:t>Lappalainen Eija</a:t>
            </a:r>
            <a:endParaRPr lang="fi-FI" dirty="0"/>
          </a:p>
        </p:txBody>
      </p:sp>
      <p:sp>
        <p:nvSpPr>
          <p:cNvPr id="7" name="Dian numeron paikkamerkki 6"/>
          <p:cNvSpPr>
            <a:spLocks noGrp="1"/>
          </p:cNvSpPr>
          <p:nvPr>
            <p:ph type="sldNum" sz="quarter" idx="12"/>
          </p:nvPr>
        </p:nvSpPr>
        <p:spPr/>
        <p:txBody>
          <a:bodyPr/>
          <a:lstStyle/>
          <a:p>
            <a:fld id="{90912E3B-9838-4611-AED2-1868E41D44C1}" type="slidenum">
              <a:rPr lang="fi-FI" smtClean="0"/>
              <a:pPr/>
              <a:t>‹#›</a:t>
            </a:fld>
            <a:endParaRPr lang="fi-FI" dirty="0"/>
          </a:p>
        </p:txBody>
      </p:sp>
    </p:spTree>
    <p:extLst>
      <p:ext uri="{BB962C8B-B14F-4D97-AF65-F5344CB8AC3E}">
        <p14:creationId xmlns:p14="http://schemas.microsoft.com/office/powerpoint/2010/main" val="1912263754"/>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e_only_title">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r>
              <a:rPr lang="fi-FI" dirty="0" smtClean="0"/>
              <a:t>2.9.2019</a:t>
            </a:r>
            <a:endParaRPr lang="fi-FI" dirty="0"/>
          </a:p>
        </p:txBody>
      </p:sp>
      <p:sp>
        <p:nvSpPr>
          <p:cNvPr id="4" name="Alatunnisteen paikkamerkki 3"/>
          <p:cNvSpPr>
            <a:spLocks noGrp="1"/>
          </p:cNvSpPr>
          <p:nvPr>
            <p:ph type="ftr" sz="quarter" idx="11"/>
          </p:nvPr>
        </p:nvSpPr>
        <p:spPr/>
        <p:txBody>
          <a:bodyPr/>
          <a:lstStyle/>
          <a:p>
            <a:r>
              <a:rPr lang="fi-FI" dirty="0" smtClean="0"/>
              <a:t>Lappalainen Eija</a:t>
            </a:r>
            <a:endParaRPr lang="fi-FI" dirty="0"/>
          </a:p>
        </p:txBody>
      </p:sp>
      <p:sp>
        <p:nvSpPr>
          <p:cNvPr id="5" name="Dian numeron paikkamerkki 4"/>
          <p:cNvSpPr>
            <a:spLocks noGrp="1"/>
          </p:cNvSpPr>
          <p:nvPr>
            <p:ph type="sldNum" sz="quarter" idx="12"/>
          </p:nvPr>
        </p:nvSpPr>
        <p:spPr/>
        <p:txBody>
          <a:bodyPr/>
          <a:lstStyle/>
          <a:p>
            <a:fld id="{90912E3B-9838-4611-AED2-1868E41D44C1}" type="slidenum">
              <a:rPr lang="fi-FI" smtClean="0"/>
              <a:pPr/>
              <a:t>‹#›</a:t>
            </a:fld>
            <a:endParaRPr lang="fi-FI" dirty="0"/>
          </a:p>
        </p:txBody>
      </p:sp>
    </p:spTree>
    <p:extLst>
      <p:ext uri="{BB962C8B-B14F-4D97-AF65-F5344CB8AC3E}">
        <p14:creationId xmlns:p14="http://schemas.microsoft.com/office/powerpoint/2010/main" val="982026813"/>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te_blank">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r>
              <a:rPr lang="fi-FI" dirty="0" smtClean="0"/>
              <a:t>2.9.2019</a:t>
            </a:r>
            <a:endParaRPr lang="fi-FI" dirty="0"/>
          </a:p>
        </p:txBody>
      </p:sp>
      <p:sp>
        <p:nvSpPr>
          <p:cNvPr id="3" name="Alatunnisteen paikkamerkki 2"/>
          <p:cNvSpPr>
            <a:spLocks noGrp="1"/>
          </p:cNvSpPr>
          <p:nvPr>
            <p:ph type="ftr" sz="quarter" idx="11"/>
          </p:nvPr>
        </p:nvSpPr>
        <p:spPr/>
        <p:txBody>
          <a:bodyPr/>
          <a:lstStyle/>
          <a:p>
            <a:r>
              <a:rPr lang="fi-FI" dirty="0" smtClean="0"/>
              <a:t>Lappalainen Eija</a:t>
            </a:r>
            <a:endParaRPr lang="fi-FI" dirty="0"/>
          </a:p>
        </p:txBody>
      </p:sp>
      <p:sp>
        <p:nvSpPr>
          <p:cNvPr id="4" name="Dian numeron paikkamerkki 3"/>
          <p:cNvSpPr>
            <a:spLocks noGrp="1"/>
          </p:cNvSpPr>
          <p:nvPr>
            <p:ph type="sldNum" sz="quarter" idx="12"/>
          </p:nvPr>
        </p:nvSpPr>
        <p:spPr/>
        <p:txBody>
          <a:bodyPr/>
          <a:lstStyle/>
          <a:p>
            <a:fld id="{90912E3B-9838-4611-AED2-1868E41D44C1}" type="slidenum">
              <a:rPr lang="fi-FI" smtClean="0"/>
              <a:pPr/>
              <a:t>‹#›</a:t>
            </a:fld>
            <a:endParaRPr lang="fi-FI" dirty="0"/>
          </a:p>
        </p:txBody>
      </p:sp>
    </p:spTree>
    <p:extLst>
      <p:ext uri="{BB962C8B-B14F-4D97-AF65-F5344CB8AC3E}">
        <p14:creationId xmlns:p14="http://schemas.microsoft.com/office/powerpoint/2010/main" val="1259832160"/>
      </p:ext>
    </p:extLst>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Kuva 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320000" y="4802400"/>
            <a:ext cx="4827633" cy="2060278"/>
          </a:xfrm>
          <a:prstGeom prst="rect">
            <a:avLst/>
          </a:prstGeom>
        </p:spPr>
      </p:pic>
      <p:sp>
        <p:nvSpPr>
          <p:cNvPr id="2" name="Otsikon paikkamerkki 1"/>
          <p:cNvSpPr>
            <a:spLocks noGrp="1"/>
          </p:cNvSpPr>
          <p:nvPr>
            <p:ph type="title"/>
          </p:nvPr>
        </p:nvSpPr>
        <p:spPr>
          <a:xfrm>
            <a:off x="899592" y="515257"/>
            <a:ext cx="7920880" cy="1113543"/>
          </a:xfrm>
          <a:prstGeom prst="rect">
            <a:avLst/>
          </a:prstGeom>
        </p:spPr>
        <p:txBody>
          <a:bodyPr vert="horz" lIns="91440" tIns="45720" rIns="91440" bIns="45720" rtlCol="0" anchor="t" anchorCtr="0">
            <a:normAutofit/>
          </a:body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Tekstin paikkamerkki 2"/>
          <p:cNvSpPr>
            <a:spLocks noGrp="1"/>
          </p:cNvSpPr>
          <p:nvPr>
            <p:ph type="body" idx="1"/>
          </p:nvPr>
        </p:nvSpPr>
        <p:spPr>
          <a:xfrm>
            <a:off x="899592" y="1821543"/>
            <a:ext cx="7920880" cy="4304620"/>
          </a:xfrm>
          <a:prstGeom prst="rect">
            <a:avLst/>
          </a:prstGeom>
        </p:spPr>
        <p:txBody>
          <a:bodyPr vert="horz" lIns="91440" tIns="45720" rIns="91440" bIns="45720" rtlCol="0">
            <a:normAutofit/>
          </a:body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4" name="Päivämäärän paikkamerkki 3"/>
          <p:cNvSpPr>
            <a:spLocks noGrp="1"/>
          </p:cNvSpPr>
          <p:nvPr>
            <p:ph type="dt" sz="half" idx="2"/>
          </p:nvPr>
        </p:nvSpPr>
        <p:spPr>
          <a:xfrm>
            <a:off x="1123950" y="6545237"/>
            <a:ext cx="838200" cy="196131"/>
          </a:xfrm>
          <a:prstGeom prst="rect">
            <a:avLst/>
          </a:prstGeom>
        </p:spPr>
        <p:txBody>
          <a:bodyPr vert="horz" lIns="0" tIns="0" rIns="0" bIns="0" rtlCol="0" anchor="ctr"/>
          <a:lstStyle>
            <a:lvl1pPr algn="ctr">
              <a:defRPr sz="800">
                <a:solidFill>
                  <a:srgbClr val="000000"/>
                </a:solidFill>
              </a:defRPr>
            </a:lvl1pPr>
          </a:lstStyle>
          <a:p>
            <a:r>
              <a:rPr lang="fi-FI" dirty="0" smtClean="0"/>
              <a:t>2.9.2019</a:t>
            </a:r>
            <a:endParaRPr lang="fi-FI" dirty="0"/>
          </a:p>
        </p:txBody>
      </p:sp>
      <p:sp>
        <p:nvSpPr>
          <p:cNvPr id="5" name="Alatunnisteen paikkamerkki 4"/>
          <p:cNvSpPr>
            <a:spLocks noGrp="1"/>
          </p:cNvSpPr>
          <p:nvPr>
            <p:ph type="ftr" sz="quarter" idx="3"/>
          </p:nvPr>
        </p:nvSpPr>
        <p:spPr>
          <a:xfrm>
            <a:off x="1964432" y="6545237"/>
            <a:ext cx="3562086" cy="196131"/>
          </a:xfrm>
          <a:prstGeom prst="rect">
            <a:avLst/>
          </a:prstGeom>
        </p:spPr>
        <p:txBody>
          <a:bodyPr vert="horz" lIns="0" tIns="0" rIns="0" bIns="0" rtlCol="0" anchor="ctr"/>
          <a:lstStyle>
            <a:lvl1pPr algn="ctr">
              <a:defRPr sz="800">
                <a:solidFill>
                  <a:srgbClr val="000000"/>
                </a:solidFill>
              </a:defRPr>
            </a:lvl1pPr>
          </a:lstStyle>
          <a:p>
            <a:r>
              <a:rPr lang="fi-FI" dirty="0" smtClean="0"/>
              <a:t>Lappalainen Eija</a:t>
            </a:r>
            <a:endParaRPr lang="fi-FI" dirty="0"/>
          </a:p>
        </p:txBody>
      </p:sp>
      <p:sp>
        <p:nvSpPr>
          <p:cNvPr id="6" name="Dian numeron paikkamerkki 5"/>
          <p:cNvSpPr>
            <a:spLocks noGrp="1"/>
          </p:cNvSpPr>
          <p:nvPr>
            <p:ph type="sldNum" sz="quarter" idx="4"/>
          </p:nvPr>
        </p:nvSpPr>
        <p:spPr>
          <a:xfrm>
            <a:off x="755576" y="6545237"/>
            <a:ext cx="365993" cy="196131"/>
          </a:xfrm>
          <a:prstGeom prst="rect">
            <a:avLst/>
          </a:prstGeom>
        </p:spPr>
        <p:txBody>
          <a:bodyPr vert="horz" lIns="0" tIns="0" rIns="0" bIns="0" rtlCol="0" anchor="ctr"/>
          <a:lstStyle>
            <a:lvl1pPr algn="r">
              <a:defRPr sz="800">
                <a:solidFill>
                  <a:srgbClr val="000000"/>
                </a:solidFill>
              </a:defRPr>
            </a:lvl1pPr>
          </a:lstStyle>
          <a:p>
            <a:fld id="{90912E3B-9838-4611-AED2-1868E41D44C1}" type="slidenum">
              <a:rPr lang="fi-FI" smtClean="0"/>
              <a:pPr/>
              <a:t>‹#›</a:t>
            </a:fld>
            <a:endParaRPr lang="fi-FI" dirty="0"/>
          </a:p>
        </p:txBody>
      </p:sp>
      <p:pic>
        <p:nvPicPr>
          <p:cNvPr id="11" name="Kuva 10" descr="TE__LA21_te2logo___B3__NEGA.png"/>
          <p:cNvPicPr>
            <a:picLocks noChangeAspect="1"/>
          </p:cNvPicPr>
          <p:nvPr userDrawn="1"/>
        </p:nvPicPr>
        <p:blipFill>
          <a:blip r:embed="rId9" cstate="print"/>
          <a:stretch>
            <a:fillRect/>
          </a:stretch>
        </p:blipFill>
        <p:spPr>
          <a:xfrm>
            <a:off x="7884368" y="5949280"/>
            <a:ext cx="1020000" cy="720000"/>
          </a:xfrm>
          <a:prstGeom prst="rect">
            <a:avLst/>
          </a:prstGeom>
        </p:spPr>
      </p:pic>
    </p:spTree>
    <p:extLst>
      <p:ext uri="{BB962C8B-B14F-4D97-AF65-F5344CB8AC3E}">
        <p14:creationId xmlns:p14="http://schemas.microsoft.com/office/powerpoint/2010/main" val="124548435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2" r:id="rId4"/>
    <p:sldLayoutId id="2147483654" r:id="rId5"/>
    <p:sldLayoutId id="2147483655" r:id="rId6"/>
  </p:sldLayoutIdLst>
  <p:hf hdr="0"/>
  <p:txStyles>
    <p:titleStyle>
      <a:lvl1pPr algn="l" defTabSz="914400" rtl="0" eaLnBrk="1" latinLnBrk="0" hangingPunct="1">
        <a:lnSpc>
          <a:spcPct val="85000"/>
        </a:lnSpc>
        <a:spcBef>
          <a:spcPct val="0"/>
        </a:spcBef>
        <a:buNone/>
        <a:defRPr sz="3000" kern="1200">
          <a:solidFill>
            <a:schemeClr val="tx1"/>
          </a:solidFill>
          <a:latin typeface="+mj-lt"/>
          <a:ea typeface="+mj-ea"/>
          <a:cs typeface="+mj-cs"/>
        </a:defRPr>
      </a:lvl1pPr>
    </p:titleStyle>
    <p:bodyStyle>
      <a:lvl1pPr marL="355600" indent="-355600" algn="l" defTabSz="914400" rtl="0" eaLnBrk="1" latinLnBrk="0" hangingPunct="1">
        <a:lnSpc>
          <a:spcPct val="95000"/>
        </a:lnSpc>
        <a:spcBef>
          <a:spcPts val="600"/>
        </a:spcBef>
        <a:buClr>
          <a:srgbClr val="B6BF00"/>
        </a:buClr>
        <a:buFont typeface="Arial" pitchFamily="34" charset="0"/>
        <a:buChar char="•"/>
        <a:defRPr sz="2200" kern="1200">
          <a:solidFill>
            <a:schemeClr val="tx1"/>
          </a:solidFill>
          <a:latin typeface="+mn-lt"/>
          <a:ea typeface="+mn-ea"/>
          <a:cs typeface="+mn-cs"/>
        </a:defRPr>
      </a:lvl1pPr>
      <a:lvl2pPr marL="719138" indent="-363538" algn="l" defTabSz="914400" rtl="0" eaLnBrk="1" latinLnBrk="0" hangingPunct="1">
        <a:lnSpc>
          <a:spcPct val="95000"/>
        </a:lnSpc>
        <a:spcBef>
          <a:spcPts val="600"/>
        </a:spcBef>
        <a:buClr>
          <a:srgbClr val="B6BF00"/>
        </a:buClr>
        <a:buFont typeface="Arial" pitchFamily="34" charset="0"/>
        <a:buChar char="•"/>
        <a:defRPr sz="2000" kern="1200">
          <a:solidFill>
            <a:schemeClr val="tx1"/>
          </a:solidFill>
          <a:latin typeface="+mn-lt"/>
          <a:ea typeface="+mn-ea"/>
          <a:cs typeface="+mn-cs"/>
        </a:defRPr>
      </a:lvl2pPr>
      <a:lvl3pPr marL="1074738" indent="-355600" algn="l" defTabSz="914400" rtl="0" eaLnBrk="1" latinLnBrk="0" hangingPunct="1">
        <a:lnSpc>
          <a:spcPct val="95000"/>
        </a:lnSpc>
        <a:spcBef>
          <a:spcPts val="600"/>
        </a:spcBef>
        <a:buClr>
          <a:srgbClr val="B6BF00"/>
        </a:buClr>
        <a:buFont typeface="Arial" pitchFamily="34" charset="0"/>
        <a:buChar char="•"/>
        <a:defRPr sz="2000" kern="1200">
          <a:solidFill>
            <a:schemeClr val="tx1"/>
          </a:solidFill>
          <a:latin typeface="+mn-lt"/>
          <a:ea typeface="+mn-ea"/>
          <a:cs typeface="+mn-cs"/>
        </a:defRPr>
      </a:lvl3pPr>
      <a:lvl4pPr marL="1436688" indent="-361950" algn="l" defTabSz="914400" rtl="0" eaLnBrk="1" latinLnBrk="0" hangingPunct="1">
        <a:lnSpc>
          <a:spcPct val="95000"/>
        </a:lnSpc>
        <a:spcBef>
          <a:spcPts val="600"/>
        </a:spcBef>
        <a:buClr>
          <a:srgbClr val="B6BF00"/>
        </a:buClr>
        <a:buFont typeface="Arial" pitchFamily="34" charset="0"/>
        <a:buChar char="•"/>
        <a:defRPr sz="2000" kern="1200">
          <a:solidFill>
            <a:schemeClr val="tx1"/>
          </a:solidFill>
          <a:latin typeface="+mn-lt"/>
          <a:ea typeface="+mn-ea"/>
          <a:cs typeface="+mn-cs"/>
        </a:defRPr>
      </a:lvl4pPr>
      <a:lvl5pPr marL="1792288" indent="-355600" algn="l" defTabSz="914400" rtl="0" eaLnBrk="1" latinLnBrk="0" hangingPunct="1">
        <a:lnSpc>
          <a:spcPct val="95000"/>
        </a:lnSpc>
        <a:spcBef>
          <a:spcPts val="600"/>
        </a:spcBef>
        <a:buClr>
          <a:srgbClr val="B6BF00"/>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toimistot.te-palvelut.fi/tyollisyyspoliittiset-avustukset-uusimaa" TargetMode="External"/><Relationship Id="rId2" Type="http://schemas.openxmlformats.org/officeDocument/2006/relationships/hyperlink" Target="https://sa01elysuomifilomakkeet.blob.core.windows.net/blobsuomifilomakkeet/ELY/tem308_fi_hakemus_tyollisyyspoliittisesta_avustuksesta.pdf"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smtClean="0"/>
              <a:t>Työllisyyspoliittinen avustus – rahoituksen haku vuodelle 2020</a:t>
            </a:r>
            <a:endParaRPr lang="fi-FI" dirty="0"/>
          </a:p>
        </p:txBody>
      </p:sp>
      <p:sp>
        <p:nvSpPr>
          <p:cNvPr id="3" name="Alaotsikko 2"/>
          <p:cNvSpPr>
            <a:spLocks noGrp="1"/>
          </p:cNvSpPr>
          <p:nvPr>
            <p:ph type="subTitle" idx="1"/>
          </p:nvPr>
        </p:nvSpPr>
        <p:spPr/>
        <p:txBody>
          <a:bodyPr/>
          <a:lstStyle/>
          <a:p>
            <a:r>
              <a:rPr lang="fi-FI" dirty="0" smtClean="0"/>
              <a:t>Kehittämispäällikkö Eija Lappalainen, Tuetun työllistymisen palvelut</a:t>
            </a:r>
            <a:endParaRPr lang="fi-FI" dirty="0"/>
          </a:p>
        </p:txBody>
      </p:sp>
      <p:sp>
        <p:nvSpPr>
          <p:cNvPr id="4" name="Päivämäärän paikkamerkki 3"/>
          <p:cNvSpPr>
            <a:spLocks noGrp="1"/>
          </p:cNvSpPr>
          <p:nvPr>
            <p:ph type="dt" sz="half" idx="10"/>
          </p:nvPr>
        </p:nvSpPr>
        <p:spPr/>
        <p:txBody>
          <a:bodyPr/>
          <a:lstStyle/>
          <a:p>
            <a:r>
              <a:rPr lang="fi-FI" dirty="0" smtClean="0"/>
              <a:t>2.9.2019</a:t>
            </a:r>
            <a:endParaRPr lang="fi-FI" dirty="0"/>
          </a:p>
        </p:txBody>
      </p:sp>
      <p:sp>
        <p:nvSpPr>
          <p:cNvPr id="5" name="Alatunnisteen paikkamerkki 4"/>
          <p:cNvSpPr>
            <a:spLocks noGrp="1"/>
          </p:cNvSpPr>
          <p:nvPr>
            <p:ph type="ftr" sz="quarter" idx="11"/>
          </p:nvPr>
        </p:nvSpPr>
        <p:spPr/>
        <p:txBody>
          <a:bodyPr/>
          <a:lstStyle/>
          <a:p>
            <a:r>
              <a:rPr lang="fi-FI" dirty="0" smtClean="0"/>
              <a:t>Lappalainen Eija</a:t>
            </a:r>
            <a:endParaRPr lang="fi-FI" dirty="0"/>
          </a:p>
        </p:txBody>
      </p:sp>
      <p:sp>
        <p:nvSpPr>
          <p:cNvPr id="6" name="Dian numeron paikkamerkki 5"/>
          <p:cNvSpPr>
            <a:spLocks noGrp="1"/>
          </p:cNvSpPr>
          <p:nvPr>
            <p:ph type="sldNum" sz="quarter" idx="12"/>
          </p:nvPr>
        </p:nvSpPr>
        <p:spPr/>
        <p:txBody>
          <a:bodyPr/>
          <a:lstStyle/>
          <a:p>
            <a:fld id="{90912E3B-9838-4611-AED2-1868E41D44C1}" type="slidenum">
              <a:rPr lang="fi-FI" smtClean="0"/>
              <a:pPr/>
              <a:t>1</a:t>
            </a:fld>
            <a:endParaRPr lang="fi-FI" dirty="0"/>
          </a:p>
        </p:txBody>
      </p:sp>
    </p:spTree>
    <p:extLst>
      <p:ext uri="{BB962C8B-B14F-4D97-AF65-F5344CB8AC3E}">
        <p14:creationId xmlns:p14="http://schemas.microsoft.com/office/powerpoint/2010/main" val="1833501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OHJELMA 4. ja 5.9 sekä 19.9.2019</a:t>
            </a:r>
            <a:br>
              <a:rPr lang="fi-FI" dirty="0" smtClean="0"/>
            </a:br>
            <a:r>
              <a:rPr lang="fi-FI" dirty="0"/>
              <a:t/>
            </a:r>
            <a:br>
              <a:rPr lang="fi-FI" dirty="0"/>
            </a:br>
            <a:r>
              <a:rPr lang="fi-FI" dirty="0" smtClean="0"/>
              <a:t/>
            </a:r>
            <a:br>
              <a:rPr lang="fi-FI" dirty="0" smtClean="0"/>
            </a:br>
            <a:r>
              <a:rPr lang="fi-FI" dirty="0"/>
              <a:t/>
            </a:r>
            <a:br>
              <a:rPr lang="fi-FI" dirty="0"/>
            </a:br>
            <a:r>
              <a:rPr lang="fi-FI" dirty="0">
                <a:solidFill>
                  <a:prstClr val="black"/>
                </a:solidFill>
              </a:rPr>
              <a:t>Mitä TE-toimisto odottaa </a:t>
            </a:r>
            <a:r>
              <a:rPr lang="fi-FI" dirty="0" smtClean="0">
                <a:solidFill>
                  <a:prstClr val="black"/>
                </a:solidFill>
              </a:rPr>
              <a:t>hankkeilta </a:t>
            </a:r>
            <a:r>
              <a:rPr lang="fi-FI" dirty="0" smtClean="0"/>
              <a:t/>
            </a:r>
            <a:br>
              <a:rPr lang="fi-FI" dirty="0" smtClean="0"/>
            </a:br>
            <a:r>
              <a:rPr lang="fi-FI" dirty="0"/>
              <a:t/>
            </a:r>
            <a:br>
              <a:rPr lang="fi-FI" dirty="0"/>
            </a:br>
            <a:r>
              <a:rPr lang="fi-FI" dirty="0" smtClean="0"/>
              <a:t>Hankekriteerit ja rahoituksen joitakin huomioita</a:t>
            </a:r>
            <a:br>
              <a:rPr lang="fi-FI" dirty="0" smtClean="0"/>
            </a:br>
            <a:r>
              <a:rPr lang="fi-FI" dirty="0" smtClean="0"/>
              <a:t/>
            </a:r>
            <a:br>
              <a:rPr lang="fi-FI" dirty="0" smtClean="0"/>
            </a:br>
            <a:r>
              <a:rPr lang="fi-FI" dirty="0" smtClean="0"/>
              <a:t>Rahoituksen hakemuksen sekä liitelomakkeiden täytöstä</a:t>
            </a:r>
            <a:br>
              <a:rPr lang="fi-FI" dirty="0" smtClean="0"/>
            </a:br>
            <a:r>
              <a:rPr lang="fi-FI" dirty="0" smtClean="0"/>
              <a:t/>
            </a:r>
            <a:br>
              <a:rPr lang="fi-FI" dirty="0" smtClean="0"/>
            </a:br>
            <a:r>
              <a:rPr lang="fi-FI" dirty="0" smtClean="0"/>
              <a:t>Rahoituksen maksatukseen liittyviä asioita</a:t>
            </a:r>
            <a:endParaRPr lang="fi-FI" dirty="0"/>
          </a:p>
        </p:txBody>
      </p:sp>
      <p:sp>
        <p:nvSpPr>
          <p:cNvPr id="3" name="Päivämäärän paikkamerkki 2"/>
          <p:cNvSpPr>
            <a:spLocks noGrp="1"/>
          </p:cNvSpPr>
          <p:nvPr>
            <p:ph type="dt" sz="half" idx="10"/>
          </p:nvPr>
        </p:nvSpPr>
        <p:spPr/>
        <p:txBody>
          <a:bodyPr/>
          <a:lstStyle/>
          <a:p>
            <a:r>
              <a:rPr lang="fi-FI" dirty="0" smtClean="0"/>
              <a:t>2.9.2019</a:t>
            </a:r>
            <a:endParaRPr lang="fi-FI" dirty="0"/>
          </a:p>
        </p:txBody>
      </p:sp>
      <p:sp>
        <p:nvSpPr>
          <p:cNvPr id="4" name="Alatunnisteen paikkamerkki 3"/>
          <p:cNvSpPr>
            <a:spLocks noGrp="1"/>
          </p:cNvSpPr>
          <p:nvPr>
            <p:ph type="ftr" sz="quarter" idx="11"/>
          </p:nvPr>
        </p:nvSpPr>
        <p:spPr/>
        <p:txBody>
          <a:bodyPr/>
          <a:lstStyle/>
          <a:p>
            <a:r>
              <a:rPr lang="fi-FI" dirty="0" smtClean="0"/>
              <a:t>Lappalainen Eija</a:t>
            </a:r>
            <a:endParaRPr lang="fi-FI" dirty="0"/>
          </a:p>
        </p:txBody>
      </p:sp>
      <p:sp>
        <p:nvSpPr>
          <p:cNvPr id="5" name="Dian numeron paikkamerkki 4"/>
          <p:cNvSpPr>
            <a:spLocks noGrp="1"/>
          </p:cNvSpPr>
          <p:nvPr>
            <p:ph type="sldNum" sz="quarter" idx="12"/>
          </p:nvPr>
        </p:nvSpPr>
        <p:spPr/>
        <p:txBody>
          <a:bodyPr/>
          <a:lstStyle/>
          <a:p>
            <a:fld id="{90912E3B-9838-4611-AED2-1868E41D44C1}" type="slidenum">
              <a:rPr lang="fi-FI" smtClean="0"/>
              <a:pPr/>
              <a:t>2</a:t>
            </a:fld>
            <a:endParaRPr lang="fi-FI" dirty="0"/>
          </a:p>
        </p:txBody>
      </p:sp>
    </p:spTree>
    <p:extLst>
      <p:ext uri="{BB962C8B-B14F-4D97-AF65-F5344CB8AC3E}">
        <p14:creationId xmlns:p14="http://schemas.microsoft.com/office/powerpoint/2010/main" val="823115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pPr>
              <a:lnSpc>
                <a:spcPct val="107000"/>
              </a:lnSpc>
              <a:spcAft>
                <a:spcPts val="0"/>
              </a:spcAft>
            </a:pPr>
            <a:r>
              <a:rPr lang="fi-FI" dirty="0" smtClean="0"/>
              <a:t>TE-toimiston </a:t>
            </a:r>
            <a:r>
              <a:rPr lang="fi-FI" sz="32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hankerahoituksen tavoite sekä odotukset hankkeille  </a:t>
            </a:r>
            <a:r>
              <a:rPr lang="fi-FI" sz="3200" dirty="0">
                <a:solidFill>
                  <a:prstClr val="black"/>
                </a:solidFill>
                <a:latin typeface="Arial" panose="020B0604020202020204" pitchFamily="34" charset="0"/>
                <a:ea typeface="Calibri" panose="020F0502020204030204" pitchFamily="34" charset="0"/>
                <a:cs typeface="Calibri" panose="020F0502020204030204" pitchFamily="34" charset="0"/>
              </a:rPr>
              <a:t/>
            </a:r>
            <a:br>
              <a:rPr lang="fi-FI" sz="3200" dirty="0">
                <a:solidFill>
                  <a:prstClr val="black"/>
                </a:solidFill>
                <a:latin typeface="Arial" panose="020B0604020202020204" pitchFamily="34" charset="0"/>
                <a:ea typeface="Calibri" panose="020F0502020204030204" pitchFamily="34" charset="0"/>
                <a:cs typeface="Calibri" panose="020F0502020204030204" pitchFamily="34" charset="0"/>
              </a:rPr>
            </a:br>
            <a:r>
              <a:rPr lang="fi-FI" dirty="0" smtClean="0"/>
              <a:t/>
            </a:r>
            <a:br>
              <a:rPr lang="fi-FI" dirty="0" smtClean="0"/>
            </a:br>
            <a:r>
              <a:rPr lang="fi-FI" dirty="0" smtClean="0"/>
              <a:t/>
            </a:r>
            <a:br>
              <a:rPr lang="fi-FI" dirty="0" smtClean="0"/>
            </a:br>
            <a:r>
              <a:rPr lang="fi-FI" sz="2200" dirty="0" smtClean="0">
                <a:latin typeface="Calibri" panose="020F0502020204030204" pitchFamily="34" charset="0"/>
                <a:ea typeface="Calibri" panose="020F0502020204030204" pitchFamily="34" charset="0"/>
                <a:cs typeface="Times New Roman" panose="02020603050405020304" pitchFamily="18" charset="0"/>
              </a:rPr>
              <a:t>Hankerahoituksen </a:t>
            </a:r>
            <a:r>
              <a:rPr lang="fi-FI" sz="2200" dirty="0">
                <a:latin typeface="Calibri" panose="020F0502020204030204" pitchFamily="34" charset="0"/>
                <a:ea typeface="Calibri" panose="020F0502020204030204" pitchFamily="34" charset="0"/>
                <a:cs typeface="Times New Roman" panose="02020603050405020304" pitchFamily="18" charset="0"/>
              </a:rPr>
              <a:t>tavoite on löytää asiakkaille palveluita, jotka katkaisevat työttömyyden. </a:t>
            </a:r>
            <a:r>
              <a:rPr lang="fi-FI" sz="2200" dirty="0" smtClean="0">
                <a:latin typeface="Calibri" panose="020F0502020204030204" pitchFamily="34" charset="0"/>
                <a:ea typeface="Calibri" panose="020F0502020204030204" pitchFamily="34" charset="0"/>
                <a:cs typeface="Times New Roman" panose="02020603050405020304" pitchFamily="18" charset="0"/>
              </a:rPr>
              <a:t/>
            </a:r>
            <a:br>
              <a:rPr lang="fi-FI" sz="2200" dirty="0" smtClean="0">
                <a:latin typeface="Calibri" panose="020F0502020204030204" pitchFamily="34" charset="0"/>
                <a:ea typeface="Calibri" panose="020F0502020204030204" pitchFamily="34" charset="0"/>
                <a:cs typeface="Times New Roman" panose="02020603050405020304" pitchFamily="18" charset="0"/>
              </a:rPr>
            </a:br>
            <a:r>
              <a:rPr lang="fi-FI" sz="2200" dirty="0" smtClean="0">
                <a:latin typeface="Calibri" panose="020F0502020204030204" pitchFamily="34" charset="0"/>
                <a:ea typeface="Calibri" panose="020F0502020204030204" pitchFamily="34" charset="0"/>
                <a:cs typeface="Times New Roman" panose="02020603050405020304" pitchFamily="18" charset="0"/>
              </a:rPr>
              <a:t/>
            </a:r>
            <a:br>
              <a:rPr lang="fi-FI" sz="2200" dirty="0" smtClean="0">
                <a:latin typeface="Calibri" panose="020F0502020204030204" pitchFamily="34" charset="0"/>
                <a:ea typeface="Calibri" panose="020F0502020204030204" pitchFamily="34" charset="0"/>
                <a:cs typeface="Times New Roman" panose="02020603050405020304" pitchFamily="18" charset="0"/>
              </a:rPr>
            </a:br>
            <a:r>
              <a:rPr lang="fi-FI" sz="2200" dirty="0" smtClean="0">
                <a:latin typeface="Calibri" panose="020F0502020204030204" pitchFamily="34" charset="0"/>
                <a:ea typeface="Calibri" panose="020F0502020204030204" pitchFamily="34" charset="0"/>
                <a:cs typeface="Times New Roman" panose="02020603050405020304" pitchFamily="18" charset="0"/>
              </a:rPr>
              <a:t>Hankkeiden </a:t>
            </a:r>
            <a:r>
              <a:rPr lang="fi-FI" sz="2200" dirty="0">
                <a:latin typeface="Calibri" panose="020F0502020204030204" pitchFamily="34" charset="0"/>
                <a:ea typeface="Calibri" panose="020F0502020204030204" pitchFamily="34" charset="0"/>
                <a:cs typeface="Times New Roman" panose="02020603050405020304" pitchFamily="18" charset="0"/>
              </a:rPr>
              <a:t>odotetaan tarjoavan työttömille asiakkaille henkilökohtaista, kasvokkain tapahtuvaa, räätälöityä ratkaisukeskeistä palvelua. </a:t>
            </a:r>
            <a:r>
              <a:rPr lang="fi-FI" sz="2200" dirty="0" smtClean="0">
                <a:latin typeface="Calibri" panose="020F0502020204030204" pitchFamily="34" charset="0"/>
                <a:ea typeface="Calibri" panose="020F0502020204030204" pitchFamily="34" charset="0"/>
                <a:cs typeface="Times New Roman" panose="02020603050405020304" pitchFamily="18" charset="0"/>
              </a:rPr>
              <a:t/>
            </a:r>
            <a:br>
              <a:rPr lang="fi-FI" sz="2200" dirty="0" smtClean="0">
                <a:latin typeface="Calibri" panose="020F0502020204030204" pitchFamily="34" charset="0"/>
                <a:ea typeface="Calibri" panose="020F0502020204030204" pitchFamily="34" charset="0"/>
                <a:cs typeface="Times New Roman" panose="02020603050405020304" pitchFamily="18" charset="0"/>
              </a:rPr>
            </a:br>
            <a:r>
              <a:rPr lang="fi-FI" sz="2200" dirty="0">
                <a:latin typeface="Calibri" panose="020F0502020204030204" pitchFamily="34" charset="0"/>
                <a:ea typeface="Calibri" panose="020F0502020204030204" pitchFamily="34" charset="0"/>
                <a:cs typeface="Times New Roman" panose="02020603050405020304" pitchFamily="18" charset="0"/>
              </a:rPr>
              <a:t/>
            </a:r>
            <a:br>
              <a:rPr lang="fi-FI" sz="2200" dirty="0">
                <a:latin typeface="Calibri" panose="020F0502020204030204" pitchFamily="34" charset="0"/>
                <a:ea typeface="Calibri" panose="020F0502020204030204" pitchFamily="34" charset="0"/>
                <a:cs typeface="Times New Roman" panose="02020603050405020304" pitchFamily="18" charset="0"/>
              </a:rPr>
            </a:br>
            <a:r>
              <a:rPr lang="fi-FI" sz="2200" dirty="0" smtClean="0">
                <a:latin typeface="Calibri" panose="020F0502020204030204" pitchFamily="34" charset="0"/>
                <a:ea typeface="Calibri" panose="020F0502020204030204" pitchFamily="34" charset="0"/>
                <a:cs typeface="Times New Roman" panose="02020603050405020304" pitchFamily="18" charset="0"/>
              </a:rPr>
              <a:t>Hankkeiden </a:t>
            </a:r>
            <a:r>
              <a:rPr lang="fi-FI" sz="2200" dirty="0">
                <a:latin typeface="Calibri" panose="020F0502020204030204" pitchFamily="34" charset="0"/>
                <a:ea typeface="Calibri" panose="020F0502020204030204" pitchFamily="34" charset="0"/>
                <a:cs typeface="Times New Roman" panose="02020603050405020304" pitchFamily="18" charset="0"/>
              </a:rPr>
              <a:t>tulee edistää asiakkaiden digiosaamista, hyödyntää opinnollistamista sekä tehdä yhteistyötä yrityskentän kanssa. </a:t>
            </a:r>
            <a:r>
              <a:rPr lang="fi-FI" sz="2200" dirty="0" smtClean="0">
                <a:latin typeface="Calibri" panose="020F0502020204030204" pitchFamily="34" charset="0"/>
                <a:ea typeface="Calibri" panose="020F0502020204030204" pitchFamily="34" charset="0"/>
                <a:cs typeface="Times New Roman" panose="02020603050405020304" pitchFamily="18" charset="0"/>
              </a:rPr>
              <a:t/>
            </a:r>
            <a:br>
              <a:rPr lang="fi-FI" sz="2200" dirty="0" smtClean="0">
                <a:latin typeface="Calibri" panose="020F0502020204030204" pitchFamily="34" charset="0"/>
                <a:ea typeface="Calibri" panose="020F0502020204030204" pitchFamily="34" charset="0"/>
                <a:cs typeface="Times New Roman" panose="02020603050405020304" pitchFamily="18" charset="0"/>
              </a:rPr>
            </a:br>
            <a:r>
              <a:rPr lang="fi-FI" sz="2200" dirty="0">
                <a:latin typeface="Calibri" panose="020F0502020204030204" pitchFamily="34" charset="0"/>
                <a:ea typeface="Calibri" panose="020F0502020204030204" pitchFamily="34" charset="0"/>
                <a:cs typeface="Times New Roman" panose="02020603050405020304" pitchFamily="18" charset="0"/>
              </a:rPr>
              <a:t/>
            </a:r>
            <a:br>
              <a:rPr lang="fi-FI" sz="2200" dirty="0">
                <a:latin typeface="Calibri" panose="020F0502020204030204" pitchFamily="34" charset="0"/>
                <a:ea typeface="Calibri" panose="020F0502020204030204" pitchFamily="34" charset="0"/>
                <a:cs typeface="Times New Roman" panose="02020603050405020304" pitchFamily="18" charset="0"/>
              </a:rPr>
            </a:br>
            <a:r>
              <a:rPr lang="fi-FI" sz="2200" dirty="0" smtClean="0">
                <a:latin typeface="Calibri" panose="020F0502020204030204" pitchFamily="34" charset="0"/>
                <a:ea typeface="Calibri" panose="020F0502020204030204" pitchFamily="34" charset="0"/>
                <a:cs typeface="Times New Roman" panose="02020603050405020304" pitchFamily="18" charset="0"/>
              </a:rPr>
              <a:t>Hankkeiden </a:t>
            </a:r>
            <a:r>
              <a:rPr lang="fi-FI" sz="2200" dirty="0">
                <a:latin typeface="Calibri" panose="020F0502020204030204" pitchFamily="34" charset="0"/>
                <a:ea typeface="Calibri" panose="020F0502020204030204" pitchFamily="34" charset="0"/>
                <a:cs typeface="Times New Roman" panose="02020603050405020304" pitchFamily="18" charset="0"/>
              </a:rPr>
              <a:t>tulee laatia yhdessä asiakkaan kanssa kirjallinen suunnitelma siitä, miten hanketoimintaa asiakkaan kanssa toteutetaan. </a:t>
            </a:r>
            <a:r>
              <a:rPr lang="fi-FI" sz="2200" dirty="0">
                <a:latin typeface="Arial" panose="020B0604020202020204" pitchFamily="34" charset="0"/>
                <a:ea typeface="Calibri" panose="020F0502020204030204" pitchFamily="34" charset="0"/>
                <a:cs typeface="Calibri" panose="020F0502020204030204" pitchFamily="34" charset="0"/>
              </a:rPr>
              <a:t/>
            </a:r>
            <a:br>
              <a:rPr lang="fi-FI" sz="2200" dirty="0">
                <a:latin typeface="Arial" panose="020B0604020202020204" pitchFamily="34" charset="0"/>
                <a:ea typeface="Calibri" panose="020F0502020204030204" pitchFamily="34" charset="0"/>
                <a:cs typeface="Calibri" panose="020F0502020204030204" pitchFamily="34" charset="0"/>
              </a:rPr>
            </a:br>
            <a:endParaRPr lang="fi-FI" sz="2200" dirty="0"/>
          </a:p>
        </p:txBody>
      </p:sp>
      <p:sp>
        <p:nvSpPr>
          <p:cNvPr id="3" name="Päivämäärän paikkamerkki 2"/>
          <p:cNvSpPr>
            <a:spLocks noGrp="1"/>
          </p:cNvSpPr>
          <p:nvPr>
            <p:ph type="dt" sz="half" idx="10"/>
          </p:nvPr>
        </p:nvSpPr>
        <p:spPr/>
        <p:txBody>
          <a:bodyPr/>
          <a:lstStyle/>
          <a:p>
            <a:r>
              <a:rPr lang="fi-FI" dirty="0" smtClean="0"/>
              <a:t>2.9.2019</a:t>
            </a:r>
            <a:endParaRPr lang="fi-FI" dirty="0"/>
          </a:p>
        </p:txBody>
      </p:sp>
      <p:sp>
        <p:nvSpPr>
          <p:cNvPr id="4" name="Alatunnisteen paikkamerkki 3"/>
          <p:cNvSpPr>
            <a:spLocks noGrp="1"/>
          </p:cNvSpPr>
          <p:nvPr>
            <p:ph type="ftr" sz="quarter" idx="11"/>
          </p:nvPr>
        </p:nvSpPr>
        <p:spPr/>
        <p:txBody>
          <a:bodyPr/>
          <a:lstStyle/>
          <a:p>
            <a:r>
              <a:rPr lang="fi-FI" dirty="0" smtClean="0"/>
              <a:t>Lappalainen Eija</a:t>
            </a:r>
            <a:endParaRPr lang="fi-FI" dirty="0"/>
          </a:p>
        </p:txBody>
      </p:sp>
      <p:sp>
        <p:nvSpPr>
          <p:cNvPr id="5" name="Dian numeron paikkamerkki 4"/>
          <p:cNvSpPr>
            <a:spLocks noGrp="1"/>
          </p:cNvSpPr>
          <p:nvPr>
            <p:ph type="sldNum" sz="quarter" idx="12"/>
          </p:nvPr>
        </p:nvSpPr>
        <p:spPr/>
        <p:txBody>
          <a:bodyPr/>
          <a:lstStyle/>
          <a:p>
            <a:fld id="{90912E3B-9838-4611-AED2-1868E41D44C1}" type="slidenum">
              <a:rPr lang="fi-FI" smtClean="0"/>
              <a:pPr/>
              <a:t>3</a:t>
            </a:fld>
            <a:endParaRPr lang="fi-FI" dirty="0"/>
          </a:p>
        </p:txBody>
      </p:sp>
    </p:spTree>
    <p:extLst>
      <p:ext uri="{BB962C8B-B14F-4D97-AF65-F5344CB8AC3E}">
        <p14:creationId xmlns:p14="http://schemas.microsoft.com/office/powerpoint/2010/main" val="1346006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pPr>
              <a:lnSpc>
                <a:spcPct val="107000"/>
              </a:lnSpc>
              <a:spcAft>
                <a:spcPts val="0"/>
              </a:spcAft>
            </a:pPr>
            <a:r>
              <a:rPr lang="fi-FI" sz="3200" b="1" dirty="0">
                <a:latin typeface="Calibri" panose="020F0502020204030204" pitchFamily="34" charset="0"/>
                <a:ea typeface="Calibri" panose="020F0502020204030204" pitchFamily="34" charset="0"/>
                <a:cs typeface="Times New Roman" panose="02020603050405020304" pitchFamily="18" charset="0"/>
              </a:rPr>
              <a:t>Hankkeiden </a:t>
            </a:r>
            <a:r>
              <a:rPr lang="fi-FI" sz="3200" b="1" dirty="0" smtClean="0">
                <a:latin typeface="Calibri" panose="020F0502020204030204" pitchFamily="34" charset="0"/>
                <a:ea typeface="Calibri" panose="020F0502020204030204" pitchFamily="34" charset="0"/>
                <a:cs typeface="Times New Roman" panose="02020603050405020304" pitchFamily="18" charset="0"/>
              </a:rPr>
              <a:t>asiakaskohderyhmät</a:t>
            </a:r>
            <a:br>
              <a:rPr lang="fi-FI" sz="3200" b="1" dirty="0" smtClean="0">
                <a:latin typeface="Calibri" panose="020F0502020204030204" pitchFamily="34" charset="0"/>
                <a:ea typeface="Calibri" panose="020F0502020204030204" pitchFamily="34" charset="0"/>
                <a:cs typeface="Times New Roman" panose="02020603050405020304" pitchFamily="18" charset="0"/>
              </a:rPr>
            </a:br>
            <a:r>
              <a:rPr lang="fi-FI" sz="3200" b="1" dirty="0">
                <a:latin typeface="Calibri" panose="020F0502020204030204" pitchFamily="34" charset="0"/>
                <a:ea typeface="Calibri" panose="020F0502020204030204" pitchFamily="34" charset="0"/>
                <a:cs typeface="Times New Roman" panose="02020603050405020304" pitchFamily="18" charset="0"/>
              </a:rPr>
              <a:t/>
            </a:r>
            <a:br>
              <a:rPr lang="fi-FI" sz="3200" b="1" dirty="0">
                <a:latin typeface="Calibri" panose="020F0502020204030204" pitchFamily="34" charset="0"/>
                <a:ea typeface="Calibri" panose="020F0502020204030204" pitchFamily="34" charset="0"/>
                <a:cs typeface="Times New Roman" panose="02020603050405020304" pitchFamily="18" charset="0"/>
              </a:rPr>
            </a:br>
            <a:r>
              <a:rPr lang="fi-FI" sz="3200" dirty="0">
                <a:latin typeface="Arial" panose="020B0604020202020204" pitchFamily="34" charset="0"/>
                <a:ea typeface="Calibri" panose="020F0502020204030204" pitchFamily="34" charset="0"/>
                <a:cs typeface="Calibri" panose="020F0502020204030204" pitchFamily="34" charset="0"/>
              </a:rPr>
              <a:t/>
            </a:r>
            <a:br>
              <a:rPr lang="fi-FI" sz="3200" dirty="0">
                <a:latin typeface="Arial" panose="020B0604020202020204" pitchFamily="34" charset="0"/>
                <a:ea typeface="Calibri" panose="020F0502020204030204" pitchFamily="34" charset="0"/>
                <a:cs typeface="Calibri" panose="020F0502020204030204" pitchFamily="34" charset="0"/>
              </a:rPr>
            </a:br>
            <a:r>
              <a:rPr lang="fi-FI" sz="3200" dirty="0">
                <a:latin typeface="Calibri" panose="020F0502020204030204" pitchFamily="34" charset="0"/>
                <a:ea typeface="Calibri" panose="020F0502020204030204" pitchFamily="34" charset="0"/>
                <a:cs typeface="Times New Roman" panose="02020603050405020304" pitchFamily="18" charset="0"/>
              </a:rPr>
              <a:t>TE-toimiston pitkäaikaistyöttömät (vähintään 12 kk työttömänä olleet) ja toistuvaistyöttömät (12 kk/16 kk aikana) asiakkaat</a:t>
            </a:r>
            <a:r>
              <a:rPr lang="fi-FI" sz="3200" dirty="0" smtClean="0">
                <a:latin typeface="Calibri" panose="020F0502020204030204" pitchFamily="34" charset="0"/>
                <a:ea typeface="Calibri" panose="020F0502020204030204" pitchFamily="34" charset="0"/>
                <a:cs typeface="Times New Roman" panose="02020603050405020304" pitchFamily="18" charset="0"/>
              </a:rPr>
              <a:t>.</a:t>
            </a:r>
            <a:br>
              <a:rPr lang="fi-FI" sz="3200" dirty="0" smtClean="0">
                <a:latin typeface="Calibri" panose="020F0502020204030204" pitchFamily="34" charset="0"/>
                <a:ea typeface="Calibri" panose="020F0502020204030204" pitchFamily="34" charset="0"/>
                <a:cs typeface="Times New Roman" panose="02020603050405020304" pitchFamily="18" charset="0"/>
              </a:rPr>
            </a:br>
            <a:r>
              <a:rPr lang="fi-FI" sz="3200" dirty="0">
                <a:latin typeface="Calibri" panose="020F0502020204030204" pitchFamily="34" charset="0"/>
                <a:ea typeface="Calibri" panose="020F0502020204030204" pitchFamily="34" charset="0"/>
                <a:cs typeface="Times New Roman" panose="02020603050405020304" pitchFamily="18" charset="0"/>
              </a:rPr>
              <a:t/>
            </a:r>
            <a:br>
              <a:rPr lang="fi-FI" sz="3200" dirty="0">
                <a:latin typeface="Calibri" panose="020F0502020204030204" pitchFamily="34" charset="0"/>
                <a:ea typeface="Calibri" panose="020F0502020204030204" pitchFamily="34" charset="0"/>
                <a:cs typeface="Times New Roman" panose="02020603050405020304" pitchFamily="18" charset="0"/>
              </a:rPr>
            </a:br>
            <a:r>
              <a:rPr lang="fi-FI" sz="1800" dirty="0" smtClean="0">
                <a:latin typeface="Calibri" panose="020F0502020204030204" pitchFamily="34" charset="0"/>
                <a:ea typeface="Calibri" panose="020F0502020204030204" pitchFamily="34" charset="0"/>
                <a:cs typeface="Times New Roman" panose="02020603050405020304" pitchFamily="18" charset="0"/>
              </a:rPr>
              <a:t>TEM ohje 2376/00 03 05 02 2017 ”Rahoitus tulee käyttää erityisesti heikossa työmarkkina-asemassa olevien työttömien työllistymisen edistämiseen”</a:t>
            </a:r>
            <a:br>
              <a:rPr lang="fi-FI" sz="1800" dirty="0" smtClean="0">
                <a:latin typeface="Calibri" panose="020F0502020204030204" pitchFamily="34" charset="0"/>
                <a:ea typeface="Calibri" panose="020F0502020204030204" pitchFamily="34" charset="0"/>
                <a:cs typeface="Times New Roman" panose="02020603050405020304" pitchFamily="18" charset="0"/>
              </a:rPr>
            </a:br>
            <a:endParaRPr lang="fi-FI" sz="1800" dirty="0"/>
          </a:p>
        </p:txBody>
      </p:sp>
      <p:sp>
        <p:nvSpPr>
          <p:cNvPr id="3" name="Päivämäärän paikkamerkki 2"/>
          <p:cNvSpPr>
            <a:spLocks noGrp="1"/>
          </p:cNvSpPr>
          <p:nvPr>
            <p:ph type="dt" sz="half" idx="10"/>
          </p:nvPr>
        </p:nvSpPr>
        <p:spPr/>
        <p:txBody>
          <a:bodyPr/>
          <a:lstStyle/>
          <a:p>
            <a:r>
              <a:rPr lang="fi-FI" dirty="0" smtClean="0"/>
              <a:t>2.9.2019</a:t>
            </a:r>
            <a:endParaRPr lang="fi-FI" dirty="0"/>
          </a:p>
        </p:txBody>
      </p:sp>
      <p:sp>
        <p:nvSpPr>
          <p:cNvPr id="4" name="Alatunnisteen paikkamerkki 3"/>
          <p:cNvSpPr>
            <a:spLocks noGrp="1"/>
          </p:cNvSpPr>
          <p:nvPr>
            <p:ph type="ftr" sz="quarter" idx="11"/>
          </p:nvPr>
        </p:nvSpPr>
        <p:spPr/>
        <p:txBody>
          <a:bodyPr/>
          <a:lstStyle/>
          <a:p>
            <a:r>
              <a:rPr lang="fi-FI" dirty="0" smtClean="0"/>
              <a:t>Lappalainen Eija</a:t>
            </a:r>
            <a:endParaRPr lang="fi-FI" dirty="0"/>
          </a:p>
        </p:txBody>
      </p:sp>
      <p:sp>
        <p:nvSpPr>
          <p:cNvPr id="5" name="Dian numeron paikkamerkki 4"/>
          <p:cNvSpPr>
            <a:spLocks noGrp="1"/>
          </p:cNvSpPr>
          <p:nvPr>
            <p:ph type="sldNum" sz="quarter" idx="12"/>
          </p:nvPr>
        </p:nvSpPr>
        <p:spPr/>
        <p:txBody>
          <a:bodyPr/>
          <a:lstStyle/>
          <a:p>
            <a:fld id="{90912E3B-9838-4611-AED2-1868E41D44C1}" type="slidenum">
              <a:rPr lang="fi-FI" smtClean="0"/>
              <a:pPr/>
              <a:t>4</a:t>
            </a:fld>
            <a:endParaRPr lang="fi-FI" dirty="0"/>
          </a:p>
        </p:txBody>
      </p:sp>
    </p:spTree>
    <p:extLst>
      <p:ext uri="{BB962C8B-B14F-4D97-AF65-F5344CB8AC3E}">
        <p14:creationId xmlns:p14="http://schemas.microsoft.com/office/powerpoint/2010/main" val="729577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pPr>
              <a:lnSpc>
                <a:spcPct val="107000"/>
              </a:lnSpc>
              <a:spcAft>
                <a:spcPts val="800"/>
              </a:spcAft>
            </a:pPr>
            <a:r>
              <a:rPr lang="fi-FI" dirty="0" smtClean="0"/>
              <a:t>Valintakriteereistä</a:t>
            </a:r>
            <a:br>
              <a:rPr lang="fi-FI" dirty="0" smtClean="0"/>
            </a:br>
            <a:r>
              <a:rPr lang="fi-FI" dirty="0"/>
              <a:t/>
            </a:r>
            <a:br>
              <a:rPr lang="fi-FI" dirty="0"/>
            </a:br>
            <a:r>
              <a:rPr lang="fi-FI" sz="1600" dirty="0" smtClean="0"/>
              <a:t/>
            </a:r>
            <a:br>
              <a:rPr lang="fi-FI" sz="1600" dirty="0" smtClean="0"/>
            </a:br>
            <a:r>
              <a:rPr lang="fi-FI" sz="1600" dirty="0">
                <a:latin typeface="Calibri" panose="020F0502020204030204" pitchFamily="34" charset="0"/>
                <a:ea typeface="Calibri" panose="020F0502020204030204" pitchFamily="34" charset="0"/>
                <a:cs typeface="Times New Roman" panose="02020603050405020304" pitchFamily="18" charset="0"/>
              </a:rPr>
              <a:t>Hankkeiden valinnassa kiinnitetään huomioita toiminnan innovatiivisuuteen ja siihen, onko hankkeen tarjoamalle palvelulle asiakastarve ja miten asiakasohjauksen arvioidaan onnistuvan TE-toimiston asiakaskohderyhmäehto huomioiden. </a:t>
            </a:r>
            <a:r>
              <a:rPr lang="fi-FI" sz="1600" dirty="0" smtClean="0">
                <a:latin typeface="Calibri" panose="020F0502020204030204" pitchFamily="34" charset="0"/>
                <a:ea typeface="Calibri" panose="020F0502020204030204" pitchFamily="34" charset="0"/>
                <a:cs typeface="Times New Roman" panose="02020603050405020304" pitchFamily="18" charset="0"/>
              </a:rPr>
              <a:t/>
            </a:r>
            <a:br>
              <a:rPr lang="fi-FI" sz="1600" dirty="0" smtClean="0">
                <a:latin typeface="Calibri" panose="020F0502020204030204" pitchFamily="34" charset="0"/>
                <a:ea typeface="Calibri" panose="020F0502020204030204" pitchFamily="34" charset="0"/>
                <a:cs typeface="Times New Roman" panose="02020603050405020304" pitchFamily="18" charset="0"/>
              </a:rPr>
            </a:br>
            <a:r>
              <a:rPr lang="fi-FI" sz="1600" dirty="0">
                <a:latin typeface="Calibri" panose="020F0502020204030204" pitchFamily="34" charset="0"/>
                <a:ea typeface="Calibri" panose="020F0502020204030204" pitchFamily="34" charset="0"/>
                <a:cs typeface="Times New Roman" panose="02020603050405020304" pitchFamily="18" charset="0"/>
              </a:rPr>
              <a:t/>
            </a:r>
            <a:br>
              <a:rPr lang="fi-FI" sz="1600" dirty="0">
                <a:latin typeface="Calibri" panose="020F0502020204030204" pitchFamily="34" charset="0"/>
                <a:ea typeface="Calibri" panose="020F0502020204030204" pitchFamily="34" charset="0"/>
                <a:cs typeface="Times New Roman" panose="02020603050405020304" pitchFamily="18" charset="0"/>
              </a:rPr>
            </a:br>
            <a:r>
              <a:rPr lang="fi-FI" sz="1600" dirty="0" smtClean="0">
                <a:latin typeface="Calibri" panose="020F0502020204030204" pitchFamily="34" charset="0"/>
                <a:ea typeface="Calibri" panose="020F0502020204030204" pitchFamily="34" charset="0"/>
                <a:cs typeface="Times New Roman" panose="02020603050405020304" pitchFamily="18" charset="0"/>
              </a:rPr>
              <a:t>Valinnassa </a:t>
            </a:r>
            <a:r>
              <a:rPr lang="fi-FI" sz="1600" dirty="0">
                <a:latin typeface="Calibri" panose="020F0502020204030204" pitchFamily="34" charset="0"/>
                <a:ea typeface="Calibri" panose="020F0502020204030204" pitchFamily="34" charset="0"/>
                <a:cs typeface="Times New Roman" panose="02020603050405020304" pitchFamily="18" charset="0"/>
              </a:rPr>
              <a:t>vaikuttaa myös se, onko hankkeen toimintamalli ja tavoitteet selkeät ja voidaanko tuloksia mitata. </a:t>
            </a:r>
            <a:r>
              <a:rPr lang="fi-FI" sz="1600" dirty="0" smtClean="0">
                <a:latin typeface="Calibri" panose="020F0502020204030204" pitchFamily="34" charset="0"/>
                <a:ea typeface="Calibri" panose="020F0502020204030204" pitchFamily="34" charset="0"/>
                <a:cs typeface="Times New Roman" panose="02020603050405020304" pitchFamily="18" charset="0"/>
              </a:rPr>
              <a:t/>
            </a:r>
            <a:br>
              <a:rPr lang="fi-FI" sz="1600" dirty="0" smtClean="0">
                <a:latin typeface="Calibri" panose="020F0502020204030204" pitchFamily="34" charset="0"/>
                <a:ea typeface="Calibri" panose="020F0502020204030204" pitchFamily="34" charset="0"/>
                <a:cs typeface="Times New Roman" panose="02020603050405020304" pitchFamily="18" charset="0"/>
              </a:rPr>
            </a:br>
            <a:r>
              <a:rPr lang="fi-FI" sz="1600" dirty="0" smtClean="0">
                <a:latin typeface="Calibri" panose="020F0502020204030204" pitchFamily="34" charset="0"/>
                <a:ea typeface="Calibri" panose="020F0502020204030204" pitchFamily="34" charset="0"/>
                <a:cs typeface="Times New Roman" panose="02020603050405020304" pitchFamily="18" charset="0"/>
              </a:rPr>
              <a:t/>
            </a:r>
            <a:br>
              <a:rPr lang="fi-FI" sz="1600" dirty="0" smtClean="0">
                <a:latin typeface="Calibri" panose="020F0502020204030204" pitchFamily="34" charset="0"/>
                <a:ea typeface="Calibri" panose="020F0502020204030204" pitchFamily="34" charset="0"/>
                <a:cs typeface="Times New Roman" panose="02020603050405020304" pitchFamily="18" charset="0"/>
              </a:rPr>
            </a:br>
            <a:r>
              <a:rPr lang="fi-FI" sz="1600" dirty="0" smtClean="0">
                <a:latin typeface="Calibri" panose="020F0502020204030204" pitchFamily="34" charset="0"/>
                <a:ea typeface="Calibri" panose="020F0502020204030204" pitchFamily="34" charset="0"/>
                <a:cs typeface="Times New Roman" panose="02020603050405020304" pitchFamily="18" charset="0"/>
              </a:rPr>
              <a:t>Hankkeiden </a:t>
            </a:r>
            <a:r>
              <a:rPr lang="fi-FI" sz="1600" dirty="0">
                <a:latin typeface="Calibri" panose="020F0502020204030204" pitchFamily="34" charset="0"/>
                <a:ea typeface="Calibri" panose="020F0502020204030204" pitchFamily="34" charset="0"/>
                <a:cs typeface="Times New Roman" panose="02020603050405020304" pitchFamily="18" charset="0"/>
              </a:rPr>
              <a:t>tulee olla työmarkkinoille tai koulutukseen suuntaavia. Vain elämänhallinnan parantamiseen keskittyviä hankkeita ei voida tukea</a:t>
            </a:r>
            <a:r>
              <a:rPr lang="fi-FI" sz="1600" dirty="0" smtClean="0">
                <a:latin typeface="Calibri" panose="020F0502020204030204" pitchFamily="34" charset="0"/>
                <a:ea typeface="Calibri" panose="020F0502020204030204" pitchFamily="34" charset="0"/>
                <a:cs typeface="Times New Roman" panose="02020603050405020304" pitchFamily="18" charset="0"/>
              </a:rPr>
              <a:t>. </a:t>
            </a:r>
            <a:br>
              <a:rPr lang="fi-FI" sz="1600" dirty="0" smtClean="0">
                <a:latin typeface="Calibri" panose="020F0502020204030204" pitchFamily="34" charset="0"/>
                <a:ea typeface="Calibri" panose="020F0502020204030204" pitchFamily="34" charset="0"/>
                <a:cs typeface="Times New Roman" panose="02020603050405020304" pitchFamily="18" charset="0"/>
              </a:rPr>
            </a:br>
            <a:r>
              <a:rPr lang="fi-FI" sz="1600" dirty="0">
                <a:latin typeface="Calibri" panose="020F0502020204030204" pitchFamily="34" charset="0"/>
                <a:ea typeface="Calibri" panose="020F0502020204030204" pitchFamily="34" charset="0"/>
                <a:cs typeface="Times New Roman" panose="02020603050405020304" pitchFamily="18" charset="0"/>
              </a:rPr>
              <a:t/>
            </a:r>
            <a:br>
              <a:rPr lang="fi-FI" sz="1600" dirty="0">
                <a:latin typeface="Calibri" panose="020F0502020204030204" pitchFamily="34" charset="0"/>
                <a:ea typeface="Calibri" panose="020F0502020204030204" pitchFamily="34" charset="0"/>
                <a:cs typeface="Times New Roman" panose="02020603050405020304" pitchFamily="18" charset="0"/>
              </a:rPr>
            </a:br>
            <a:r>
              <a:rPr lang="fi-FI" sz="1600" dirty="0" smtClean="0">
                <a:latin typeface="Calibri" panose="020F0502020204030204" pitchFamily="34" charset="0"/>
                <a:ea typeface="Calibri" panose="020F0502020204030204" pitchFamily="34" charset="0"/>
                <a:cs typeface="Times New Roman" panose="02020603050405020304" pitchFamily="18" charset="0"/>
              </a:rPr>
              <a:t>Hankkeen </a:t>
            </a:r>
            <a:r>
              <a:rPr lang="fi-FI" sz="1600" dirty="0">
                <a:latin typeface="Calibri" panose="020F0502020204030204" pitchFamily="34" charset="0"/>
                <a:ea typeface="Calibri" panose="020F0502020204030204" pitchFamily="34" charset="0"/>
                <a:cs typeface="Times New Roman" panose="02020603050405020304" pitchFamily="18" charset="0"/>
              </a:rPr>
              <a:t>asiakkaista vähintään 60 %:n tulee päätyä muualle kuin takaisin TE-toimiston asiakkuuteen hankkeen palvelun jälkeen</a:t>
            </a:r>
            <a:r>
              <a:rPr lang="fi-FI" sz="1600" dirty="0" smtClean="0">
                <a:latin typeface="Calibri" panose="020F0502020204030204" pitchFamily="34" charset="0"/>
                <a:ea typeface="Calibri" panose="020F0502020204030204" pitchFamily="34" charset="0"/>
                <a:cs typeface="Times New Roman" panose="02020603050405020304" pitchFamily="18" charset="0"/>
              </a:rPr>
              <a:t>.</a:t>
            </a:r>
            <a:br>
              <a:rPr lang="fi-FI" sz="1600" dirty="0" smtClean="0">
                <a:latin typeface="Calibri" panose="020F0502020204030204" pitchFamily="34" charset="0"/>
                <a:ea typeface="Calibri" panose="020F0502020204030204" pitchFamily="34" charset="0"/>
                <a:cs typeface="Times New Roman" panose="02020603050405020304" pitchFamily="18" charset="0"/>
              </a:rPr>
            </a:br>
            <a:r>
              <a:rPr lang="fi-FI" sz="1600" dirty="0">
                <a:latin typeface="Arial" panose="020B0604020202020204" pitchFamily="34" charset="0"/>
                <a:ea typeface="Calibri" panose="020F0502020204030204" pitchFamily="34" charset="0"/>
                <a:cs typeface="Calibri" panose="020F0502020204030204" pitchFamily="34" charset="0"/>
              </a:rPr>
              <a:t/>
            </a:r>
            <a:br>
              <a:rPr lang="fi-FI" sz="1600" dirty="0">
                <a:latin typeface="Arial" panose="020B0604020202020204" pitchFamily="34" charset="0"/>
                <a:ea typeface="Calibri" panose="020F0502020204030204" pitchFamily="34" charset="0"/>
                <a:cs typeface="Calibri" panose="020F0502020204030204" pitchFamily="34" charset="0"/>
              </a:rPr>
            </a:br>
            <a:r>
              <a:rPr lang="fi-FI" sz="1600" dirty="0">
                <a:latin typeface="Calibri" panose="020F0502020204030204" pitchFamily="34" charset="0"/>
                <a:ea typeface="Calibri" panose="020F0502020204030204" pitchFamily="34" charset="0"/>
                <a:cs typeface="Times New Roman" panose="02020603050405020304" pitchFamily="18" charset="0"/>
              </a:rPr>
              <a:t>Mikäli hankkeen uusien asiakkaiden vastaanottomäärä on alle 90 henkilöä, ei avustusta myönnetä. </a:t>
            </a:r>
            <a:r>
              <a:rPr lang="fi-FI" sz="1600" dirty="0" smtClean="0">
                <a:latin typeface="Calibri" panose="020F0502020204030204" pitchFamily="34" charset="0"/>
                <a:ea typeface="Calibri" panose="020F0502020204030204" pitchFamily="34" charset="0"/>
                <a:cs typeface="Times New Roman" panose="02020603050405020304" pitchFamily="18" charset="0"/>
              </a:rPr>
              <a:t/>
            </a:r>
            <a:br>
              <a:rPr lang="fi-FI" sz="1600" dirty="0" smtClean="0">
                <a:latin typeface="Calibri" panose="020F0502020204030204" pitchFamily="34" charset="0"/>
                <a:ea typeface="Calibri" panose="020F0502020204030204" pitchFamily="34" charset="0"/>
                <a:cs typeface="Times New Roman" panose="02020603050405020304" pitchFamily="18" charset="0"/>
              </a:rPr>
            </a:br>
            <a:r>
              <a:rPr lang="fi-FI" sz="1600" dirty="0">
                <a:latin typeface="Calibri" panose="020F0502020204030204" pitchFamily="34" charset="0"/>
                <a:ea typeface="Calibri" panose="020F0502020204030204" pitchFamily="34" charset="0"/>
                <a:cs typeface="Times New Roman" panose="02020603050405020304" pitchFamily="18" charset="0"/>
              </a:rPr>
              <a:t/>
            </a:r>
            <a:br>
              <a:rPr lang="fi-FI" sz="1600" dirty="0">
                <a:latin typeface="Calibri" panose="020F0502020204030204" pitchFamily="34" charset="0"/>
                <a:ea typeface="Calibri" panose="020F0502020204030204" pitchFamily="34" charset="0"/>
                <a:cs typeface="Times New Roman" panose="02020603050405020304" pitchFamily="18" charset="0"/>
              </a:rPr>
            </a:br>
            <a:r>
              <a:rPr lang="fi-FI" sz="1600" dirty="0" smtClean="0">
                <a:latin typeface="Calibri" panose="020F0502020204030204" pitchFamily="34" charset="0"/>
                <a:ea typeface="Calibri" panose="020F0502020204030204" pitchFamily="34" charset="0"/>
                <a:cs typeface="Times New Roman" panose="02020603050405020304" pitchFamily="18" charset="0"/>
              </a:rPr>
              <a:t>Hanke </a:t>
            </a:r>
            <a:r>
              <a:rPr lang="fi-FI" sz="1600" dirty="0">
                <a:latin typeface="Calibri" panose="020F0502020204030204" pitchFamily="34" charset="0"/>
                <a:ea typeface="Calibri" panose="020F0502020204030204" pitchFamily="34" charset="0"/>
                <a:cs typeface="Times New Roman" panose="02020603050405020304" pitchFamily="18" charset="0"/>
              </a:rPr>
              <a:t>ei voi harjoittaa elinkeinotoimintaa tai olla osa elinkeinotoimintaa. </a:t>
            </a:r>
            <a:r>
              <a:rPr lang="fi-FI" sz="1600" dirty="0" smtClean="0">
                <a:latin typeface="Calibri" panose="020F0502020204030204" pitchFamily="34" charset="0"/>
                <a:ea typeface="Calibri" panose="020F0502020204030204" pitchFamily="34" charset="0"/>
                <a:cs typeface="Times New Roman" panose="02020603050405020304" pitchFamily="18" charset="0"/>
              </a:rPr>
              <a:t/>
            </a:r>
            <a:br>
              <a:rPr lang="fi-FI" sz="1600" dirty="0" smtClean="0">
                <a:latin typeface="Calibri" panose="020F0502020204030204" pitchFamily="34" charset="0"/>
                <a:ea typeface="Calibri" panose="020F0502020204030204" pitchFamily="34" charset="0"/>
                <a:cs typeface="Times New Roman" panose="02020603050405020304" pitchFamily="18" charset="0"/>
              </a:rPr>
            </a:br>
            <a:r>
              <a:rPr lang="fi-FI" sz="1600" dirty="0">
                <a:latin typeface="Calibri" panose="020F0502020204030204" pitchFamily="34" charset="0"/>
                <a:ea typeface="Calibri" panose="020F0502020204030204" pitchFamily="34" charset="0"/>
                <a:cs typeface="Times New Roman" panose="02020603050405020304" pitchFamily="18" charset="0"/>
              </a:rPr>
              <a:t/>
            </a:r>
            <a:br>
              <a:rPr lang="fi-FI" sz="1600" dirty="0">
                <a:latin typeface="Calibri" panose="020F0502020204030204" pitchFamily="34" charset="0"/>
                <a:ea typeface="Calibri" panose="020F0502020204030204" pitchFamily="34" charset="0"/>
                <a:cs typeface="Times New Roman" panose="02020603050405020304" pitchFamily="18" charset="0"/>
              </a:rPr>
            </a:br>
            <a:r>
              <a:rPr lang="fi-FI" sz="1600" dirty="0" smtClean="0">
                <a:latin typeface="Calibri" panose="020F0502020204030204" pitchFamily="34" charset="0"/>
                <a:ea typeface="Calibri" panose="020F0502020204030204" pitchFamily="34" charset="0"/>
                <a:cs typeface="Times New Roman" panose="02020603050405020304" pitchFamily="18" charset="0"/>
              </a:rPr>
              <a:t>Hanke </a:t>
            </a:r>
            <a:r>
              <a:rPr lang="fi-FI" sz="1600" dirty="0">
                <a:latin typeface="Calibri" panose="020F0502020204030204" pitchFamily="34" charset="0"/>
                <a:ea typeface="Calibri" panose="020F0502020204030204" pitchFamily="34" charset="0"/>
                <a:cs typeface="Times New Roman" panose="02020603050405020304" pitchFamily="18" charset="0"/>
              </a:rPr>
              <a:t>ei saa tarjota kuntouttavan työtoiminnan palveluita.  </a:t>
            </a:r>
            <a:r>
              <a:rPr lang="fi-FI" sz="1600" dirty="0" smtClean="0">
                <a:latin typeface="Calibri" panose="020F0502020204030204" pitchFamily="34" charset="0"/>
                <a:ea typeface="Calibri" panose="020F0502020204030204" pitchFamily="34" charset="0"/>
                <a:cs typeface="Times New Roman" panose="02020603050405020304" pitchFamily="18" charset="0"/>
              </a:rPr>
              <a:t/>
            </a:r>
            <a:br>
              <a:rPr lang="fi-FI" sz="1600" dirty="0" smtClean="0">
                <a:latin typeface="Calibri" panose="020F0502020204030204" pitchFamily="34" charset="0"/>
                <a:ea typeface="Calibri" panose="020F0502020204030204" pitchFamily="34" charset="0"/>
                <a:cs typeface="Times New Roman" panose="02020603050405020304" pitchFamily="18" charset="0"/>
              </a:rPr>
            </a:br>
            <a:endParaRPr lang="fi-FI" sz="1600" dirty="0"/>
          </a:p>
        </p:txBody>
      </p:sp>
      <p:sp>
        <p:nvSpPr>
          <p:cNvPr id="3" name="Päivämäärän paikkamerkki 2"/>
          <p:cNvSpPr>
            <a:spLocks noGrp="1"/>
          </p:cNvSpPr>
          <p:nvPr>
            <p:ph type="dt" sz="half" idx="10"/>
          </p:nvPr>
        </p:nvSpPr>
        <p:spPr/>
        <p:txBody>
          <a:bodyPr/>
          <a:lstStyle/>
          <a:p>
            <a:r>
              <a:rPr lang="fi-FI" dirty="0" smtClean="0"/>
              <a:t>2.9.2019</a:t>
            </a:r>
            <a:endParaRPr lang="fi-FI" dirty="0"/>
          </a:p>
        </p:txBody>
      </p:sp>
      <p:sp>
        <p:nvSpPr>
          <p:cNvPr id="4" name="Alatunnisteen paikkamerkki 3"/>
          <p:cNvSpPr>
            <a:spLocks noGrp="1"/>
          </p:cNvSpPr>
          <p:nvPr>
            <p:ph type="ftr" sz="quarter" idx="11"/>
          </p:nvPr>
        </p:nvSpPr>
        <p:spPr/>
        <p:txBody>
          <a:bodyPr/>
          <a:lstStyle/>
          <a:p>
            <a:r>
              <a:rPr lang="fi-FI" dirty="0" smtClean="0"/>
              <a:t>Lappalainen Eija</a:t>
            </a:r>
            <a:endParaRPr lang="fi-FI" dirty="0"/>
          </a:p>
        </p:txBody>
      </p:sp>
      <p:sp>
        <p:nvSpPr>
          <p:cNvPr id="5" name="Dian numeron paikkamerkki 4"/>
          <p:cNvSpPr>
            <a:spLocks noGrp="1"/>
          </p:cNvSpPr>
          <p:nvPr>
            <p:ph type="sldNum" sz="quarter" idx="12"/>
          </p:nvPr>
        </p:nvSpPr>
        <p:spPr/>
        <p:txBody>
          <a:bodyPr/>
          <a:lstStyle/>
          <a:p>
            <a:fld id="{90912E3B-9838-4611-AED2-1868E41D44C1}" type="slidenum">
              <a:rPr lang="fi-FI" smtClean="0"/>
              <a:pPr/>
              <a:t>5</a:t>
            </a:fld>
            <a:endParaRPr lang="fi-FI" dirty="0"/>
          </a:p>
        </p:txBody>
      </p:sp>
    </p:spTree>
    <p:extLst>
      <p:ext uri="{BB962C8B-B14F-4D97-AF65-F5344CB8AC3E}">
        <p14:creationId xmlns:p14="http://schemas.microsoft.com/office/powerpoint/2010/main" val="2684089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Valintakriteereistä vielä…</a:t>
            </a:r>
            <a:br>
              <a:rPr lang="fi-FI" dirty="0" smtClean="0"/>
            </a:br>
            <a:r>
              <a:rPr lang="fi-FI" dirty="0"/>
              <a:t/>
            </a:r>
            <a:br>
              <a:rPr lang="fi-FI" dirty="0"/>
            </a:br>
            <a:r>
              <a:rPr lang="fi-FI" dirty="0" smtClean="0"/>
              <a:t/>
            </a:r>
            <a:br>
              <a:rPr lang="fi-FI" dirty="0" smtClean="0"/>
            </a:br>
            <a:r>
              <a:rPr lang="fi-FI" dirty="0"/>
              <a:t/>
            </a:r>
            <a:br>
              <a:rPr lang="fi-FI" dirty="0"/>
            </a:br>
            <a:r>
              <a:rPr lang="fi-FI" sz="2200" dirty="0">
                <a:solidFill>
                  <a:prstClr val="black"/>
                </a:solidFill>
                <a:latin typeface="Calibri" panose="020F0502020204030204" pitchFamily="34" charset="0"/>
                <a:ea typeface="Calibri" panose="020F0502020204030204" pitchFamily="34" charset="0"/>
                <a:cs typeface="Times New Roman" panose="02020603050405020304" pitchFamily="18" charset="0"/>
              </a:rPr>
              <a:t>Haun hallinnollisten kriteereiden tulee myös täyttyä sen suhteen, missä ajassa hakemus jätetään TE-toimiston Kirjaamoon. </a:t>
            </a:r>
            <a:r>
              <a:rPr lang="fi-FI" sz="22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
            </a:r>
            <a:br>
              <a:rPr lang="fi-FI" sz="22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br>
            <a:r>
              <a:rPr lang="fi-FI" sz="2200" dirty="0">
                <a:solidFill>
                  <a:prstClr val="black"/>
                </a:solidFill>
                <a:latin typeface="Arial" panose="020B0604020202020204" pitchFamily="34" charset="0"/>
                <a:ea typeface="Calibri" panose="020F0502020204030204" pitchFamily="34" charset="0"/>
                <a:cs typeface="Calibri" panose="020F0502020204030204" pitchFamily="34" charset="0"/>
              </a:rPr>
              <a:t/>
            </a:r>
            <a:br>
              <a:rPr lang="fi-FI" sz="2200" dirty="0">
                <a:solidFill>
                  <a:prstClr val="black"/>
                </a:solidFill>
                <a:latin typeface="Arial" panose="020B0604020202020204" pitchFamily="34" charset="0"/>
                <a:ea typeface="Calibri" panose="020F0502020204030204" pitchFamily="34" charset="0"/>
                <a:cs typeface="Calibri" panose="020F0502020204030204" pitchFamily="34" charset="0"/>
              </a:rPr>
            </a:br>
            <a:r>
              <a:rPr lang="fi-FI" sz="2200" dirty="0">
                <a:solidFill>
                  <a:prstClr val="black"/>
                </a:solidFill>
                <a:latin typeface="Calibri" panose="020F0502020204030204" pitchFamily="34" charset="0"/>
                <a:ea typeface="Calibri" panose="020F0502020204030204" pitchFamily="34" charset="0"/>
                <a:cs typeface="Times New Roman" panose="02020603050405020304" pitchFamily="18" charset="0"/>
              </a:rPr>
              <a:t>Hankkeella tulee olla riittävät taloudelliset toimintaedellytykset, sillä Työllisyyspoliittinen hanke-avustus maksetaan 1-2 kuukautta takautuvasti. </a:t>
            </a:r>
            <a:r>
              <a:rPr lang="fi-FI" sz="22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
            </a:r>
            <a:br>
              <a:rPr lang="fi-FI" sz="22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br>
            <a:r>
              <a:rPr lang="fi-FI" sz="2200" dirty="0">
                <a:solidFill>
                  <a:prstClr val="black"/>
                </a:solidFill>
                <a:latin typeface="Arial" panose="020B0604020202020204" pitchFamily="34" charset="0"/>
                <a:ea typeface="Calibri" panose="020F0502020204030204" pitchFamily="34" charset="0"/>
                <a:cs typeface="Calibri" panose="020F0502020204030204" pitchFamily="34" charset="0"/>
              </a:rPr>
              <a:t/>
            </a:r>
            <a:br>
              <a:rPr lang="fi-FI" sz="2200" dirty="0">
                <a:solidFill>
                  <a:prstClr val="black"/>
                </a:solidFill>
                <a:latin typeface="Arial" panose="020B0604020202020204" pitchFamily="34" charset="0"/>
                <a:ea typeface="Calibri" panose="020F0502020204030204" pitchFamily="34" charset="0"/>
                <a:cs typeface="Calibri" panose="020F0502020204030204" pitchFamily="34" charset="0"/>
              </a:rPr>
            </a:br>
            <a:r>
              <a:rPr lang="fi-FI" sz="2200" dirty="0">
                <a:latin typeface="Calibri" panose="020F0502020204030204" pitchFamily="34" charset="0"/>
                <a:ea typeface="Calibri" panose="020F0502020204030204" pitchFamily="34" charset="0"/>
                <a:cs typeface="Times New Roman" panose="02020603050405020304" pitchFamily="18" charset="0"/>
              </a:rPr>
              <a:t>Hakemukseen EI edellytetä lausuntoa TE-toimistolta.</a:t>
            </a:r>
            <a:r>
              <a:rPr lang="fi-FI" sz="2200" dirty="0">
                <a:solidFill>
                  <a:prstClr val="black"/>
                </a:solidFill>
              </a:rPr>
              <a:t/>
            </a:r>
            <a:br>
              <a:rPr lang="fi-FI" sz="2200" dirty="0">
                <a:solidFill>
                  <a:prstClr val="black"/>
                </a:solidFill>
              </a:rPr>
            </a:br>
            <a:r>
              <a:rPr lang="fi-FI" sz="2200" dirty="0" smtClean="0">
                <a:solidFill>
                  <a:prstClr val="black"/>
                </a:solidFill>
              </a:rPr>
              <a:t/>
            </a:r>
            <a:br>
              <a:rPr lang="fi-FI" sz="2200" dirty="0" smtClean="0">
                <a:solidFill>
                  <a:prstClr val="black"/>
                </a:solidFill>
              </a:rPr>
            </a:br>
            <a:r>
              <a:rPr lang="fi-FI" sz="22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Kaikki </a:t>
            </a:r>
            <a:r>
              <a:rPr lang="fi-FI" sz="2200" dirty="0">
                <a:solidFill>
                  <a:prstClr val="black"/>
                </a:solidFill>
                <a:latin typeface="Calibri" panose="020F0502020204030204" pitchFamily="34" charset="0"/>
                <a:ea typeface="Calibri" panose="020F0502020204030204" pitchFamily="34" charset="0"/>
                <a:cs typeface="Times New Roman" panose="02020603050405020304" pitchFamily="18" charset="0"/>
              </a:rPr>
              <a:t>palkkatuen muodot ovat käytössä hanketyössä; ei pelkästään 100 % </a:t>
            </a:r>
            <a:r>
              <a:rPr lang="fi-FI" sz="22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palkkatuki</a:t>
            </a:r>
            <a:br>
              <a:rPr lang="fi-FI" sz="22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br>
            <a:r>
              <a:rPr lang="fi-FI" sz="2200" dirty="0" smtClean="0">
                <a:solidFill>
                  <a:prstClr val="black"/>
                </a:solidFill>
              </a:rPr>
              <a:t/>
            </a:r>
            <a:br>
              <a:rPr lang="fi-FI" sz="2200" dirty="0" smtClean="0">
                <a:solidFill>
                  <a:prstClr val="black"/>
                </a:solidFill>
              </a:rPr>
            </a:br>
            <a:r>
              <a:rPr lang="fi-FI" sz="2200" dirty="0">
                <a:solidFill>
                  <a:prstClr val="black"/>
                </a:solidFill>
                <a:latin typeface="Arial" panose="020B0604020202020204" pitchFamily="34" charset="0"/>
                <a:ea typeface="Calibri" panose="020F0502020204030204" pitchFamily="34" charset="0"/>
                <a:cs typeface="Calibri" panose="020F0502020204030204" pitchFamily="34" charset="0"/>
              </a:rPr>
              <a:t/>
            </a:r>
            <a:br>
              <a:rPr lang="fi-FI" sz="2200" dirty="0">
                <a:solidFill>
                  <a:prstClr val="black"/>
                </a:solidFill>
                <a:latin typeface="Arial" panose="020B0604020202020204" pitchFamily="34" charset="0"/>
                <a:ea typeface="Calibri" panose="020F0502020204030204" pitchFamily="34" charset="0"/>
                <a:cs typeface="Calibri" panose="020F0502020204030204" pitchFamily="34" charset="0"/>
              </a:rPr>
            </a:br>
            <a:endParaRPr lang="fi-FI" sz="2200" dirty="0"/>
          </a:p>
        </p:txBody>
      </p:sp>
      <p:sp>
        <p:nvSpPr>
          <p:cNvPr id="3" name="Päivämäärän paikkamerkki 2"/>
          <p:cNvSpPr>
            <a:spLocks noGrp="1"/>
          </p:cNvSpPr>
          <p:nvPr>
            <p:ph type="dt" sz="half" idx="10"/>
          </p:nvPr>
        </p:nvSpPr>
        <p:spPr/>
        <p:txBody>
          <a:bodyPr/>
          <a:lstStyle/>
          <a:p>
            <a:r>
              <a:rPr lang="fi-FI" dirty="0" smtClean="0"/>
              <a:t>2.9.2019</a:t>
            </a:r>
            <a:endParaRPr lang="fi-FI" dirty="0"/>
          </a:p>
        </p:txBody>
      </p:sp>
      <p:sp>
        <p:nvSpPr>
          <p:cNvPr id="4" name="Alatunnisteen paikkamerkki 3"/>
          <p:cNvSpPr>
            <a:spLocks noGrp="1"/>
          </p:cNvSpPr>
          <p:nvPr>
            <p:ph type="ftr" sz="quarter" idx="11"/>
          </p:nvPr>
        </p:nvSpPr>
        <p:spPr/>
        <p:txBody>
          <a:bodyPr/>
          <a:lstStyle/>
          <a:p>
            <a:r>
              <a:rPr lang="fi-FI" dirty="0" smtClean="0"/>
              <a:t>Lappalainen Eija</a:t>
            </a:r>
            <a:endParaRPr lang="fi-FI" dirty="0"/>
          </a:p>
        </p:txBody>
      </p:sp>
      <p:sp>
        <p:nvSpPr>
          <p:cNvPr id="5" name="Dian numeron paikkamerkki 4"/>
          <p:cNvSpPr>
            <a:spLocks noGrp="1"/>
          </p:cNvSpPr>
          <p:nvPr>
            <p:ph type="sldNum" sz="quarter" idx="12"/>
          </p:nvPr>
        </p:nvSpPr>
        <p:spPr/>
        <p:txBody>
          <a:bodyPr/>
          <a:lstStyle/>
          <a:p>
            <a:fld id="{90912E3B-9838-4611-AED2-1868E41D44C1}" type="slidenum">
              <a:rPr lang="fi-FI" smtClean="0"/>
              <a:pPr/>
              <a:t>6</a:t>
            </a:fld>
            <a:endParaRPr lang="fi-FI" dirty="0"/>
          </a:p>
        </p:txBody>
      </p:sp>
    </p:spTree>
    <p:extLst>
      <p:ext uri="{BB962C8B-B14F-4D97-AF65-F5344CB8AC3E}">
        <p14:creationId xmlns:p14="http://schemas.microsoft.com/office/powerpoint/2010/main" val="312009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Rahoituksen joitakin </a:t>
            </a:r>
            <a:r>
              <a:rPr lang="fi-FI" dirty="0" smtClean="0"/>
              <a:t>huomioita</a:t>
            </a:r>
            <a:br>
              <a:rPr lang="fi-FI" dirty="0" smtClean="0"/>
            </a:br>
            <a:r>
              <a:rPr lang="fi-FI" dirty="0"/>
              <a:t/>
            </a:r>
            <a:br>
              <a:rPr lang="fi-FI" dirty="0"/>
            </a:br>
            <a:r>
              <a:rPr lang="fi-FI" dirty="0"/>
              <a:t/>
            </a:r>
            <a:br>
              <a:rPr lang="fi-FI" dirty="0"/>
            </a:br>
            <a:r>
              <a:rPr lang="fi-FI" dirty="0" smtClean="0"/>
              <a:t/>
            </a:r>
            <a:br>
              <a:rPr lang="fi-FI" dirty="0" smtClean="0"/>
            </a:br>
            <a:r>
              <a:rPr lang="fi-FI" sz="1800" dirty="0" smtClean="0"/>
              <a:t>rahoituksen </a:t>
            </a:r>
            <a:r>
              <a:rPr lang="fi-FI" sz="1800" dirty="0" smtClean="0"/>
              <a:t>piiriin voi kuulua vain toimintoja, jotka liittyvät suoraan kohderyhmän eli </a:t>
            </a:r>
            <a:r>
              <a:rPr lang="fi-FI" sz="1800" dirty="0" smtClean="0"/>
              <a:t>työttömien </a:t>
            </a:r>
            <a:r>
              <a:rPr lang="fi-FI" sz="1800" dirty="0" smtClean="0"/>
              <a:t>asiakkaiden </a:t>
            </a:r>
            <a:r>
              <a:rPr lang="fi-FI" sz="1800" dirty="0" smtClean="0"/>
              <a:t>palveluihin</a:t>
            </a:r>
            <a:br>
              <a:rPr lang="fi-FI" sz="1800" dirty="0" smtClean="0"/>
            </a:br>
            <a:r>
              <a:rPr lang="fi-FI" sz="1800" dirty="0" smtClean="0"/>
              <a:t/>
            </a:r>
            <a:br>
              <a:rPr lang="fi-FI" sz="1800" dirty="0" smtClean="0"/>
            </a:br>
            <a:r>
              <a:rPr lang="fi-FI" sz="1800" dirty="0" smtClean="0"/>
              <a:t>jos hanketyöntekijä tekee jotakin muuta työtä hanketyön ohella, siitä on mainittava tehtävänkuvauksessa. Muun työn osuus vähentää hankerahoituksen osuutta </a:t>
            </a:r>
            <a:r>
              <a:rPr lang="fi-FI" sz="1800" dirty="0" smtClean="0"/>
              <a:t>palkkasummassa, esim. avustuksen hakijan oman toiminnan organisointi, kehittäminen ja markkinointi</a:t>
            </a:r>
            <a:r>
              <a:rPr lang="fi-FI" sz="1800" dirty="0" smtClean="0"/>
              <a:t/>
            </a:r>
            <a:br>
              <a:rPr lang="fi-FI" sz="1800" dirty="0" smtClean="0"/>
            </a:br>
            <a:r>
              <a:rPr lang="fi-FI" sz="1800" dirty="0"/>
              <a:t/>
            </a:r>
            <a:br>
              <a:rPr lang="fi-FI" sz="1800" dirty="0"/>
            </a:br>
            <a:r>
              <a:rPr lang="fi-FI" sz="1800" dirty="0" smtClean="0"/>
              <a:t>avustusta ei voi käyttää mm. seuraaviin kuluihin:</a:t>
            </a:r>
            <a:br>
              <a:rPr lang="fi-FI" sz="1800" dirty="0" smtClean="0"/>
            </a:br>
            <a:r>
              <a:rPr lang="fi-FI" sz="1800" dirty="0" smtClean="0"/>
              <a:t>lounasseteli, puhelinetu, työntekijöiden työvälineet, suojavaatetus, sähkö</a:t>
            </a:r>
            <a:r>
              <a:rPr lang="fi-FI" sz="1800" dirty="0" smtClean="0"/>
              <a:t>, vuokra, siivous, tietokone-ohjelmistoista aiheutuneet </a:t>
            </a:r>
            <a:r>
              <a:rPr lang="fi-FI" sz="1800" dirty="0" smtClean="0"/>
              <a:t>kulut (mm. tietojärjestelmien päivitykset ja uusien ohjelmien hankinta), ulkomaan matkakulut, erilaiset tutkintojen ja näyttötutkintojen maksut, kielitasotestaukset, messut tai seminaarit, jotka eivät liity suoraan asiakkaiden työllistymisen edistämiseen.</a:t>
            </a:r>
            <a:r>
              <a:rPr lang="fi-FI" sz="1800" dirty="0" smtClean="0"/>
              <a:t/>
            </a:r>
            <a:br>
              <a:rPr lang="fi-FI" sz="1800" dirty="0" smtClean="0"/>
            </a:br>
            <a:r>
              <a:rPr lang="fi-FI" sz="1800" dirty="0"/>
              <a:t/>
            </a:r>
            <a:br>
              <a:rPr lang="fi-FI" sz="1800" dirty="0"/>
            </a:br>
            <a:r>
              <a:rPr lang="fi-FI" sz="1800" dirty="0" smtClean="0"/>
              <a:t/>
            </a:r>
            <a:br>
              <a:rPr lang="fi-FI" sz="1800" dirty="0" smtClean="0"/>
            </a:br>
            <a:r>
              <a:rPr lang="fi-FI" sz="1300" dirty="0"/>
              <a:t/>
            </a:r>
            <a:br>
              <a:rPr lang="fi-FI" sz="1300" dirty="0"/>
            </a:br>
            <a:endParaRPr lang="fi-FI" sz="1300" dirty="0"/>
          </a:p>
        </p:txBody>
      </p:sp>
      <p:sp>
        <p:nvSpPr>
          <p:cNvPr id="3" name="Päivämäärän paikkamerkki 2"/>
          <p:cNvSpPr>
            <a:spLocks noGrp="1"/>
          </p:cNvSpPr>
          <p:nvPr>
            <p:ph type="dt" sz="half" idx="10"/>
          </p:nvPr>
        </p:nvSpPr>
        <p:spPr/>
        <p:txBody>
          <a:bodyPr/>
          <a:lstStyle/>
          <a:p>
            <a:r>
              <a:rPr lang="fi-FI" dirty="0" smtClean="0"/>
              <a:t>2.9.2019</a:t>
            </a:r>
            <a:endParaRPr lang="fi-FI" dirty="0"/>
          </a:p>
        </p:txBody>
      </p:sp>
      <p:sp>
        <p:nvSpPr>
          <p:cNvPr id="4" name="Alatunnisteen paikkamerkki 3"/>
          <p:cNvSpPr>
            <a:spLocks noGrp="1"/>
          </p:cNvSpPr>
          <p:nvPr>
            <p:ph type="ftr" sz="quarter" idx="11"/>
          </p:nvPr>
        </p:nvSpPr>
        <p:spPr/>
        <p:txBody>
          <a:bodyPr/>
          <a:lstStyle/>
          <a:p>
            <a:r>
              <a:rPr lang="fi-FI" dirty="0" smtClean="0"/>
              <a:t>lappalainen </a:t>
            </a:r>
            <a:r>
              <a:rPr lang="fi-FI" dirty="0" smtClean="0"/>
              <a:t>Eija</a:t>
            </a:r>
            <a:endParaRPr lang="fi-FI" dirty="0"/>
          </a:p>
        </p:txBody>
      </p:sp>
      <p:sp>
        <p:nvSpPr>
          <p:cNvPr id="5" name="Dian numeron paikkamerkki 4"/>
          <p:cNvSpPr>
            <a:spLocks noGrp="1"/>
          </p:cNvSpPr>
          <p:nvPr>
            <p:ph type="sldNum" sz="quarter" idx="12"/>
          </p:nvPr>
        </p:nvSpPr>
        <p:spPr/>
        <p:txBody>
          <a:bodyPr/>
          <a:lstStyle/>
          <a:p>
            <a:fld id="{90912E3B-9838-4611-AED2-1868E41D44C1}" type="slidenum">
              <a:rPr lang="fi-FI" smtClean="0"/>
              <a:pPr/>
              <a:t>7</a:t>
            </a:fld>
            <a:endParaRPr lang="fi-FI" dirty="0"/>
          </a:p>
        </p:txBody>
      </p:sp>
    </p:spTree>
    <p:extLst>
      <p:ext uri="{BB962C8B-B14F-4D97-AF65-F5344CB8AC3E}">
        <p14:creationId xmlns:p14="http://schemas.microsoft.com/office/powerpoint/2010/main" val="41639895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sz="2700" dirty="0">
                <a:solidFill>
                  <a:prstClr val="black"/>
                </a:solidFill>
              </a:rPr>
              <a:t>Rahoituksen joitakin </a:t>
            </a:r>
            <a:r>
              <a:rPr lang="fi-FI" sz="2700" dirty="0" smtClean="0">
                <a:solidFill>
                  <a:prstClr val="black"/>
                </a:solidFill>
              </a:rPr>
              <a:t>huomioita</a:t>
            </a:r>
            <a:br>
              <a:rPr lang="fi-FI" sz="2700" dirty="0" smtClean="0">
                <a:solidFill>
                  <a:prstClr val="black"/>
                </a:solidFill>
              </a:rPr>
            </a:br>
            <a:r>
              <a:rPr lang="fi-FI" sz="2700" dirty="0">
                <a:solidFill>
                  <a:prstClr val="black"/>
                </a:solidFill>
              </a:rPr>
              <a:t/>
            </a:r>
            <a:br>
              <a:rPr lang="fi-FI" sz="2700" dirty="0">
                <a:solidFill>
                  <a:prstClr val="black"/>
                </a:solidFill>
              </a:rPr>
            </a:br>
            <a:r>
              <a:rPr lang="fi-FI" sz="2700" dirty="0" smtClean="0">
                <a:solidFill>
                  <a:prstClr val="black"/>
                </a:solidFill>
              </a:rPr>
              <a:t/>
            </a:r>
            <a:br>
              <a:rPr lang="fi-FI" sz="2700" dirty="0" smtClean="0">
                <a:solidFill>
                  <a:prstClr val="black"/>
                </a:solidFill>
              </a:rPr>
            </a:br>
            <a:r>
              <a:rPr lang="fi-FI" sz="2700" dirty="0">
                <a:solidFill>
                  <a:prstClr val="black"/>
                </a:solidFill>
              </a:rPr>
              <a:t/>
            </a:r>
            <a:br>
              <a:rPr lang="fi-FI" sz="2700" dirty="0">
                <a:solidFill>
                  <a:prstClr val="black"/>
                </a:solidFill>
              </a:rPr>
            </a:br>
            <a:r>
              <a:rPr lang="fi-FI" sz="2700" dirty="0" smtClean="0">
                <a:solidFill>
                  <a:prstClr val="black"/>
                </a:solidFill>
              </a:rPr>
              <a:t/>
            </a:r>
            <a:br>
              <a:rPr lang="fi-FI" sz="2700" dirty="0" smtClean="0">
                <a:solidFill>
                  <a:prstClr val="black"/>
                </a:solidFill>
              </a:rPr>
            </a:br>
            <a:r>
              <a:rPr lang="fi-FI" sz="1800" dirty="0">
                <a:solidFill>
                  <a:prstClr val="black"/>
                </a:solidFill>
              </a:rPr>
              <a:t>asiakkaiden lyhytkestoinen työtehtäviin liittyvä </a:t>
            </a:r>
            <a:r>
              <a:rPr lang="fi-FI" sz="1800" smtClean="0">
                <a:solidFill>
                  <a:prstClr val="black"/>
                </a:solidFill>
              </a:rPr>
              <a:t>liittyvä </a:t>
            </a:r>
            <a:r>
              <a:rPr lang="fi-FI" sz="1800" dirty="0">
                <a:solidFill>
                  <a:prstClr val="black"/>
                </a:solidFill>
              </a:rPr>
              <a:t>koulutus voidaan hyväksyä, mutta ennen sen hyväksymistä TE-toimiston tulee arvioida, onko koulutus järjestettävissä työvoimapoliittisena koulutuksena tai julkisesta työvoima- ja yrityspalvelusta annetun lain mukaisena valmennuksena. </a:t>
            </a:r>
            <a:r>
              <a:rPr lang="fi-FI" sz="1800" dirty="0" smtClean="0">
                <a:solidFill>
                  <a:prstClr val="black"/>
                </a:solidFill>
              </a:rPr>
              <a:t>-&gt;</a:t>
            </a:r>
            <a:br>
              <a:rPr lang="fi-FI" sz="1800" dirty="0" smtClean="0">
                <a:solidFill>
                  <a:prstClr val="black"/>
                </a:solidFill>
              </a:rPr>
            </a:br>
            <a:r>
              <a:rPr lang="fi-FI" sz="1800" dirty="0">
                <a:solidFill>
                  <a:prstClr val="black"/>
                </a:solidFill>
              </a:rPr>
              <a:t/>
            </a:r>
            <a:br>
              <a:rPr lang="fi-FI" sz="1800" dirty="0">
                <a:solidFill>
                  <a:prstClr val="black"/>
                </a:solidFill>
              </a:rPr>
            </a:br>
            <a:r>
              <a:rPr lang="fi-FI" sz="1800" dirty="0" smtClean="0">
                <a:solidFill>
                  <a:prstClr val="black"/>
                </a:solidFill>
              </a:rPr>
              <a:t>Jos </a:t>
            </a:r>
            <a:r>
              <a:rPr lang="fi-FI" sz="1800" dirty="0">
                <a:solidFill>
                  <a:prstClr val="black"/>
                </a:solidFill>
              </a:rPr>
              <a:t>koulutus on hankittavissa TE-toimiston järjestämänä, ei koulutuskustannuksia voida hyväksyä rahoituksella katettavaksi.</a:t>
            </a:r>
            <a:br>
              <a:rPr lang="fi-FI" sz="1800" dirty="0">
                <a:solidFill>
                  <a:prstClr val="black"/>
                </a:solidFill>
              </a:rPr>
            </a:br>
            <a:r>
              <a:rPr lang="fi-FI" sz="1800" dirty="0">
                <a:solidFill>
                  <a:prstClr val="black"/>
                </a:solidFill>
              </a:rPr>
              <a:t/>
            </a:r>
            <a:br>
              <a:rPr lang="fi-FI" sz="1800" dirty="0">
                <a:solidFill>
                  <a:prstClr val="black"/>
                </a:solidFill>
              </a:rPr>
            </a:br>
            <a:r>
              <a:rPr lang="fi-FI" sz="1800" dirty="0">
                <a:solidFill>
                  <a:prstClr val="black"/>
                </a:solidFill>
              </a:rPr>
              <a:t>Pelkkiä </a:t>
            </a:r>
            <a:r>
              <a:rPr lang="fi-FI" sz="1800" dirty="0" smtClean="0">
                <a:solidFill>
                  <a:prstClr val="black"/>
                </a:solidFill>
              </a:rPr>
              <a:t>koulutuksellisia </a:t>
            </a:r>
            <a:r>
              <a:rPr lang="fi-FI" sz="1800" dirty="0">
                <a:solidFill>
                  <a:prstClr val="black"/>
                </a:solidFill>
              </a:rPr>
              <a:t>hankkeita ei voida </a:t>
            </a:r>
            <a:r>
              <a:rPr lang="fi-FI" sz="1800" dirty="0" smtClean="0">
                <a:solidFill>
                  <a:prstClr val="black"/>
                </a:solidFill>
              </a:rPr>
              <a:t>hyväksyä rahoitettavaksi eli mukana tulee aina olla myös muuta toimintaa, joka suuntaa mm. työmarkkinoille. </a:t>
            </a:r>
            <a:br>
              <a:rPr lang="fi-FI" sz="1800" dirty="0" smtClean="0">
                <a:solidFill>
                  <a:prstClr val="black"/>
                </a:solidFill>
              </a:rPr>
            </a:br>
            <a:r>
              <a:rPr lang="fi-FI" sz="1800" dirty="0" smtClean="0">
                <a:solidFill>
                  <a:prstClr val="black"/>
                </a:solidFill>
              </a:rPr>
              <a:t/>
            </a:r>
            <a:br>
              <a:rPr lang="fi-FI" sz="1800" dirty="0" smtClean="0">
                <a:solidFill>
                  <a:prstClr val="black"/>
                </a:solidFill>
              </a:rPr>
            </a:br>
            <a:r>
              <a:rPr lang="fi-FI" sz="2700" dirty="0" smtClean="0">
                <a:solidFill>
                  <a:prstClr val="black"/>
                </a:solidFill>
              </a:rPr>
              <a:t/>
            </a:r>
            <a:br>
              <a:rPr lang="fi-FI" sz="2700" dirty="0" smtClean="0">
                <a:solidFill>
                  <a:prstClr val="black"/>
                </a:solidFill>
              </a:rPr>
            </a:br>
            <a:r>
              <a:rPr lang="fi-FI" sz="2700" dirty="0">
                <a:solidFill>
                  <a:prstClr val="black"/>
                </a:solidFill>
              </a:rPr>
              <a:t/>
            </a:r>
            <a:br>
              <a:rPr lang="fi-FI" sz="2700" dirty="0">
                <a:solidFill>
                  <a:prstClr val="black"/>
                </a:solidFill>
              </a:rPr>
            </a:br>
            <a:endParaRPr lang="fi-FI" dirty="0"/>
          </a:p>
        </p:txBody>
      </p:sp>
      <p:sp>
        <p:nvSpPr>
          <p:cNvPr id="3" name="Päivämäärän paikkamerkki 2"/>
          <p:cNvSpPr>
            <a:spLocks noGrp="1"/>
          </p:cNvSpPr>
          <p:nvPr>
            <p:ph type="dt" sz="half" idx="10"/>
          </p:nvPr>
        </p:nvSpPr>
        <p:spPr/>
        <p:txBody>
          <a:bodyPr/>
          <a:lstStyle/>
          <a:p>
            <a:r>
              <a:rPr lang="fi-FI" dirty="0" smtClean="0"/>
              <a:t>2.9.2019</a:t>
            </a:r>
            <a:endParaRPr lang="fi-FI" dirty="0"/>
          </a:p>
        </p:txBody>
      </p:sp>
      <p:sp>
        <p:nvSpPr>
          <p:cNvPr id="4" name="Alatunnisteen paikkamerkki 3"/>
          <p:cNvSpPr>
            <a:spLocks noGrp="1"/>
          </p:cNvSpPr>
          <p:nvPr>
            <p:ph type="ftr" sz="quarter" idx="11"/>
          </p:nvPr>
        </p:nvSpPr>
        <p:spPr/>
        <p:txBody>
          <a:bodyPr/>
          <a:lstStyle/>
          <a:p>
            <a:r>
              <a:rPr lang="fi-FI" dirty="0" smtClean="0"/>
              <a:t>Lappalainen Eija</a:t>
            </a:r>
            <a:endParaRPr lang="fi-FI" dirty="0"/>
          </a:p>
        </p:txBody>
      </p:sp>
      <p:sp>
        <p:nvSpPr>
          <p:cNvPr id="5" name="Dian numeron paikkamerkki 4"/>
          <p:cNvSpPr>
            <a:spLocks noGrp="1"/>
          </p:cNvSpPr>
          <p:nvPr>
            <p:ph type="sldNum" sz="quarter" idx="12"/>
          </p:nvPr>
        </p:nvSpPr>
        <p:spPr/>
        <p:txBody>
          <a:bodyPr/>
          <a:lstStyle/>
          <a:p>
            <a:fld id="{90912E3B-9838-4611-AED2-1868E41D44C1}" type="slidenum">
              <a:rPr lang="fi-FI" smtClean="0"/>
              <a:pPr/>
              <a:t>8</a:t>
            </a:fld>
            <a:endParaRPr lang="fi-FI" dirty="0"/>
          </a:p>
        </p:txBody>
      </p:sp>
    </p:spTree>
    <p:extLst>
      <p:ext uri="{BB962C8B-B14F-4D97-AF65-F5344CB8AC3E}">
        <p14:creationId xmlns:p14="http://schemas.microsoft.com/office/powerpoint/2010/main" val="36369886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Hakemuksen täyttö ja liitelomakkeet</a:t>
            </a:r>
            <a:br>
              <a:rPr lang="fi-FI" dirty="0" smtClean="0"/>
            </a:br>
            <a:r>
              <a:rPr lang="fi-FI" dirty="0"/>
              <a:t/>
            </a:r>
            <a:br>
              <a:rPr lang="fi-FI" dirty="0"/>
            </a:br>
            <a:r>
              <a:rPr lang="fi-FI" dirty="0" smtClean="0"/>
              <a:t/>
            </a:r>
            <a:br>
              <a:rPr lang="fi-FI" dirty="0" smtClean="0"/>
            </a:br>
            <a:r>
              <a:rPr lang="fi-FI" dirty="0"/>
              <a:t/>
            </a:r>
            <a:br>
              <a:rPr lang="fi-FI" dirty="0"/>
            </a:br>
            <a:r>
              <a:rPr lang="fi-FI" dirty="0" smtClean="0">
                <a:hlinkClick r:id="rId2"/>
              </a:rPr>
              <a:t>Hakemus</a:t>
            </a:r>
            <a:r>
              <a:rPr lang="fi-FI" dirty="0" smtClean="0"/>
              <a:t> (suomi.fi tai te-palvelut.fi-sivu)</a:t>
            </a:r>
            <a:br>
              <a:rPr lang="fi-FI" dirty="0" smtClean="0"/>
            </a:br>
            <a:r>
              <a:rPr lang="fi-FI" dirty="0"/>
              <a:t/>
            </a:r>
            <a:br>
              <a:rPr lang="fi-FI" dirty="0"/>
            </a:br>
            <a:r>
              <a:rPr lang="fi-FI" dirty="0" smtClean="0"/>
              <a:t>Liitteet - hakulomakkeella mainitut ja Uudenmaan </a:t>
            </a:r>
            <a:r>
              <a:rPr lang="fi-FI" dirty="0" smtClean="0">
                <a:hlinkClick r:id="rId3"/>
              </a:rPr>
              <a:t>TE-toimiston liitteet </a:t>
            </a:r>
            <a:r>
              <a:rPr lang="fi-FI" dirty="0" smtClean="0"/>
              <a:t>1-3</a:t>
            </a:r>
            <a:endParaRPr lang="fi-FI" dirty="0"/>
          </a:p>
        </p:txBody>
      </p:sp>
      <p:sp>
        <p:nvSpPr>
          <p:cNvPr id="3" name="Päivämäärän paikkamerkki 2"/>
          <p:cNvSpPr>
            <a:spLocks noGrp="1"/>
          </p:cNvSpPr>
          <p:nvPr>
            <p:ph type="dt" sz="half" idx="10"/>
          </p:nvPr>
        </p:nvSpPr>
        <p:spPr/>
        <p:txBody>
          <a:bodyPr/>
          <a:lstStyle/>
          <a:p>
            <a:r>
              <a:rPr lang="fi-FI" dirty="0" smtClean="0"/>
              <a:t>2.9.2019</a:t>
            </a:r>
            <a:endParaRPr lang="fi-FI" dirty="0"/>
          </a:p>
        </p:txBody>
      </p:sp>
      <p:sp>
        <p:nvSpPr>
          <p:cNvPr id="4" name="Alatunnisteen paikkamerkki 3"/>
          <p:cNvSpPr>
            <a:spLocks noGrp="1"/>
          </p:cNvSpPr>
          <p:nvPr>
            <p:ph type="ftr" sz="quarter" idx="11"/>
          </p:nvPr>
        </p:nvSpPr>
        <p:spPr/>
        <p:txBody>
          <a:bodyPr/>
          <a:lstStyle/>
          <a:p>
            <a:r>
              <a:rPr lang="fi-FI" dirty="0" smtClean="0"/>
              <a:t>Lappalainen Eija</a:t>
            </a:r>
            <a:endParaRPr lang="fi-FI" dirty="0"/>
          </a:p>
        </p:txBody>
      </p:sp>
      <p:sp>
        <p:nvSpPr>
          <p:cNvPr id="5" name="Dian numeron paikkamerkki 4"/>
          <p:cNvSpPr>
            <a:spLocks noGrp="1"/>
          </p:cNvSpPr>
          <p:nvPr>
            <p:ph type="sldNum" sz="quarter" idx="12"/>
          </p:nvPr>
        </p:nvSpPr>
        <p:spPr/>
        <p:txBody>
          <a:bodyPr/>
          <a:lstStyle/>
          <a:p>
            <a:fld id="{90912E3B-9838-4611-AED2-1868E41D44C1}" type="slidenum">
              <a:rPr lang="fi-FI" smtClean="0"/>
              <a:pPr/>
              <a:t>9</a:t>
            </a:fld>
            <a:endParaRPr lang="fi-FI" dirty="0"/>
          </a:p>
        </p:txBody>
      </p:sp>
    </p:spTree>
    <p:extLst>
      <p:ext uri="{BB962C8B-B14F-4D97-AF65-F5344CB8AC3E}">
        <p14:creationId xmlns:p14="http://schemas.microsoft.com/office/powerpoint/2010/main" val="21660511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__DB01_perus__FI_V____RGB[1]">
  <a:themeElements>
    <a:clrScheme name="TE">
      <a:dk1>
        <a:sysClr val="windowText" lastClr="000000"/>
      </a:dk1>
      <a:lt1>
        <a:sysClr val="window" lastClr="FFFFFF"/>
      </a:lt1>
      <a:dk2>
        <a:srgbClr val="003883"/>
      </a:dk2>
      <a:lt2>
        <a:srgbClr val="F0F2CC"/>
      </a:lt2>
      <a:accent1>
        <a:srgbClr val="B6BF00"/>
      </a:accent1>
      <a:accent2>
        <a:srgbClr val="D9640C"/>
      </a:accent2>
      <a:accent3>
        <a:srgbClr val="779346"/>
      </a:accent3>
      <a:accent4>
        <a:srgbClr val="003883"/>
      </a:accent4>
      <a:accent5>
        <a:srgbClr val="4460A5"/>
      </a:accent5>
      <a:accent6>
        <a:srgbClr val="7C7C7C"/>
      </a:accent6>
      <a:hlink>
        <a:srgbClr val="0000FF"/>
      </a:hlink>
      <a:folHlink>
        <a:srgbClr val="800080"/>
      </a:folHlink>
    </a:clrScheme>
    <a:fontScheme name="Office, klassinen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e-keskus.potx" id="{134E713E-D105-48DF-90AC-56D1F0A7F7B9}" vid="{DA55FAE6-0BDD-4556-9242-9FC591E73B4D}"/>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xml_kameleon>
  <dokumenttityyppi>Esitys</dokumenttityyppi>
  <päiväys>2.09.2019</päiväys>
  <kehalaatija>Lappalainen Eija</kehalaatija>
  <dokumentin_x0020_tila/>
  <kieli>Suomi</kieli>
  <laatijaorganisaatio>Uudenmaan TE-toimisto|11974499-c855-4f11-938b-6f1b63c692ef</laatijaorganisaatio>
</xml_kameleon>
</file>

<file path=customXml/itemProps1.xml><?xml version="1.0" encoding="utf-8"?>
<ds:datastoreItem xmlns:ds="http://schemas.openxmlformats.org/officeDocument/2006/customXml" ds:itemID="{9BA74165-2D12-44D4-B6D6-FD4ACCB90891}">
  <ds:schemaRefs/>
</ds:datastoreItem>
</file>

<file path=docProps/app.xml><?xml version="1.0" encoding="utf-8"?>
<Properties xmlns="http://schemas.openxmlformats.org/officeDocument/2006/extended-properties" xmlns:vt="http://schemas.openxmlformats.org/officeDocument/2006/docPropsVTypes">
  <Template>te-keskus</Template>
  <TotalTime>445</TotalTime>
  <Words>79</Words>
  <Application>Microsoft Office PowerPoint</Application>
  <PresentationFormat>Näytössä katseltava diaesitys (4:3)</PresentationFormat>
  <Paragraphs>37</Paragraphs>
  <Slides>9</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9</vt:i4>
      </vt:variant>
    </vt:vector>
  </HeadingPairs>
  <TitlesOfParts>
    <vt:vector size="13" baseType="lpstr">
      <vt:lpstr>Arial</vt:lpstr>
      <vt:lpstr>Calibri</vt:lpstr>
      <vt:lpstr>Times New Roman</vt:lpstr>
      <vt:lpstr>TE__DB01_perus__FI_V____RGB[1]</vt:lpstr>
      <vt:lpstr>Työllisyyspoliittinen avustus – rahoituksen haku vuodelle 2020</vt:lpstr>
      <vt:lpstr>OHJELMA 4. ja 5.9 sekä 19.9.2019    Mitä TE-toimisto odottaa hankkeilta   Hankekriteerit ja rahoituksen joitakin huomioita  Rahoituksen hakemuksen sekä liitelomakkeiden täytöstä  Rahoituksen maksatukseen liittyviä asioita</vt:lpstr>
      <vt:lpstr>TE-toimiston hankerahoituksen tavoite sekä odotukset hankkeille     Hankerahoituksen tavoite on löytää asiakkaille palveluita, jotka katkaisevat työttömyyden.   Hankkeiden odotetaan tarjoavan työttömille asiakkaille henkilökohtaista, kasvokkain tapahtuvaa, räätälöityä ratkaisukeskeistä palvelua.   Hankkeiden tulee edistää asiakkaiden digiosaamista, hyödyntää opinnollistamista sekä tehdä yhteistyötä yrityskentän kanssa.   Hankkeiden tulee laatia yhdessä asiakkaan kanssa kirjallinen suunnitelma siitä, miten hanketoimintaa asiakkaan kanssa toteutetaan.  </vt:lpstr>
      <vt:lpstr>Hankkeiden asiakaskohderyhmät   TE-toimiston pitkäaikaistyöttömät (vähintään 12 kk työttömänä olleet) ja toistuvaistyöttömät (12 kk/16 kk aikana) asiakkaat.  TEM ohje 2376/00 03 05 02 2017 ”Rahoitus tulee käyttää erityisesti heikossa työmarkkina-asemassa olevien työttömien työllistymisen edistämiseen” </vt:lpstr>
      <vt:lpstr>Valintakriteereistä   Hankkeiden valinnassa kiinnitetään huomioita toiminnan innovatiivisuuteen ja siihen, onko hankkeen tarjoamalle palvelulle asiakastarve ja miten asiakasohjauksen arvioidaan onnistuvan TE-toimiston asiakaskohderyhmäehto huomioiden.   Valinnassa vaikuttaa myös se, onko hankkeen toimintamalli ja tavoitteet selkeät ja voidaanko tuloksia mitata.   Hankkeiden tulee olla työmarkkinoille tai koulutukseen suuntaavia. Vain elämänhallinnan parantamiseen keskittyviä hankkeita ei voida tukea.   Hankkeen asiakkaista vähintään 60 %:n tulee päätyä muualle kuin takaisin TE-toimiston asiakkuuteen hankkeen palvelun jälkeen.  Mikäli hankkeen uusien asiakkaiden vastaanottomäärä on alle 90 henkilöä, ei avustusta myönnetä.   Hanke ei voi harjoittaa elinkeinotoimintaa tai olla osa elinkeinotoimintaa.   Hanke ei saa tarjota kuntouttavan työtoiminnan palveluita.   </vt:lpstr>
      <vt:lpstr>Valintakriteereistä vielä…    Haun hallinnollisten kriteereiden tulee myös täyttyä sen suhteen, missä ajassa hakemus jätetään TE-toimiston Kirjaamoon.   Hankkeella tulee olla riittävät taloudelliset toimintaedellytykset, sillä Työllisyyspoliittinen hanke-avustus maksetaan 1-2 kuukautta takautuvasti.   Hakemukseen EI edellytetä lausuntoa TE-toimistolta.  Kaikki palkkatuen muodot ovat käytössä hanketyössä; ei pelkästään 100 % palkkatuki   </vt:lpstr>
      <vt:lpstr>Rahoituksen joitakin huomioita    rahoituksen piiriin voi kuulua vain toimintoja, jotka liittyvät suoraan kohderyhmän eli työttömien asiakkaiden palveluihin  jos hanketyöntekijä tekee jotakin muuta työtä hanketyön ohella, siitä on mainittava tehtävänkuvauksessa. Muun työn osuus vähentää hankerahoituksen osuutta palkkasummassa, esim. avustuksen hakijan oman toiminnan organisointi, kehittäminen ja markkinointi  avustusta ei voi käyttää mm. seuraaviin kuluihin: lounasseteli, puhelinetu, työntekijöiden työvälineet, suojavaatetus, sähkö, vuokra, siivous, tietokone-ohjelmistoista aiheutuneet kulut (mm. tietojärjestelmien päivitykset ja uusien ohjelmien hankinta), ulkomaan matkakulut, erilaiset tutkintojen ja näyttötutkintojen maksut, kielitasotestaukset, messut tai seminaarit, jotka eivät liity suoraan asiakkaiden työllistymisen edistämiseen.    </vt:lpstr>
      <vt:lpstr>Rahoituksen joitakin huomioita     asiakkaiden lyhytkestoinen työtehtäviin liittyvä liittyvä koulutus voidaan hyväksyä, mutta ennen sen hyväksymistä TE-toimiston tulee arvioida, onko koulutus järjestettävissä työvoimapoliittisena koulutuksena tai julkisesta työvoima- ja yrityspalvelusta annetun lain mukaisena valmennuksena. -&gt;  Jos koulutus on hankittavissa TE-toimiston järjestämänä, ei koulutuskustannuksia voida hyväksyä rahoituksella katettavaksi.  Pelkkiä koulutuksellisia hankkeita ei voida hyväksyä rahoitettavaksi eli mukana tulee aina olla myös muuta toimintaa, joka suuntaa mm. työmarkkinoille.     </vt:lpstr>
      <vt:lpstr>Hakemuksen täyttö ja liitelomakkeet    Hakemus (suomi.fi tai te-palvelut.fi-sivu)  Liitteet - hakulomakkeella mainitut ja Uudenmaan TE-toimiston liitteet 1-3</vt:lpstr>
    </vt:vector>
  </TitlesOfParts>
  <Company>Uudenmaan TE-toimisto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Työllisyyspoliittinen avustus – rahoituksen haku vuodelle 2020</dc:title>
  <dc:creator>Lappalainen Eija</dc:creator>
  <cp:keywords/>
  <cp:lastModifiedBy>Lappalainen Eija</cp:lastModifiedBy>
  <cp:revision>29</cp:revision>
  <cp:lastPrinted>2019-09-04T07:20:07Z</cp:lastPrinted>
  <dcterms:created xsi:type="dcterms:W3CDTF">2019-09-02T08:38:50Z</dcterms:created>
  <dcterms:modified xsi:type="dcterms:W3CDTF">2019-09-04T07:29:44Z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vKameleonVerID">
    <vt:lpwstr>460.1014.02.001</vt:lpwstr>
  </property>
  <property fmtid="{D5CDD505-2E9C-101B-9397-08002B2CF9AE}" pid="3" name="dvSaved">
    <vt:lpwstr>1</vt:lpwstr>
  </property>
  <property fmtid="{D5CDD505-2E9C-101B-9397-08002B2CF9AE}" pid="4" name="dvLanguage">
    <vt:lpwstr>1035</vt:lpwstr>
  </property>
  <property fmtid="{D5CDD505-2E9C-101B-9397-08002B2CF9AE}" pid="5" name="dvTemplate">
    <vt:lpwstr>te-keskus.potx</vt:lpwstr>
  </property>
  <property fmtid="{D5CDD505-2E9C-101B-9397-08002B2CF9AE}" pid="6" name="dvDefinition">
    <vt:lpwstr>1014 (dd_default.xml)</vt:lpwstr>
  </property>
  <property fmtid="{D5CDD505-2E9C-101B-9397-08002B2CF9AE}" pid="7" name="dvDefinitionID">
    <vt:lpwstr>1014</vt:lpwstr>
  </property>
  <property fmtid="{D5CDD505-2E9C-101B-9397-08002B2CF9AE}" pid="8" name="dvContentFile">
    <vt:lpwstr>dd_default.xml</vt:lpwstr>
  </property>
  <property fmtid="{D5CDD505-2E9C-101B-9397-08002B2CF9AE}" pid="9" name="dvGlobalVerID">
    <vt:lpwstr>460.90.02.204</vt:lpwstr>
  </property>
  <property fmtid="{D5CDD505-2E9C-101B-9397-08002B2CF9AE}" pid="10" name="dvDefinitionVersion">
    <vt:lpwstr>02.001 / 30.6.2016</vt:lpwstr>
  </property>
  <property fmtid="{D5CDD505-2E9C-101B-9397-08002B2CF9AE}" pid="11" name="filename">
    <vt:lpwstr>false</vt:lpwstr>
  </property>
  <property fmtid="{D5CDD505-2E9C-101B-9397-08002B2CF9AE}" pid="12" name="filenameandpath">
    <vt:lpwstr>false</vt:lpwstr>
  </property>
  <property fmtid="{D5CDD505-2E9C-101B-9397-08002B2CF9AE}" pid="13" name="dvPagenumberExist">
    <vt:lpwstr>1</vt:lpwstr>
  </property>
  <property fmtid="{D5CDD505-2E9C-101B-9397-08002B2CF9AE}" pid="14" name="dvAuthorExist">
    <vt:lpwstr>1</vt:lpwstr>
  </property>
  <property fmtid="{D5CDD505-2E9C-101B-9397-08002B2CF9AE}" pid="15" name="dvDateExist">
    <vt:lpwstr>-1</vt:lpwstr>
  </property>
  <property fmtid="{D5CDD505-2E9C-101B-9397-08002B2CF9AE}" pid="16" name="dvCategory">
    <vt:lpwstr>165</vt:lpwstr>
  </property>
  <property fmtid="{D5CDD505-2E9C-101B-9397-08002B2CF9AE}" pid="17" name="dvCategory_2">
    <vt:lpwstr>56</vt:lpwstr>
  </property>
  <property fmtid="{D5CDD505-2E9C-101B-9397-08002B2CF9AE}" pid="18" name="dvSavepath">
    <vt:lpwstr/>
  </property>
  <property fmtid="{D5CDD505-2E9C-101B-9397-08002B2CF9AE}" pid="19" name="dvUsed">
    <vt:lpwstr>1</vt:lpwstr>
  </property>
  <property fmtid="{D5CDD505-2E9C-101B-9397-08002B2CF9AE}" pid="20" name="dvCompany">
    <vt:lpwstr>TET UUD</vt:lpwstr>
  </property>
  <property fmtid="{D5CDD505-2E9C-101B-9397-08002B2CF9AE}" pid="21" name="dvSite">
    <vt:lpwstr>Helsinki</vt:lpwstr>
  </property>
  <property fmtid="{D5CDD505-2E9C-101B-9397-08002B2CF9AE}" pid="22" name="dvNumbering">
    <vt:lpwstr>0</vt:lpwstr>
  </property>
  <property fmtid="{D5CDD505-2E9C-101B-9397-08002B2CF9AE}" pid="23" name="dvDUname">
    <vt:lpwstr>Lappalainen Eija</vt:lpwstr>
  </property>
  <property fmtid="{D5CDD505-2E9C-101B-9397-08002B2CF9AE}" pid="24" name="dvdufname">
    <vt:lpwstr>Eija</vt:lpwstr>
  </property>
  <property fmtid="{D5CDD505-2E9C-101B-9397-08002B2CF9AE}" pid="25" name="dvdulname">
    <vt:lpwstr>Lappalainen</vt:lpwstr>
  </property>
  <property fmtid="{D5CDD505-2E9C-101B-9397-08002B2CF9AE}" pid="26" name="dvDUdepartment">
    <vt:lpwstr/>
  </property>
  <property fmtid="{D5CDD505-2E9C-101B-9397-08002B2CF9AE}" pid="27" name="dvLogoExist">
    <vt:lpwstr>0</vt:lpwstr>
  </property>
  <property fmtid="{D5CDD505-2E9C-101B-9397-08002B2CF9AE}" pid="28" name="dvCurrentlogo">
    <vt:lpwstr/>
  </property>
  <property fmtid="{D5CDD505-2E9C-101B-9397-08002B2CF9AE}" pid="29" name="Asiakirjan tyyppi">
    <vt:lpwstr>Esitys</vt:lpwstr>
  </property>
  <property fmtid="{D5CDD505-2E9C-101B-9397-08002B2CF9AE}" pid="30" name="Dokumenttityyppi">
    <vt:lpwstr>Esitys</vt:lpwstr>
  </property>
  <property fmtid="{D5CDD505-2E9C-101B-9397-08002B2CF9AE}" pid="31" name="Päiväys">
    <vt:filetime>2019-09-01T21:00:00Z</vt:filetime>
  </property>
  <property fmtid="{D5CDD505-2E9C-101B-9397-08002B2CF9AE}" pid="32" name="KEHALaatija">
    <vt:lpwstr>Lappalainen Eija</vt:lpwstr>
  </property>
  <property fmtid="{D5CDD505-2E9C-101B-9397-08002B2CF9AE}" pid="33" name="Dokumentin_x0020_tila">
    <vt:lpwstr/>
  </property>
  <property fmtid="{D5CDD505-2E9C-101B-9397-08002B2CF9AE}" pid="34" name="Kieli">
    <vt:lpwstr>Suomi</vt:lpwstr>
  </property>
  <property fmtid="{D5CDD505-2E9C-101B-9397-08002B2CF9AE}" pid="35" name="Laatijaorganisaatio">
    <vt:lpwstr>Uudenmaan TE-toimisto</vt:lpwstr>
  </property>
</Properties>
</file>