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4" r:id="rId5"/>
    <p:sldId id="278" r:id="rId6"/>
    <p:sldId id="318" r:id="rId7"/>
    <p:sldId id="279" r:id="rId8"/>
    <p:sldId id="316" r:id="rId9"/>
    <p:sldId id="323" r:id="rId10"/>
    <p:sldId id="319" r:id="rId11"/>
    <p:sldId id="294" r:id="rId12"/>
    <p:sldId id="317" r:id="rId13"/>
    <p:sldId id="322" r:id="rId14"/>
    <p:sldId id="320" r:id="rId15"/>
    <p:sldId id="321" r:id="rId16"/>
    <p:sldId id="296" r:id="rId17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howGuides="1">
      <p:cViewPr varScale="1">
        <p:scale>
          <a:sx n="81" d="100"/>
          <a:sy n="81" d="100"/>
        </p:scale>
        <p:origin x="153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52" y="-96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9912664"/>
        <c:axId val="519913056"/>
      </c:barChart>
      <c:catAx>
        <c:axId val="519912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9913056"/>
        <c:crosses val="autoZero"/>
        <c:auto val="1"/>
        <c:lblAlgn val="ctr"/>
        <c:lblOffset val="100"/>
        <c:noMultiLvlLbl val="0"/>
      </c:catAx>
      <c:valAx>
        <c:axId val="519913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19912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'[Toimijasektori 2021.ods]Taul1'!$B$1</c:f>
              <c:strCache>
                <c:ptCount val="1"/>
                <c:pt idx="0">
                  <c:v>lkm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'[Toimijasektori 2021.ods]Taul1'!$A$2:$A$4</c:f>
              <c:strCache>
                <c:ptCount val="3"/>
                <c:pt idx="0">
                  <c:v>Yhdistys ja järjestöt</c:v>
                </c:pt>
                <c:pt idx="1">
                  <c:v>säätiö</c:v>
                </c:pt>
                <c:pt idx="2">
                  <c:v>kunta</c:v>
                </c:pt>
              </c:strCache>
            </c:strRef>
          </c:cat>
          <c:val>
            <c:numRef>
              <c:f>'[Toimijasektori 2021.ods]Taul1'!$B$2:$B$4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30-44C8-B48B-F2E675D43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42232208"/>
        <c:axId val="1759386544"/>
      </c:barChart>
      <c:catAx>
        <c:axId val="204223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59386544"/>
        <c:crosses val="autoZero"/>
        <c:auto val="1"/>
        <c:lblAlgn val="ctr"/>
        <c:lblOffset val="100"/>
        <c:noMultiLvlLbl val="0"/>
      </c:catAx>
      <c:valAx>
        <c:axId val="1759386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4223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32" tIns="45816" rIns="91632" bIns="45816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632" tIns="45816" rIns="91632" bIns="45816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1632" tIns="45816" rIns="91632" bIns="45816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735" y="283"/>
            <a:ext cx="4077887" cy="685743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5508104" cy="72008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3196-3C86-4F02-AA40-5C2EA426DEE5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Han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07" y="5309"/>
            <a:ext cx="412699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4427984" cy="100811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3196-3C86-4F02-AA40-5C2EA426DEE5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sp>
        <p:nvSpPr>
          <p:cNvPr id="10" name="Kuvan paikkamerkki 2"/>
          <p:cNvSpPr>
            <a:spLocks noGrp="1"/>
          </p:cNvSpPr>
          <p:nvPr>
            <p:ph type="pic" idx="13" hasCustomPrompt="1"/>
          </p:nvPr>
        </p:nvSpPr>
        <p:spPr>
          <a:xfrm>
            <a:off x="7020000" y="5230800"/>
            <a:ext cx="1188000" cy="1188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logo</a:t>
            </a:r>
          </a:p>
        </p:txBody>
      </p:sp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 luettelomerke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4A9C-EBDE-4DE5-AE12-1CC3DBE776B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 luettelomerkke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36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3744416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3754760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D207-90EF-438E-87DF-620F2477B3FE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BB0D-26A7-45C6-B2D5-25D5ED504062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3E04A-C3E2-4813-BB7F-F0CC472A93BC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4802400"/>
            <a:ext cx="4827633" cy="2060278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99592" y="515257"/>
            <a:ext cx="7920880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9592" y="1821543"/>
            <a:ext cx="7920880" cy="43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23950" y="6545237"/>
            <a:ext cx="8382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fld id="{BC2B2460-3C23-4907-8C9D-C9F8E26D504A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64432" y="6545237"/>
            <a:ext cx="28956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5576" y="6545237"/>
            <a:ext cx="365993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 descr="TE__LA21_te2logo___B3__NEGA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884368" y="5949280"/>
            <a:ext cx="10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8" r:id="rId4"/>
    <p:sldLayoutId id="2147483652" r:id="rId5"/>
    <p:sldLayoutId id="2147483654" r:id="rId6"/>
    <p:sldLayoutId id="2147483655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ija.lappalainen@te-toimisto.f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ahkoinenasiointi.ahtp.fi/fi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taimi.sharepoint.com/tyo-sivusto/_layouts/15/WopiFrame.aspx?sourcedoc=%7bD7E984DD-E428-44C3-84DC-072BE94014BE%7d&amp;file=hankekokooma%20yhdyshl%C3%B6ineen%202017.xlsx&amp;action=default" TargetMode="Externa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2800" b="1" dirty="0"/>
              <a:t>Työllisyyspoliittinen avustus vuodelle 2022 – Hanketoimijoiden tilaisuus 25.10.2021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1000" dirty="0"/>
              <a:t>Eija Lappalainen, Kehittämispäällikkö</a:t>
            </a:r>
            <a:r>
              <a:rPr lang="fi-FI" sz="1000"/>
              <a:t>, </a:t>
            </a:r>
          </a:p>
          <a:p>
            <a:r>
              <a:rPr lang="fi-FI" sz="1000"/>
              <a:t>Työmarkkinoiden </a:t>
            </a:r>
            <a:r>
              <a:rPr lang="fi-FI" sz="1000" dirty="0" err="1"/>
              <a:t>kohtaantoa</a:t>
            </a:r>
            <a:r>
              <a:rPr lang="fi-FI" sz="1000" dirty="0"/>
              <a:t> edistävät palvelut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3196-3C86-4F02-AA40-5C2EA426DEE5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Uudenmaan TE-toimisto, Tuetun työllistämisen palvelulinja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138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7DC630-05A9-4420-9D08-D13E2E3A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 huomioitavaa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56F266-FB1E-4565-8D9E-9F92818F5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Hankkeen tulee vastaanottaa vähintään 100 työtöntä TE-toimiston asiakasta vuonna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Hankkeen tulee tavata asiakkaita tiiviisti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Hanketoimijalla tulee olla myös omaa rahoitusta, sillä hankeavustus maksetaan takautuvasti -&gt; myönnettyä avustusta maksetaan kolmen kuukauden jaksoissa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Esitetyn hanketoiminnan tulee olla sellaista, ettei se ole päällekkäistä toimintaa TE-toimiston palvelujen kanssa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Hankeavustuksella ei voi harjoittaa elinkeinotoimintaa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Hankeorganisaatio ei voi tarjota kuntouttavan työtoiminnan palveluita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Hankkeen tulee kirjata toiminnan kuvauksessa seurannan mittarit ja miten niitä seurataan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Hankkeen tulee tehdä yhteistyötä TE-toimiston kanssa koko hankekauden ajan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Jos hanke perustuisi suurelta osin palkkatuetun työn tarjoamiseen, tulee huomioida, että se on TE-toimiston normaalia toimintaa, eikä sitä varten tarvita hanketta. 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AA1BFF-09B7-4491-A1D4-3A79B301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DFA3B3-361E-4482-977E-0F7C70F2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3AE4DD-F3DA-4D13-892C-854D893E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188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1A4F52-A871-40C0-B15E-62D55676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Avustuspäätösten aikataulu ja toiminnan aloitus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3C3816-C882-4ECB-AE2F-C72BC3E84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Avustuksen hakuaika </a:t>
            </a:r>
            <a:r>
              <a:rPr lang="fi-FI"/>
              <a:t>on 18.10.-</a:t>
            </a:r>
            <a:r>
              <a:rPr lang="fi-FI" dirty="0"/>
              <a:t>12.11.2021 kello 16.15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Päätökset ovat valmiina n. 15.12.2021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Hanketoiminta voi alkaa 1.1.2022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6DA59B-45D1-4B0E-AABD-0EFE5627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43633B-2410-47EA-9A1E-1960C7EE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B03CD7-3D60-4B53-A855-6A9DD4F3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6056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0EA02C-BE82-4A40-95F6-C57680A6A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	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0EDFA8-489D-4147-9158-F7CBB3B0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Monenko hanketyöntekijän palkkauskustannuksia voidaan saada katetuksi?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Paljonko palkkakuluja ja muita kuluja TE-toimisto hyväksyy:  50, 75 vai 100 %?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Miten TE-toimisto kohtuullistaa hanketoiminnan kuluja?</a:t>
            </a:r>
          </a:p>
          <a:p>
            <a:pPr marL="342900" marR="0" lvl="0" indent="-3429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Miten asiakasohjaus hankkeisiin tapahtuu?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86A1EB-529F-4160-87F7-8620CF03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1AAC18-E418-4794-9A28-3B45E0045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3B4D8A-C6DD-4EB4-8CC0-AF1DA435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308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Lisätiedot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>
              <a:hlinkClick r:id="rId2"/>
            </a:endParaRPr>
          </a:p>
          <a:p>
            <a:r>
              <a:rPr lang="fi-FI" dirty="0">
                <a:hlinkClick r:id="rId2"/>
              </a:rPr>
              <a:t>eija.lappalainen@te-toimisto.fi</a:t>
            </a:r>
            <a:endParaRPr lang="fi-FI" dirty="0"/>
          </a:p>
          <a:p>
            <a:r>
              <a:rPr lang="fi-FI" dirty="0"/>
              <a:t>p. 0295 040 421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4A9C-EBDE-4DE5-AE12-1CC3DBE776B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642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Mikä Työllisyyspoliittinen avustus on?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sz="1400" dirty="0"/>
          </a:p>
          <a:p>
            <a:r>
              <a:rPr lang="fi-FI" sz="1400" dirty="0"/>
              <a:t>TE-toimiston harkinnanvarainen valtion avustus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TE-toimisto voi myöntää avustusta perustettavaan hanketoimintaan, jossa tarjotaan työllistymistä edistäviä palveluita </a:t>
            </a:r>
            <a:r>
              <a:rPr lang="fi-FI" sz="1400" b="1" dirty="0">
                <a:solidFill>
                  <a:prstClr val="black"/>
                </a:solidFill>
              </a:rPr>
              <a:t>TE-toimiston työnhakija-asiakkaille</a:t>
            </a:r>
            <a:r>
              <a:rPr lang="fi-FI" sz="1400" dirty="0">
                <a:solidFill>
                  <a:prstClr val="black"/>
                </a:solidFill>
              </a:rPr>
              <a:t>. 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Avustuksen saajina voivat olla yhdistykset, järjestöt, säätiöt, muut yhteisöt, kunnat, kuntayhtymät – ei kuitenkaan kunta, joka kuuluu kuntakokeiluun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Avustuksen haku järjestetään kerran vuodessa 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Avustus myönnetään kalenterivuodeksi kerrallaan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Avustusta voi saada enintään kolmena vuotena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Budjetti vuodelle 2022 on n. kaksi miljoonaa euroa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Keskimääräinen avustussumma on ollut n. 116 500 €</a:t>
            </a:r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4A9C-EBDE-4DE5-AE12-1CC3DBE776B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806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59C8C2-74C4-46FC-B0B6-1671A009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avustusta haetaan?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E268DB-3B42-413A-8D57-3B18B6FA3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Sähköinen haku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Hakemus täytetään suomi.fi sivun kautta tai suoraan osoitteessa: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2200" b="1" u="sng" dirty="0">
                <a:solidFill>
                  <a:srgbClr val="D964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Aluehallinnon asiointipalvelu (ahtp.fi)</a:t>
            </a:r>
            <a:r>
              <a:rPr lang="fi-FI" sz="22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ea typeface="Times New Roman" panose="02020603050405020304" pitchFamily="18" charset="0"/>
                <a:cs typeface="Calibri" panose="020F0502020204030204" pitchFamily="34" charset="0"/>
              </a:rPr>
              <a:t>Hakemus on täytettävä kaikilta osin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Hakemuksen allekirjoittajana ei voi olla henkilö, joka tulee työskentelemään hankkeessa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DFDE81-B5D7-4343-B279-380FD9F1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755A508-E0C5-47D5-8318-C427116E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1D16BC-B8B7-4805-832E-09A399E3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010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Vuonna 2021 avusta myönnettiin kahdeksalle toimijalle (hakijoita oli 14)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500" dirty="0"/>
              <a:t>Avustusta saaneiden toimijasektori vuonna 2021</a:t>
            </a:r>
            <a:endParaRPr lang="fi-FI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sz="1400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sz="1400" dirty="0">
              <a:solidFill>
                <a:prstClr val="black"/>
              </a:solidFill>
              <a:hlinkClick r:id="rId2"/>
            </a:endParaRPr>
          </a:p>
          <a:p>
            <a:pPr lvl="0"/>
            <a:endParaRPr lang="fi-FI" sz="1400" dirty="0">
              <a:solidFill>
                <a:prstClr val="black"/>
              </a:solidFill>
              <a:hlinkClick r:id="rId2"/>
            </a:endParaRPr>
          </a:p>
          <a:p>
            <a:pPr marL="0" indent="0">
              <a:buNone/>
            </a:pPr>
            <a:endParaRPr lang="fi-FI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4A9C-EBDE-4DE5-AE12-1CC3DBE776B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4</a:t>
            </a:fld>
            <a:endParaRPr lang="fi-FI" dirty="0"/>
          </a:p>
        </p:txBody>
      </p:sp>
      <p:graphicFrame>
        <p:nvGraphicFramePr>
          <p:cNvPr id="7" name="Kaavio 6"/>
          <p:cNvGraphicFramePr>
            <a:graphicFrameLocks/>
          </p:cNvGraphicFramePr>
          <p:nvPr/>
        </p:nvGraphicFramePr>
        <p:xfrm>
          <a:off x="1543050" y="2456892"/>
          <a:ext cx="527889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41CAE1F3-E3D1-476F-9284-4242C6BBB6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4298"/>
              </p:ext>
            </p:extLst>
          </p:nvPr>
        </p:nvGraphicFramePr>
        <p:xfrm>
          <a:off x="2123728" y="25092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436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713084-75BA-4FDE-B96A-2C440546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Millainen toiminta on hanketoimintaa?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7D0BDC-C910-49A5-BD36-9D7FC8486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844824"/>
            <a:ext cx="7920880" cy="4304620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000" dirty="0"/>
              <a:t>On tarkoitus, että organisaatioon perustetaan erillinen hankeorganisaatio, jolla on omat työntekijät, ”rahoitus”, kirjanpito ja tehtävät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Toiminnan tulee olla konkreettista ja toimintaidean helposti toiminnaksi muutettavaa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Toimijan nykyistä toimintamallia ei voi muuttaa hanketoiminnaksi, (kyseessä ei ole toiminta-avustus)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000" dirty="0">
                <a:solidFill>
                  <a:prstClr val="black"/>
                </a:solidFill>
              </a:rPr>
              <a:t>Oman toiminnan kehittämishankkeita tai asiakkaiden elämänhallintaa tukevia hankkeita ei voida avustaa.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Tx/>
              <a:buNone/>
              <a:tabLst/>
              <a:defRPr/>
            </a:pPr>
            <a:endParaRPr lang="fi-FI" sz="2000" dirty="0"/>
          </a:p>
          <a:p>
            <a:pPr marL="0" marR="0" lvl="0" indent="0" algn="l" defTabSz="914400" rtl="0" eaLnBrk="1" fontAlgn="auto" latinLnBrk="0" hangingPunct="1">
              <a:lnSpc>
                <a:spcPct val="104000"/>
              </a:lnSpc>
              <a:spcBef>
                <a:spcPts val="600"/>
              </a:spcBef>
              <a:spcAft>
                <a:spcPts val="800"/>
              </a:spcAft>
              <a:buClr>
                <a:srgbClr val="B6BF00"/>
              </a:buClr>
              <a:buSzTx/>
              <a:buFontTx/>
              <a:buNone/>
              <a:tabLst/>
              <a:defRPr/>
            </a:pPr>
            <a:endParaRPr lang="fi-FI" sz="20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C6909C-C95A-4BF6-9898-6919BE51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73B05B-608E-47EF-A75B-E36774B9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51BAB6-8671-4DB3-BE5F-009AF48F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65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E80919-DA91-41A2-9856-5DFE6D0E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TE-toimisto odottaa tarjottavilta hankkeilta?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54AAAD-9B57-43F7-B176-D99BDDEC4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Odotamme hanketta suunnittelevien tarjoavan ennalta määrätylle kohderyhmälle myös kokonaan uusia innovatiivisia toimintamalleja ja palveluita.</a:t>
            </a:r>
          </a:p>
          <a:p>
            <a:endParaRPr lang="fi-FI" dirty="0"/>
          </a:p>
          <a:p>
            <a:r>
              <a:rPr lang="fi-FI" dirty="0"/>
              <a:t>Mitkä ovat työmarkkinoiden megatrendit nyt, onko näkyvissä heikkoja signaaleja jostakin muusta, uudesta? </a:t>
            </a:r>
          </a:p>
          <a:p>
            <a:endParaRPr lang="fi-FI" dirty="0"/>
          </a:p>
          <a:p>
            <a:r>
              <a:rPr lang="fi-FI" dirty="0"/>
              <a:t>Tutkimustietoutta kannattaa hyödyntää, esim. Sitra, Työ- ja elinkeinoministeriö, Palkansaajien tutkimuslaitos, Etla jne.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CE6B96-76BE-406D-941D-E73FB52B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C02831-2844-4BD1-9D6F-9516A88B1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33850F-D239-4734-8922-0B9A207D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85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AAA90B-68CE-480B-A4D8-5F8DFEA3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elementtejä hanketoiminnassa tulee olla?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7DE714-3A59-4D5C-B7A9-1CE970745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Työttömille tarjotaan henkilökohtaista, ratkaisuun tähtäävää palvelua</a:t>
            </a:r>
          </a:p>
          <a:p>
            <a:pPr marL="342900" marR="0" lvl="0" indent="-3429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Tehdään tiivistä yhteistyötä alueen yritysten kanssa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/>
              <a:t>Järjestetään työllistymismahdollisuuksia avoimille työmarkkinoille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/>
              <a:t>Edistetään osaamisen tunnistamista ja näkyväksi tekemistä esim. opinnollistamista hyödyntäen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/>
              <a:t>Parannetaan työttömien digitaitoja ja lisätään heidän tietouttaan työmarkkinoista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/>
              <a:t>Hankkeen toiminnan keskiössä tulee olla ajatus, että yli puolet hankkeen asiakkaista päätyy muualle kuin takaisin TE-toimiston työnhakijaksi hankkeen palvelujen jälkeen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C2E291-1C37-4F53-A2A8-438B2ADF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61F601-583E-48EA-A21D-DDEE8286E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DFAE133-D37F-4A66-B4C7-F2ED6908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713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Mitä tarkoittaa hanketoiminnan asiakaskohderyhmät?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5600" marR="0" lvl="0" indent="-355600" algn="just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Vuonna 2022 avustus kohdennetaan Uudenmaan TE-toimiston vastuulla oleviin työttömiin työnhakijoihin, ei siis kuntakokeilujen asiakkaisiin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355600" lvl="1" indent="0">
              <a:buNone/>
            </a:pPr>
            <a:endParaRPr lang="fi-FI" sz="1400" dirty="0">
              <a:solidFill>
                <a:prstClr val="black"/>
              </a:solidFill>
            </a:endParaRPr>
          </a:p>
          <a:p>
            <a:pPr marL="355600" lvl="1" indent="0">
              <a:buNone/>
            </a:pPr>
            <a:r>
              <a:rPr lang="fi-FI" sz="1400" dirty="0">
                <a:solidFill>
                  <a:prstClr val="black"/>
                </a:solidFill>
              </a:rPr>
              <a:t>Asiakaskohderyhmät, joille hanketoimintaa tulee suunnitella ovat:</a:t>
            </a:r>
          </a:p>
          <a:p>
            <a:pPr marL="706438" lvl="1" indent="-342900" algn="just"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Korona COVID-19 pandemian seurauksena työttömiksi jääneet </a:t>
            </a:r>
            <a:endParaRPr lang="fi-FI" sz="1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706438" lvl="1" indent="-342900" algn="just"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työnhakijat, joilla on riski työttömyyden pitkittymiseen </a:t>
            </a:r>
            <a:endParaRPr lang="fi-FI" sz="1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706438" lvl="1" indent="-342900" algn="just"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yli 55-vuotiaat työnhakijat riippumatta työttömyyden kestosta </a:t>
            </a:r>
            <a:endParaRPr lang="fi-FI" sz="1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706438" lvl="1" indent="-342900" algn="just"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sosiaali- ja terveydenhuollon alan työnhakijat riippumatta työttömyyden kestosta</a:t>
            </a:r>
            <a:endParaRPr lang="fi-FI" sz="1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algn="just"/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Hanke voi rakentaa palvelunsa huomioiden kaikki neljä kohderyhmää tai valita niistä yhden tai useamman.</a:t>
            </a:r>
          </a:p>
          <a:p>
            <a:pPr algn="just"/>
            <a:r>
              <a:rPr lang="fi-FI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5600" lvl="1" indent="0">
              <a:buNone/>
            </a:pPr>
            <a:r>
              <a:rPr lang="fi-FI" sz="1400" dirty="0"/>
              <a:t>Hankkeen tulee vastaanottaa vähintään 100 asiakasta vuoden 2022 aikana</a:t>
            </a:r>
          </a:p>
          <a:p>
            <a:pPr marL="355600" lvl="1" indent="0">
              <a:buNone/>
            </a:pPr>
            <a:r>
              <a:rPr lang="fi-FI" sz="1400" dirty="0"/>
              <a:t>Hankkeiden tavoitteena tulee olla se, että suurimmalle osalle hankkeeseen osallistuvista asiakkaista löytyy muu ratkaisu kuin paluu työttömäksi työnhakijaksi TE-toimistoon.</a:t>
            </a:r>
          </a:p>
          <a:p>
            <a:pPr lvl="1"/>
            <a:endParaRPr lang="fi-FI" sz="1200" dirty="0"/>
          </a:p>
          <a:p>
            <a:pPr lvl="1"/>
            <a:endParaRPr lang="fi-FI" sz="1000" dirty="0">
              <a:solidFill>
                <a:prstClr val="black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4A9C-EBDE-4DE5-AE12-1CC3DBE776B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Toimisto   |  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893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33791D-629A-41DF-A724-9300EC3B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kustannuksia avustuksella voidaan kattaa?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B79F42-01FD-4406-90AD-AEF698AAF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0" lvl="1" indent="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Hanketoiminnasta välittömästi aiheutuvia kustannuksia: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Hanketoiminnan työntekijöiden palkat sivukuluineen (käytössä palkkakatto)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lang="fi-FI" sz="1200" dirty="0">
                <a:solidFill>
                  <a:prstClr val="black"/>
                </a:solidFill>
                <a:latin typeface="Arial"/>
              </a:rPr>
              <a:t>Työterveyskuluja siltä osin, kun Kela ei korvaa niitä 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Hankehenkilöstön kotimaan matkakuluja, jotka liittyvät asiakkaiden työllistymisen edistämiseen ( ei päivärahoja)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lang="fi-FI" sz="1200" dirty="0">
                <a:solidFill>
                  <a:prstClr val="black"/>
                </a:solidFill>
                <a:latin typeface="Arial"/>
              </a:rPr>
              <a:t>Lyhytkestoinen henkilöstökoulutus (osaamisen päivitys)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Puhelin, posti, kopiontikulut, kehittämistuloksista ja uusista toimintamalleista tiedottaminen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lang="fi-FI" sz="1200" dirty="0">
                <a:solidFill>
                  <a:prstClr val="black"/>
                </a:solidFill>
                <a:latin typeface="Arial"/>
              </a:rPr>
              <a:t>Kirjanpito ja tilintarkastus (kerran vuodessa tilintarkastus)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lang="fi-FI" sz="1200" dirty="0">
                <a:solidFill>
                  <a:prstClr val="black"/>
                </a:solidFill>
                <a:latin typeface="Arial"/>
              </a:rPr>
              <a:t>Ohjausryhmän kokouspalkkiot ja matkakulut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Hankkeen asiakkaille lyhytkestoiset koulutukset ja muut työllistymistä tukevat ostopalvelut ( ei voi olla päällekkäistä TE-toimiston hankkiman koulutuksen kanssa)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endParaRPr lang="fi-FI" sz="1200" dirty="0">
              <a:solidFill>
                <a:prstClr val="black"/>
              </a:solidFill>
              <a:latin typeface="Arial"/>
            </a:endParaRP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(ei kuitenkaan mm. vuokria, koneiden ja laitteiden hankintoja, sähkö, siivous tai tietokoneohjelmien kustannuksia)</a:t>
            </a: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endParaRPr lang="fi-FI" sz="1200" dirty="0">
              <a:solidFill>
                <a:prstClr val="black"/>
              </a:solidFill>
              <a:latin typeface="Arial"/>
            </a:endParaRPr>
          </a:p>
          <a:p>
            <a:pPr marR="0" lvl="1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Kustannukset ilmoitetaan täysimääräisinä hakemuksessa – TE-toimisto tekee kohtuullistamisen. Avustuksen taso kohtuullistamisen jälkeen on n. 50-75 % kustannuksista.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618735-624C-4C5D-963F-F7D782D6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4CBA-7A38-4083-BBD7-8281C88E998F}" type="datetime1">
              <a:rPr lang="fi-FI" smtClean="0"/>
              <a:pPr/>
              <a:t>25.10.2021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258246-2266-4745-9B25-300FFB42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Toimisto   |   Otsikko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C05973-3168-4F5D-AA17-E01824D2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1334579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2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8676FD013C8694BB2A2C8AB36CEC03A" ma:contentTypeVersion="0" ma:contentTypeDescription="Luo uusi asiakirja." ma:contentTypeScope="" ma:versionID="cd4e4cdc3110725c3a3f6e11bd106cd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4340a008e99365d80b71206bae22299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Ajoituksen alkamispäivämäärä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E1822E7-0C62-4A43-B0CC-5AF7F2F534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F93935-9824-46BB-8EAD-E0971501D0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447F5C6-8A0A-4BDC-AA7C-34F458CEB8C2}">
  <ds:schemaRefs>
    <ds:schemaRef ds:uri="http://purl.org/dc/dcmitype/"/>
    <ds:schemaRef ds:uri="http://schemas.microsoft.com/sharepoint/v3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TE__DB01_perus__FI_V____RGB[2]</Template>
  <TotalTime>7322</TotalTime>
  <Words>804</Words>
  <Application>Microsoft Office PowerPoint</Application>
  <PresentationFormat>Näytössä katseltava diaesitys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TE__DB01_perus__FI_V____RGB[2]</vt:lpstr>
      <vt:lpstr>Työllisyyspoliittinen avustus vuodelle 2022 – Hanketoimijoiden tilaisuus 25.10.2021</vt:lpstr>
      <vt:lpstr>Mikä Työllisyyspoliittinen avustus on?</vt:lpstr>
      <vt:lpstr>Miten avustusta haetaan?</vt:lpstr>
      <vt:lpstr>Vuonna 2021 avusta myönnettiin kahdeksalle toimijalle (hakijoita oli 14)</vt:lpstr>
      <vt:lpstr>Millainen toiminta on hanketoimintaa?</vt:lpstr>
      <vt:lpstr>Mitä TE-toimisto odottaa tarjottavilta hankkeilta? </vt:lpstr>
      <vt:lpstr>Mitä elementtejä hanketoiminnassa tulee olla?</vt:lpstr>
      <vt:lpstr>Mitä tarkoittaa hanketoiminnan asiakaskohderyhmät?</vt:lpstr>
      <vt:lpstr>Mitä kustannuksia avustuksella voidaan kattaa?</vt:lpstr>
      <vt:lpstr>Muuta huomioitavaa</vt:lpstr>
      <vt:lpstr>Avustuspäätösten aikataulu ja toiminnan aloitus</vt:lpstr>
      <vt:lpstr>  Kysymyksiä</vt:lpstr>
      <vt:lpstr>Lisätiedot</vt:lpstr>
    </vt:vector>
  </TitlesOfParts>
  <Company>AVI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Björkström Marita</dc:creator>
  <cp:lastModifiedBy>Lappalainen Eija (TET)</cp:lastModifiedBy>
  <cp:revision>485</cp:revision>
  <cp:lastPrinted>2021-10-20T12:57:55Z</cp:lastPrinted>
  <dcterms:created xsi:type="dcterms:W3CDTF">2013-12-02T07:04:50Z</dcterms:created>
  <dcterms:modified xsi:type="dcterms:W3CDTF">2021-10-25T11:22:29Z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0x01010018676FD013C8694BB2A2C8AB36CEC03A</vt:lpwstr>
  </property>
</Properties>
</file>