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7"/>
  </p:notesMasterIdLst>
  <p:handoutMasterIdLst>
    <p:handoutMasterId r:id="rId18"/>
  </p:handoutMasterIdLst>
  <p:sldIdLst>
    <p:sldId id="321" r:id="rId6"/>
    <p:sldId id="416" r:id="rId7"/>
    <p:sldId id="414" r:id="rId8"/>
    <p:sldId id="415" r:id="rId9"/>
    <p:sldId id="385" r:id="rId10"/>
    <p:sldId id="411" r:id="rId11"/>
    <p:sldId id="383" r:id="rId12"/>
    <p:sldId id="391" r:id="rId13"/>
    <p:sldId id="392" r:id="rId14"/>
    <p:sldId id="371" r:id="rId15"/>
    <p:sldId id="376" r:id="rId16"/>
  </p:sldIdLst>
  <p:sldSz cx="12192000" cy="6858000"/>
  <p:notesSz cx="6808788" cy="9940925"/>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9939" autoAdjust="0"/>
    <p:restoredTop sz="81327" autoAdjust="0"/>
  </p:normalViewPr>
  <p:slideViewPr>
    <p:cSldViewPr showGuides="1">
      <p:cViewPr varScale="1">
        <p:scale>
          <a:sx n="58" d="100"/>
          <a:sy n="58" d="100"/>
        </p:scale>
        <p:origin x="91" y="34"/>
      </p:cViewPr>
      <p:guideLst>
        <p:guide orient="horz" pos="2160"/>
        <p:guide pos="3840"/>
      </p:guideLst>
    </p:cSldViewPr>
  </p:slideViewPr>
  <p:notesTextViewPr>
    <p:cViewPr>
      <p:scale>
        <a:sx n="1" d="1"/>
        <a:sy n="1" d="1"/>
      </p:scale>
      <p:origin x="0" y="0"/>
    </p:cViewPr>
  </p:notesTextViewPr>
  <p:notesViewPr>
    <p:cSldViewPr showGuides="1">
      <p:cViewPr varScale="1">
        <p:scale>
          <a:sx n="98" d="100"/>
          <a:sy n="98" d="100"/>
        </p:scale>
        <p:origin x="-3552"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fld id="{9238678B-1B4D-4652-BA39-60FAA2406C67}" type="datetimeFigureOut">
              <a:rPr lang="fi-FI" smtClean="0"/>
              <a:pPr/>
              <a:t>16.1.2020</a:t>
            </a:fld>
            <a:endParaRPr lang="fi-FI"/>
          </a:p>
        </p:txBody>
      </p:sp>
      <p:sp>
        <p:nvSpPr>
          <p:cNvPr id="4" name="Alatunnisteen paikkamerkki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fld id="{955C1D27-33AE-48B6-8533-0AD83FE590F6}" type="slidenum">
              <a:rPr lang="fi-FI" smtClean="0"/>
              <a:pPr/>
              <a:t>‹#›</a:t>
            </a:fld>
            <a:endParaRPr lang="fi-FI"/>
          </a:p>
        </p:txBody>
      </p:sp>
    </p:spTree>
    <p:extLst>
      <p:ext uri="{BB962C8B-B14F-4D97-AF65-F5344CB8AC3E}">
        <p14:creationId xmlns:p14="http://schemas.microsoft.com/office/powerpoint/2010/main" val="256168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BC5D6633-A21D-41F6-9DCA-55C2031F52E3}" type="datetimeFigureOut">
              <a:rPr lang="fi-FI" smtClean="0"/>
              <a:pPr/>
              <a:t>16.1.2020</a:t>
            </a:fld>
            <a:endParaRPr lang="fi-FI"/>
          </a:p>
        </p:txBody>
      </p:sp>
      <p:sp>
        <p:nvSpPr>
          <p:cNvPr id="4" name="Dian kuvan paikkamerkki 3"/>
          <p:cNvSpPr>
            <a:spLocks noGrp="1" noRot="1" noChangeAspect="1"/>
          </p:cNvSpPr>
          <p:nvPr>
            <p:ph type="sldImg" idx="2"/>
          </p:nvPr>
        </p:nvSpPr>
        <p:spPr>
          <a:xfrm>
            <a:off x="92075" y="746125"/>
            <a:ext cx="6624638" cy="372745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53E1084E-A856-495C-B990-28A3E30098E6}" type="slidenum">
              <a:rPr lang="fi-FI" smtClean="0"/>
              <a:pPr/>
              <a:t>‹#›</a:t>
            </a:fld>
            <a:endParaRPr lang="fi-FI"/>
          </a:p>
        </p:txBody>
      </p:sp>
    </p:spTree>
    <p:extLst>
      <p:ext uri="{BB962C8B-B14F-4D97-AF65-F5344CB8AC3E}">
        <p14:creationId xmlns:p14="http://schemas.microsoft.com/office/powerpoint/2010/main" val="1429061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MUISTA SANOA;</a:t>
            </a:r>
            <a:r>
              <a:rPr lang="fi-FI" baseline="0" dirty="0" smtClean="0"/>
              <a:t> ETTÄ AVOIMILLE TYÖMARKKINOILLE</a:t>
            </a:r>
            <a:endParaRPr lang="fi-FI" dirty="0"/>
          </a:p>
        </p:txBody>
      </p:sp>
      <p:sp>
        <p:nvSpPr>
          <p:cNvPr id="4" name="Dian numeron paikkamerkki 3"/>
          <p:cNvSpPr>
            <a:spLocks noGrp="1"/>
          </p:cNvSpPr>
          <p:nvPr>
            <p:ph type="sldNum" sz="quarter" idx="10"/>
          </p:nvPr>
        </p:nvSpPr>
        <p:spPr/>
        <p:txBody>
          <a:bodyPr/>
          <a:lstStyle/>
          <a:p>
            <a:fld id="{53E1084E-A856-495C-B990-28A3E30098E6}" type="slidenum">
              <a:rPr lang="fi-FI" smtClean="0"/>
              <a:pPr/>
              <a:t>1</a:t>
            </a:fld>
            <a:endParaRPr lang="fi-FI"/>
          </a:p>
        </p:txBody>
      </p:sp>
    </p:spTree>
    <p:extLst>
      <p:ext uri="{BB962C8B-B14F-4D97-AF65-F5344CB8AC3E}">
        <p14:creationId xmlns:p14="http://schemas.microsoft.com/office/powerpoint/2010/main" val="2052648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53E1084E-A856-495C-B990-28A3E30098E6}" type="slidenum">
              <a:rPr lang="fi-FI" smtClean="0"/>
              <a:pPr/>
              <a:t>2</a:t>
            </a:fld>
            <a:endParaRPr lang="fi-FI"/>
          </a:p>
        </p:txBody>
      </p:sp>
    </p:spTree>
    <p:extLst>
      <p:ext uri="{BB962C8B-B14F-4D97-AF65-F5344CB8AC3E}">
        <p14:creationId xmlns:p14="http://schemas.microsoft.com/office/powerpoint/2010/main" val="303414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Osatyökykyisten kategorisointi voi jättää kuitenkin monissakin tapauksissa yksilöt oman työmarkkina-asemansa määrittelyn vangeiksi. Työnantajan lähtökohtana ei ehkä ensisijaisesti ole etsiä työvoimaa jonkun työmarkkina-aseman tai sille määriteltävän tukimuodon piiristä. Kyse on ehkä pikemminkin </a:t>
            </a:r>
            <a:r>
              <a:rPr lang="fi-FI" b="1" dirty="0" smtClean="0"/>
              <a:t>työvoimatarpeen tyydyttämisestä, jolle voidaan löytää erilaisia ratkaisuja useamman eri vaihtoehdon piiristä</a:t>
            </a:r>
            <a:r>
              <a:rPr lang="fi-FI" dirty="0" smtClean="0"/>
              <a:t>. Eri vaihtoehdoista valitaan usein joustavimmat ja nopeimmin yritykselle itselle saatavilla olevat ratkaisut. Ylimääräistä työtä rekrytoinnin eteen halutaan tehdä entistä vähemmän. (Mikko Kesä</a:t>
            </a:r>
            <a:r>
              <a:rPr lang="fi-FI" baseline="0" dirty="0" smtClean="0"/>
              <a:t> 2017)</a:t>
            </a:r>
            <a:endParaRPr lang="fi-FI" dirty="0" smtClean="0"/>
          </a:p>
          <a:p>
            <a:r>
              <a:rPr lang="fi-FI" b="1" dirty="0" smtClean="0"/>
              <a:t>-&gt; YKSI TAPA VASTATA</a:t>
            </a:r>
            <a:r>
              <a:rPr lang="fi-FI" b="1" baseline="0" dirty="0" smtClean="0"/>
              <a:t> TYÖVOIMAPULAAN</a:t>
            </a:r>
            <a:endParaRPr lang="fi-FI" b="1" dirty="0"/>
          </a:p>
        </p:txBody>
      </p:sp>
      <p:sp>
        <p:nvSpPr>
          <p:cNvPr id="4" name="Dian numeron paikkamerkki 3"/>
          <p:cNvSpPr>
            <a:spLocks noGrp="1"/>
          </p:cNvSpPr>
          <p:nvPr>
            <p:ph type="sldNum" sz="quarter" idx="10"/>
          </p:nvPr>
        </p:nvSpPr>
        <p:spPr/>
        <p:txBody>
          <a:bodyPr/>
          <a:lstStyle/>
          <a:p>
            <a:fld id="{53E1084E-A856-495C-B990-28A3E30098E6}" type="slidenum">
              <a:rPr lang="fi-FI" smtClean="0"/>
              <a:pPr/>
              <a:t>7</a:t>
            </a:fld>
            <a:endParaRPr lang="fi-FI"/>
          </a:p>
        </p:txBody>
      </p:sp>
    </p:spTree>
    <p:extLst>
      <p:ext uri="{BB962C8B-B14F-4D97-AF65-F5344CB8AC3E}">
        <p14:creationId xmlns:p14="http://schemas.microsoft.com/office/powerpoint/2010/main" val="204071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53E1084E-A856-495C-B990-28A3E30098E6}" type="slidenum">
              <a:rPr lang="fi-FI" smtClean="0"/>
              <a:pPr/>
              <a:t>11</a:t>
            </a:fld>
            <a:endParaRPr lang="fi-FI"/>
          </a:p>
        </p:txBody>
      </p:sp>
    </p:spTree>
    <p:extLst>
      <p:ext uri="{BB962C8B-B14F-4D97-AF65-F5344CB8AC3E}">
        <p14:creationId xmlns:p14="http://schemas.microsoft.com/office/powerpoint/2010/main" val="5991635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10"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14113" y="566"/>
            <a:ext cx="4077887" cy="6857434"/>
          </a:xfrm>
          <a:prstGeom prst="rect">
            <a:avLst/>
          </a:prstGeom>
        </p:spPr>
      </p:pic>
      <p:sp>
        <p:nvSpPr>
          <p:cNvPr id="2" name="Otsikko 1"/>
          <p:cNvSpPr>
            <a:spLocks noGrp="1"/>
          </p:cNvSpPr>
          <p:nvPr>
            <p:ph type="ctrTitle"/>
          </p:nvPr>
        </p:nvSpPr>
        <p:spPr>
          <a:xfrm>
            <a:off x="1274507" y="2708920"/>
            <a:ext cx="7701813" cy="1533018"/>
          </a:xfrm>
        </p:spPr>
        <p:txBody>
          <a:bodyPr>
            <a:noAutofit/>
          </a:bodyPr>
          <a:lstStyle>
            <a:lvl1pPr algn="l">
              <a:lnSpc>
                <a:spcPct val="100000"/>
              </a:lnSpc>
              <a:defRPr sz="3600" b="0"/>
            </a:lvl1pPr>
          </a:lstStyle>
          <a:p>
            <a:r>
              <a:rPr lang="fi-FI"/>
              <a:t>Muokkaa perustyyl. napsautt.</a:t>
            </a:r>
            <a:endParaRPr lang="fi-FI" dirty="0"/>
          </a:p>
        </p:txBody>
      </p:sp>
      <p:sp>
        <p:nvSpPr>
          <p:cNvPr id="3" name="Alaotsikko 2"/>
          <p:cNvSpPr>
            <a:spLocks noGrp="1"/>
          </p:cNvSpPr>
          <p:nvPr>
            <p:ph type="subTitle" idx="1"/>
          </p:nvPr>
        </p:nvSpPr>
        <p:spPr>
          <a:xfrm>
            <a:off x="1274507" y="4365104"/>
            <a:ext cx="7701813" cy="720080"/>
          </a:xfrm>
        </p:spPr>
        <p:txBody>
          <a:bodyPr>
            <a:noAutofit/>
          </a:bodyPr>
          <a:lstStyle>
            <a:lvl1pPr marL="0" indent="0" algn="l">
              <a:buNone/>
              <a:defRPr sz="14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4" name="Päivämäärän paikkamerkki 3"/>
          <p:cNvSpPr>
            <a:spLocks noGrp="1"/>
          </p:cNvSpPr>
          <p:nvPr>
            <p:ph type="dt" sz="half" idx="10"/>
          </p:nvPr>
        </p:nvSpPr>
        <p:spPr/>
        <p:txBody>
          <a:bodyPr/>
          <a:lstStyle/>
          <a:p>
            <a:fld id="{641B3AE7-6414-4197-942E-2807C8566E57}" type="datetime1">
              <a:rPr lang="fi-FI" smtClean="0"/>
              <a:t>16.1.2020</a:t>
            </a:fld>
            <a:endParaRPr lang="fi-FI"/>
          </a:p>
        </p:txBody>
      </p:sp>
      <p:sp>
        <p:nvSpPr>
          <p:cNvPr id="5" name="Alatunnisteen paikkamerkki 4"/>
          <p:cNvSpPr>
            <a:spLocks noGrp="1"/>
          </p:cNvSpPr>
          <p:nvPr>
            <p:ph type="ftr" sz="quarter" idx="11"/>
          </p:nvPr>
        </p:nvSpPr>
        <p:spPr>
          <a:xfrm>
            <a:off x="2619243" y="6545238"/>
            <a:ext cx="5636998" cy="196131"/>
          </a:xfrm>
        </p:spPr>
        <p:txBody>
          <a:bodyPr/>
          <a:lstStyle/>
          <a:p>
            <a:r>
              <a:rPr lang="fi-FI" smtClean="0"/>
              <a:t>Uudenmaan TE-toimisto</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pic>
        <p:nvPicPr>
          <p:cNvPr id="11" name="Kuv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1582" y="668181"/>
            <a:ext cx="4468589" cy="1608691"/>
          </a:xfrm>
          <a:prstGeom prst="rect">
            <a:avLst/>
          </a:prstGeom>
        </p:spPr>
      </p:pic>
    </p:spTree>
    <p:extLst>
      <p:ext uri="{BB962C8B-B14F-4D97-AF65-F5344CB8AC3E}">
        <p14:creationId xmlns:p14="http://schemas.microsoft.com/office/powerpoint/2010/main" val="1562618174"/>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tsikkodia Hanke">
    <p:spTree>
      <p:nvGrpSpPr>
        <p:cNvPr id="1" name=""/>
        <p:cNvGrpSpPr/>
        <p:nvPr/>
      </p:nvGrpSpPr>
      <p:grpSpPr>
        <a:xfrm>
          <a:off x="0" y="0"/>
          <a:ext cx="0" cy="0"/>
          <a:chOff x="0" y="0"/>
          <a:chExt cx="0" cy="0"/>
        </a:xfrm>
      </p:grpSpPr>
      <p:pic>
        <p:nvPicPr>
          <p:cNvPr id="12" name="Kuva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65008" y="-5626"/>
            <a:ext cx="4126992" cy="6858000"/>
          </a:xfrm>
          <a:prstGeom prst="rect">
            <a:avLst/>
          </a:prstGeom>
        </p:spPr>
      </p:pic>
      <p:sp>
        <p:nvSpPr>
          <p:cNvPr id="4" name="Päivämäärän paikkamerkki 3"/>
          <p:cNvSpPr>
            <a:spLocks noGrp="1"/>
          </p:cNvSpPr>
          <p:nvPr>
            <p:ph type="dt" sz="half" idx="10"/>
          </p:nvPr>
        </p:nvSpPr>
        <p:spPr/>
        <p:txBody>
          <a:bodyPr/>
          <a:lstStyle/>
          <a:p>
            <a:fld id="{BE6A3975-5B98-4AC0-8148-7D2018536042}" type="datetime1">
              <a:rPr lang="fi-FI" smtClean="0"/>
              <a:t>16.1.2020</a:t>
            </a:fld>
            <a:endParaRPr lang="fi-FI"/>
          </a:p>
        </p:txBody>
      </p:sp>
      <p:sp>
        <p:nvSpPr>
          <p:cNvPr id="5" name="Alatunnisteen paikkamerkki 4"/>
          <p:cNvSpPr>
            <a:spLocks noGrp="1"/>
          </p:cNvSpPr>
          <p:nvPr>
            <p:ph type="ftr" sz="quarter" idx="11"/>
          </p:nvPr>
        </p:nvSpPr>
        <p:spPr/>
        <p:txBody>
          <a:bodyPr/>
          <a:lstStyle/>
          <a:p>
            <a:r>
              <a:rPr lang="fi-FI" smtClean="0"/>
              <a:t>Uudenmaan TE-toimisto</a:t>
            </a:r>
            <a:endParaRPr lang="fi-FI"/>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sp>
        <p:nvSpPr>
          <p:cNvPr id="10" name="Kuvan paikkamerkki 2"/>
          <p:cNvSpPr>
            <a:spLocks noGrp="1"/>
          </p:cNvSpPr>
          <p:nvPr>
            <p:ph type="pic" idx="13" hasCustomPrompt="1"/>
          </p:nvPr>
        </p:nvSpPr>
        <p:spPr>
          <a:xfrm>
            <a:off x="9336360" y="5230800"/>
            <a:ext cx="1584000" cy="1188000"/>
          </a:xfrm>
        </p:spPr>
        <p:txBody>
          <a:bodyPr>
            <a:normAutofit/>
          </a:bodyPr>
          <a:lstStyle>
            <a:lvl1pPr marL="0" indent="0">
              <a:buNone/>
              <a:defRPr sz="24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fi-FI" dirty="0"/>
              <a:t>Lisää logo</a:t>
            </a:r>
          </a:p>
        </p:txBody>
      </p:sp>
      <p:pic>
        <p:nvPicPr>
          <p:cNvPr id="13" name="Kuva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1583" y="668183"/>
            <a:ext cx="4468589" cy="1608691"/>
          </a:xfrm>
          <a:prstGeom prst="rect">
            <a:avLst/>
          </a:prstGeom>
        </p:spPr>
      </p:pic>
      <p:sp>
        <p:nvSpPr>
          <p:cNvPr id="14" name="Otsikko 1"/>
          <p:cNvSpPr>
            <a:spLocks noGrp="1"/>
          </p:cNvSpPr>
          <p:nvPr>
            <p:ph type="ctrTitle"/>
          </p:nvPr>
        </p:nvSpPr>
        <p:spPr>
          <a:xfrm>
            <a:off x="1274508" y="2708920"/>
            <a:ext cx="7701813" cy="1533018"/>
          </a:xfrm>
        </p:spPr>
        <p:txBody>
          <a:bodyPr>
            <a:noAutofit/>
          </a:bodyPr>
          <a:lstStyle>
            <a:lvl1pPr algn="l">
              <a:lnSpc>
                <a:spcPct val="100000"/>
              </a:lnSpc>
              <a:defRPr sz="3600" b="0"/>
            </a:lvl1pPr>
          </a:lstStyle>
          <a:p>
            <a:r>
              <a:rPr lang="fi-FI"/>
              <a:t>Muokkaa perustyyl. napsautt.</a:t>
            </a:r>
            <a:endParaRPr lang="fi-FI" dirty="0"/>
          </a:p>
        </p:txBody>
      </p:sp>
      <p:sp>
        <p:nvSpPr>
          <p:cNvPr id="15" name="Alaotsikko 2"/>
          <p:cNvSpPr>
            <a:spLocks noGrp="1"/>
          </p:cNvSpPr>
          <p:nvPr>
            <p:ph type="subTitle" idx="1"/>
          </p:nvPr>
        </p:nvSpPr>
        <p:spPr>
          <a:xfrm>
            <a:off x="1274508" y="4365104"/>
            <a:ext cx="7701813" cy="720080"/>
          </a:xfrm>
        </p:spPr>
        <p:txBody>
          <a:bodyPr>
            <a:noAutofit/>
          </a:bodyPr>
          <a:lstStyle>
            <a:lvl1pPr marL="0" indent="0" algn="l">
              <a:buNone/>
              <a:defRPr sz="1400">
                <a:solidFill>
                  <a:srgbClr val="000000"/>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fi-FI"/>
              <a:t>Muokkaa alaotsikon perustyyliä napsautt.</a:t>
            </a:r>
            <a:endParaRPr lang="fi-FI" dirty="0"/>
          </a:p>
        </p:txBody>
      </p:sp>
    </p:spTree>
    <p:extLst>
      <p:ext uri="{BB962C8B-B14F-4D97-AF65-F5344CB8AC3E}">
        <p14:creationId xmlns:p14="http://schemas.microsoft.com/office/powerpoint/2010/main" val="3234508414"/>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isältö luettelomerkeillä">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lnSpc>
                <a:spcPct val="100000"/>
              </a:lnSpc>
              <a:defRPr/>
            </a:lvl1pPr>
          </a:lstStyle>
          <a:p>
            <a:r>
              <a:rPr lang="fi-FI"/>
              <a:t>Muokkaa perustyyl. napsautt.</a:t>
            </a:r>
            <a:endParaRPr lang="fi-FI" dirty="0"/>
          </a:p>
        </p:txBody>
      </p:sp>
      <p:sp>
        <p:nvSpPr>
          <p:cNvPr id="3" name="Sisällön paikkamerkki 2"/>
          <p:cNvSpPr>
            <a:spLocks noGrp="1"/>
          </p:cNvSpPr>
          <p:nvPr>
            <p:ph idx="1"/>
          </p:nvPr>
        </p:nvSpPr>
        <p:spPr/>
        <p:txBody>
          <a:bodyPr>
            <a:noAutofit/>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Päivämäärän paikkamerkki 3"/>
          <p:cNvSpPr>
            <a:spLocks noGrp="1"/>
          </p:cNvSpPr>
          <p:nvPr>
            <p:ph type="dt" sz="half" idx="10"/>
          </p:nvPr>
        </p:nvSpPr>
        <p:spPr/>
        <p:txBody>
          <a:bodyPr/>
          <a:lstStyle/>
          <a:p>
            <a:fld id="{6155B81E-E109-4E67-9FF6-B743DC374181}" type="datetime1">
              <a:rPr lang="fi-FI" smtClean="0"/>
              <a:t>16.1.2020</a:t>
            </a:fld>
            <a:endParaRPr lang="fi-FI"/>
          </a:p>
        </p:txBody>
      </p:sp>
      <p:sp>
        <p:nvSpPr>
          <p:cNvPr id="5" name="Alatunnisteen paikkamerkki 4"/>
          <p:cNvSpPr>
            <a:spLocks noGrp="1"/>
          </p:cNvSpPr>
          <p:nvPr>
            <p:ph type="ftr" sz="quarter" idx="11"/>
          </p:nvPr>
        </p:nvSpPr>
        <p:spPr>
          <a:xfrm>
            <a:off x="2616200" y="6545238"/>
            <a:ext cx="6357077" cy="196131"/>
          </a:xfrm>
        </p:spPr>
        <p:txBody>
          <a:bodyPr/>
          <a:lstStyle/>
          <a:p>
            <a:r>
              <a:rPr lang="fi-FI" smtClean="0"/>
              <a:t>Uudenmaan TE-toimisto</a:t>
            </a:r>
            <a:endParaRPr lang="fi-FI"/>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spTree>
    <p:extLst>
      <p:ext uri="{BB962C8B-B14F-4D97-AF65-F5344CB8AC3E}">
        <p14:creationId xmlns:p14="http://schemas.microsoft.com/office/powerpoint/2010/main" val="3984191605"/>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Ei luettelomerkkejä">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lnSpc>
                <a:spcPct val="100000"/>
              </a:lnSpc>
              <a:defRPr/>
            </a:lvl1pPr>
          </a:lstStyle>
          <a:p>
            <a:r>
              <a:rPr lang="fi-FI"/>
              <a:t>Muokkaa perustyyl. napsautt.</a:t>
            </a:r>
            <a:endParaRPr lang="fi-FI" dirty="0"/>
          </a:p>
        </p:txBody>
      </p:sp>
      <p:sp>
        <p:nvSpPr>
          <p:cNvPr id="3" name="Sisällön paikkamerkki 2"/>
          <p:cNvSpPr>
            <a:spLocks noGrp="1"/>
          </p:cNvSpPr>
          <p:nvPr>
            <p:ph idx="1"/>
          </p:nvPr>
        </p:nvSpPr>
        <p:spPr/>
        <p:txBody>
          <a:bodyPr>
            <a:noAutofit/>
          </a:bodyPr>
          <a:lstStyle>
            <a:lvl1pPr marL="0" indent="0">
              <a:buFontTx/>
              <a:buNone/>
              <a:defRPr/>
            </a:lvl1pPr>
            <a:lvl2pPr>
              <a:lnSpc>
                <a:spcPct val="100000"/>
              </a:lnSpc>
              <a:defRPr/>
            </a:lvl2pPr>
            <a:lvl3pPr>
              <a:lnSpc>
                <a:spcPct val="100000"/>
              </a:lnSpc>
              <a:defRPr/>
            </a:lvl3pPr>
            <a:lvl5pPr>
              <a:lnSpc>
                <a:spcPct val="100000"/>
              </a:lnSpc>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Päivämäärän paikkamerkki 3"/>
          <p:cNvSpPr>
            <a:spLocks noGrp="1"/>
          </p:cNvSpPr>
          <p:nvPr>
            <p:ph type="dt" sz="half" idx="10"/>
          </p:nvPr>
        </p:nvSpPr>
        <p:spPr/>
        <p:txBody>
          <a:bodyPr/>
          <a:lstStyle/>
          <a:p>
            <a:fld id="{8EA0C39C-E44B-47F4-92A8-66A3F43A6123}" type="datetime1">
              <a:rPr lang="fi-FI" smtClean="0"/>
              <a:t>16.1.2020</a:t>
            </a:fld>
            <a:endParaRPr lang="fi-FI"/>
          </a:p>
        </p:txBody>
      </p:sp>
      <p:sp>
        <p:nvSpPr>
          <p:cNvPr id="5" name="Alatunnisteen paikkamerkki 4"/>
          <p:cNvSpPr>
            <a:spLocks noGrp="1"/>
          </p:cNvSpPr>
          <p:nvPr>
            <p:ph type="ftr" sz="quarter" idx="11"/>
          </p:nvPr>
        </p:nvSpPr>
        <p:spPr>
          <a:xfrm>
            <a:off x="2619242" y="6545238"/>
            <a:ext cx="6357077" cy="196131"/>
          </a:xfrm>
        </p:spPr>
        <p:txBody>
          <a:bodyPr/>
          <a:lstStyle/>
          <a:p>
            <a:r>
              <a:rPr lang="fi-FI" smtClean="0"/>
              <a:t>Uudenmaan TE-toimisto</a:t>
            </a:r>
            <a:endParaRPr lang="fi-FI"/>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spTree>
    <p:extLst>
      <p:ext uri="{BB962C8B-B14F-4D97-AF65-F5344CB8AC3E}">
        <p14:creationId xmlns:p14="http://schemas.microsoft.com/office/powerpoint/2010/main" val="279366028"/>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a:xfrm>
            <a:off x="1084123" y="498462"/>
            <a:ext cx="10196453" cy="1113543"/>
          </a:xfrm>
        </p:spPr>
        <p:txBody>
          <a:bodyPr/>
          <a:lstStyle/>
          <a:p>
            <a:r>
              <a:rPr lang="fi-FI"/>
              <a:t>Muokkaa perustyyl. napsautt.</a:t>
            </a:r>
            <a:endParaRPr lang="fi-FI" dirty="0"/>
          </a:p>
        </p:txBody>
      </p:sp>
      <p:sp>
        <p:nvSpPr>
          <p:cNvPr id="3" name="Sisällön paikkamerkki 2"/>
          <p:cNvSpPr>
            <a:spLocks noGrp="1"/>
          </p:cNvSpPr>
          <p:nvPr>
            <p:ph sz="half" idx="1"/>
          </p:nvPr>
        </p:nvSpPr>
        <p:spPr>
          <a:xfrm>
            <a:off x="1089653" y="1844825"/>
            <a:ext cx="4992555" cy="4281339"/>
          </a:xfrm>
        </p:spPr>
        <p:txBody>
          <a:bodyPr/>
          <a:lstStyle>
            <a:lvl1pPr>
              <a:defRPr sz="2200"/>
            </a:lvl1pPr>
            <a:lvl2pPr>
              <a:lnSpc>
                <a:spcPct val="100000"/>
              </a:lnSpc>
              <a:defRPr sz="1800"/>
            </a:lvl2pPr>
            <a:lvl3pPr>
              <a:lnSpc>
                <a:spcPct val="100000"/>
              </a:lnSpc>
              <a:defRPr sz="1800"/>
            </a:lvl3pPr>
            <a:lvl4pPr>
              <a:lnSpc>
                <a:spcPct val="100000"/>
              </a:lnSpc>
              <a:defRPr sz="1800"/>
            </a:lvl4pPr>
            <a:lvl5pPr>
              <a:lnSpc>
                <a:spcPct val="100000"/>
              </a:lnSpc>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Sisällön paikkamerkki 3"/>
          <p:cNvSpPr>
            <a:spLocks noGrp="1"/>
          </p:cNvSpPr>
          <p:nvPr>
            <p:ph sz="half" idx="2"/>
          </p:nvPr>
        </p:nvSpPr>
        <p:spPr>
          <a:xfrm>
            <a:off x="6274229" y="1844825"/>
            <a:ext cx="5006347" cy="4281339"/>
          </a:xfrm>
        </p:spPr>
        <p:txBody>
          <a:bodyPr/>
          <a:lstStyle>
            <a:lvl1pPr>
              <a:defRPr sz="2200"/>
            </a:lvl1pPr>
            <a:lvl2pPr>
              <a:lnSpc>
                <a:spcPct val="100000"/>
              </a:lnSpc>
              <a:defRPr sz="1800"/>
            </a:lvl2pPr>
            <a:lvl3pPr>
              <a:lnSpc>
                <a:spcPct val="100000"/>
              </a:lnSpc>
              <a:defRPr sz="1800"/>
            </a:lvl3pPr>
            <a:lvl4pPr>
              <a:lnSpc>
                <a:spcPct val="100000"/>
              </a:lnSpc>
              <a:defRPr sz="1800"/>
            </a:lvl4pPr>
            <a:lvl5pPr>
              <a:lnSpc>
                <a:spcPct val="100000"/>
              </a:lnSpc>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5" name="Päivämäärän paikkamerkki 4"/>
          <p:cNvSpPr>
            <a:spLocks noGrp="1"/>
          </p:cNvSpPr>
          <p:nvPr>
            <p:ph type="dt" sz="half" idx="10"/>
          </p:nvPr>
        </p:nvSpPr>
        <p:spPr/>
        <p:txBody>
          <a:bodyPr/>
          <a:lstStyle/>
          <a:p>
            <a:fld id="{EBEEA604-330D-498B-A8A7-1EE694B0A05D}" type="datetime1">
              <a:rPr lang="fi-FI" smtClean="0"/>
              <a:t>16.1.2020</a:t>
            </a:fld>
            <a:endParaRPr lang="fi-FI"/>
          </a:p>
        </p:txBody>
      </p:sp>
      <p:sp>
        <p:nvSpPr>
          <p:cNvPr id="6" name="Alatunnisteen paikkamerkki 5"/>
          <p:cNvSpPr>
            <a:spLocks noGrp="1"/>
          </p:cNvSpPr>
          <p:nvPr>
            <p:ph type="ftr" sz="quarter" idx="11"/>
          </p:nvPr>
        </p:nvSpPr>
        <p:spPr/>
        <p:txBody>
          <a:bodyPr/>
          <a:lstStyle/>
          <a:p>
            <a:r>
              <a:rPr lang="fi-FI" smtClean="0"/>
              <a:t>Uudenmaan TE-toimisto</a:t>
            </a:r>
            <a:endParaRPr lang="fi-FI"/>
          </a:p>
        </p:txBody>
      </p:sp>
      <p:sp>
        <p:nvSpPr>
          <p:cNvPr id="7" name="Dian numeron paikkamerkki 6"/>
          <p:cNvSpPr>
            <a:spLocks noGrp="1"/>
          </p:cNvSpPr>
          <p:nvPr>
            <p:ph type="sldNum" sz="quarter" idx="12"/>
          </p:nvPr>
        </p:nvSpPr>
        <p:spPr/>
        <p:txBody>
          <a:bodyPr/>
          <a:lstStyle/>
          <a:p>
            <a:fld id="{90912E3B-9838-4611-AED2-1868E41D44C1}" type="slidenum">
              <a:rPr lang="fi-FI" smtClean="0"/>
              <a:pPr/>
              <a:t>‹#›</a:t>
            </a:fld>
            <a:endParaRPr lang="fi-FI"/>
          </a:p>
        </p:txBody>
      </p:sp>
    </p:spTree>
    <p:extLst>
      <p:ext uri="{BB962C8B-B14F-4D97-AF65-F5344CB8AC3E}">
        <p14:creationId xmlns:p14="http://schemas.microsoft.com/office/powerpoint/2010/main" val="1912263754"/>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lnSpc>
                <a:spcPct val="100000"/>
              </a:lnSpc>
              <a:defRPr/>
            </a:lvl1pPr>
          </a:lstStyle>
          <a:p>
            <a:r>
              <a:rPr lang="fi-FI"/>
              <a:t>Muokkaa perustyyl. napsautt.</a:t>
            </a:r>
            <a:endParaRPr lang="fi-FI" dirty="0"/>
          </a:p>
        </p:txBody>
      </p:sp>
      <p:sp>
        <p:nvSpPr>
          <p:cNvPr id="3" name="Päivämäärän paikkamerkki 2"/>
          <p:cNvSpPr>
            <a:spLocks noGrp="1"/>
          </p:cNvSpPr>
          <p:nvPr>
            <p:ph type="dt" sz="half" idx="10"/>
          </p:nvPr>
        </p:nvSpPr>
        <p:spPr/>
        <p:txBody>
          <a:bodyPr/>
          <a:lstStyle/>
          <a:p>
            <a:fld id="{702518C9-4BF7-4B31-832B-83DA55B509FE}" type="datetime1">
              <a:rPr lang="fi-FI" smtClean="0"/>
              <a:t>16.1.2020</a:t>
            </a:fld>
            <a:endParaRPr lang="fi-FI"/>
          </a:p>
        </p:txBody>
      </p:sp>
      <p:sp>
        <p:nvSpPr>
          <p:cNvPr id="4" name="Alatunnisteen paikkamerkki 3"/>
          <p:cNvSpPr>
            <a:spLocks noGrp="1"/>
          </p:cNvSpPr>
          <p:nvPr>
            <p:ph type="ftr" sz="quarter" idx="11"/>
          </p:nvPr>
        </p:nvSpPr>
        <p:spPr/>
        <p:txBody>
          <a:bodyPr/>
          <a:lstStyle/>
          <a:p>
            <a:r>
              <a:rPr lang="fi-FI" smtClean="0"/>
              <a:t>Uudenmaan TE-toimisto</a:t>
            </a:r>
            <a:endParaRPr lang="fi-FI"/>
          </a:p>
        </p:txBody>
      </p:sp>
      <p:sp>
        <p:nvSpPr>
          <p:cNvPr id="5" name="Dian numeron paikkamerkki 4"/>
          <p:cNvSpPr>
            <a:spLocks noGrp="1"/>
          </p:cNvSpPr>
          <p:nvPr>
            <p:ph type="sldNum" sz="quarter" idx="12"/>
          </p:nvPr>
        </p:nvSpPr>
        <p:spPr/>
        <p:txBody>
          <a:bodyPr/>
          <a:lstStyle/>
          <a:p>
            <a:fld id="{90912E3B-9838-4611-AED2-1868E41D44C1}" type="slidenum">
              <a:rPr lang="fi-FI" smtClean="0"/>
              <a:pPr/>
              <a:t>‹#›</a:t>
            </a:fld>
            <a:endParaRPr lang="fi-FI"/>
          </a:p>
        </p:txBody>
      </p:sp>
    </p:spTree>
    <p:extLst>
      <p:ext uri="{BB962C8B-B14F-4D97-AF65-F5344CB8AC3E}">
        <p14:creationId xmlns:p14="http://schemas.microsoft.com/office/powerpoint/2010/main" val="982026813"/>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060D5394-CA0C-4EC9-AB1C-2F8AB58CEBB5}" type="datetime1">
              <a:rPr lang="fi-FI" smtClean="0"/>
              <a:t>16.1.2020</a:t>
            </a:fld>
            <a:endParaRPr lang="fi-FI"/>
          </a:p>
        </p:txBody>
      </p:sp>
      <p:sp>
        <p:nvSpPr>
          <p:cNvPr id="3" name="Alatunnisteen paikkamerkki 2"/>
          <p:cNvSpPr>
            <a:spLocks noGrp="1"/>
          </p:cNvSpPr>
          <p:nvPr>
            <p:ph type="ftr" sz="quarter" idx="11"/>
          </p:nvPr>
        </p:nvSpPr>
        <p:spPr/>
        <p:txBody>
          <a:bodyPr/>
          <a:lstStyle/>
          <a:p>
            <a:r>
              <a:rPr lang="fi-FI" smtClean="0"/>
              <a:t>Uudenmaan TE-toimisto</a:t>
            </a:r>
            <a:endParaRPr lang="fi-FI"/>
          </a:p>
        </p:txBody>
      </p:sp>
      <p:sp>
        <p:nvSpPr>
          <p:cNvPr id="4" name="Dian numeron paikkamerkki 3"/>
          <p:cNvSpPr>
            <a:spLocks noGrp="1"/>
          </p:cNvSpPr>
          <p:nvPr>
            <p:ph type="sldNum" sz="quarter" idx="12"/>
          </p:nvPr>
        </p:nvSpPr>
        <p:spPr/>
        <p:txBody>
          <a:bodyPr/>
          <a:lstStyle/>
          <a:p>
            <a:fld id="{90912E3B-9838-4611-AED2-1868E41D44C1}" type="slidenum">
              <a:rPr lang="fi-FI" smtClean="0"/>
              <a:pPr/>
              <a:t>‹#›</a:t>
            </a:fld>
            <a:endParaRPr lang="fi-FI"/>
          </a:p>
        </p:txBody>
      </p:sp>
    </p:spTree>
    <p:extLst>
      <p:ext uri="{BB962C8B-B14F-4D97-AF65-F5344CB8AC3E}">
        <p14:creationId xmlns:p14="http://schemas.microsoft.com/office/powerpoint/2010/main" val="1259832160"/>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Ryhmä 9"/>
          <p:cNvGrpSpPr/>
          <p:nvPr userDrawn="1"/>
        </p:nvGrpSpPr>
        <p:grpSpPr>
          <a:xfrm>
            <a:off x="7365855" y="4797722"/>
            <a:ext cx="4827633" cy="2060278"/>
            <a:chOff x="4320000" y="4802400"/>
            <a:chExt cx="4827633" cy="2060278"/>
          </a:xfrm>
        </p:grpSpPr>
        <p:pic>
          <p:nvPicPr>
            <p:cNvPr id="12" name="Kuva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320000" y="4802400"/>
              <a:ext cx="4827633" cy="2060278"/>
            </a:xfrm>
            <a:prstGeom prst="rect">
              <a:avLst/>
            </a:prstGeom>
          </p:spPr>
        </p:pic>
        <p:pic>
          <p:nvPicPr>
            <p:cNvPr id="13" name="Kuva 12" descr="TE__LA21_te2logo___B3__NEGA.png"/>
            <p:cNvPicPr>
              <a:picLocks noChangeAspect="1"/>
            </p:cNvPicPr>
            <p:nvPr userDrawn="1"/>
          </p:nvPicPr>
          <p:blipFill>
            <a:blip r:embed="rId10" cstate="print"/>
            <a:stretch>
              <a:fillRect/>
            </a:stretch>
          </p:blipFill>
          <p:spPr>
            <a:xfrm>
              <a:off x="7884368" y="5949280"/>
              <a:ext cx="1020000" cy="720000"/>
            </a:xfrm>
            <a:prstGeom prst="rect">
              <a:avLst/>
            </a:prstGeom>
          </p:spPr>
        </p:pic>
      </p:grpSp>
      <p:sp>
        <p:nvSpPr>
          <p:cNvPr id="2" name="Otsikon paikkamerkki 1"/>
          <p:cNvSpPr>
            <a:spLocks noGrp="1"/>
          </p:cNvSpPr>
          <p:nvPr>
            <p:ph type="title"/>
          </p:nvPr>
        </p:nvSpPr>
        <p:spPr>
          <a:xfrm>
            <a:off x="1084124" y="498462"/>
            <a:ext cx="9332357" cy="1113543"/>
          </a:xfrm>
          <a:prstGeom prst="rect">
            <a:avLst/>
          </a:prstGeom>
        </p:spPr>
        <p:txBody>
          <a:bodyPr vert="horz" lIns="91440" tIns="45720" rIns="91440" bIns="45720" rtlCol="0" anchor="t" anchorCtr="0">
            <a:no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1055441" y="1772816"/>
            <a:ext cx="9361040" cy="4304620"/>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p:txBody>
      </p:sp>
      <p:sp>
        <p:nvSpPr>
          <p:cNvPr id="4" name="Päivämäärän paikkamerkki 3"/>
          <p:cNvSpPr>
            <a:spLocks noGrp="1"/>
          </p:cNvSpPr>
          <p:nvPr>
            <p:ph type="dt" sz="half" idx="2"/>
          </p:nvPr>
        </p:nvSpPr>
        <p:spPr>
          <a:xfrm>
            <a:off x="1498600" y="6545238"/>
            <a:ext cx="1117600" cy="196131"/>
          </a:xfrm>
          <a:prstGeom prst="rect">
            <a:avLst/>
          </a:prstGeom>
        </p:spPr>
        <p:txBody>
          <a:bodyPr vert="horz" lIns="0" tIns="0" rIns="0" bIns="0" rtlCol="0" anchor="ctr"/>
          <a:lstStyle>
            <a:lvl1pPr algn="ctr">
              <a:defRPr sz="800">
                <a:solidFill>
                  <a:srgbClr val="000000"/>
                </a:solidFill>
              </a:defRPr>
            </a:lvl1pPr>
          </a:lstStyle>
          <a:p>
            <a:fld id="{93BFE167-187D-4A03-B007-AC3EC734CDFE}" type="datetime1">
              <a:rPr lang="fi-FI" smtClean="0"/>
              <a:t>16.1.2020</a:t>
            </a:fld>
            <a:endParaRPr lang="fi-FI"/>
          </a:p>
        </p:txBody>
      </p:sp>
      <p:sp>
        <p:nvSpPr>
          <p:cNvPr id="5" name="Alatunnisteen paikkamerkki 4"/>
          <p:cNvSpPr>
            <a:spLocks noGrp="1"/>
          </p:cNvSpPr>
          <p:nvPr>
            <p:ph type="ftr" sz="quarter" idx="3"/>
          </p:nvPr>
        </p:nvSpPr>
        <p:spPr>
          <a:xfrm>
            <a:off x="2619242" y="6545238"/>
            <a:ext cx="6307371" cy="196131"/>
          </a:xfrm>
          <a:prstGeom prst="rect">
            <a:avLst/>
          </a:prstGeom>
        </p:spPr>
        <p:txBody>
          <a:bodyPr vert="horz" lIns="0" tIns="0" rIns="0" bIns="0" rtlCol="0" anchor="ctr"/>
          <a:lstStyle>
            <a:lvl1pPr algn="l">
              <a:defRPr sz="800">
                <a:solidFill>
                  <a:srgbClr val="000000"/>
                </a:solidFill>
              </a:defRPr>
            </a:lvl1pPr>
          </a:lstStyle>
          <a:p>
            <a:r>
              <a:rPr lang="fi-FI" smtClean="0"/>
              <a:t>Uudenmaan TE-toimisto</a:t>
            </a:r>
            <a:endParaRPr lang="fi-FI" dirty="0"/>
          </a:p>
        </p:txBody>
      </p:sp>
      <p:sp>
        <p:nvSpPr>
          <p:cNvPr id="6" name="Dian numeron paikkamerkki 5"/>
          <p:cNvSpPr>
            <a:spLocks noGrp="1"/>
          </p:cNvSpPr>
          <p:nvPr>
            <p:ph type="sldNum" sz="quarter" idx="4"/>
          </p:nvPr>
        </p:nvSpPr>
        <p:spPr>
          <a:xfrm>
            <a:off x="1007435" y="6545238"/>
            <a:ext cx="487991" cy="196131"/>
          </a:xfrm>
          <a:prstGeom prst="rect">
            <a:avLst/>
          </a:prstGeom>
        </p:spPr>
        <p:txBody>
          <a:bodyPr vert="horz" lIns="0" tIns="0" rIns="0" bIns="0" rtlCol="0" anchor="ctr"/>
          <a:lstStyle>
            <a:lvl1pPr algn="r">
              <a:defRPr sz="800">
                <a:solidFill>
                  <a:srgbClr val="000000"/>
                </a:solidFill>
              </a:defRPr>
            </a:lvl1pPr>
          </a:lstStyle>
          <a:p>
            <a:fld id="{90912E3B-9838-4611-AED2-1868E41D44C1}" type="slidenum">
              <a:rPr lang="fi-FI" smtClean="0"/>
              <a:pPr/>
              <a:t>‹#›</a:t>
            </a:fld>
            <a:endParaRPr lang="fi-FI"/>
          </a:p>
        </p:txBody>
      </p:sp>
    </p:spTree>
    <p:extLst>
      <p:ext uri="{BB962C8B-B14F-4D97-AF65-F5344CB8AC3E}">
        <p14:creationId xmlns:p14="http://schemas.microsoft.com/office/powerpoint/2010/main" val="124548435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8" r:id="rId4"/>
    <p:sldLayoutId id="2147483652" r:id="rId5"/>
    <p:sldLayoutId id="2147483654" r:id="rId6"/>
    <p:sldLayoutId id="2147483655" r:id="rId7"/>
  </p:sldLayoutIdLst>
  <p:transition spd="slow">
    <p:fade thruBlk="1"/>
  </p:transition>
  <p:hf hdr="0"/>
  <p:txStyles>
    <p:titleStyle>
      <a:lvl1pPr algn="l" defTabSz="914400" rtl="0" eaLnBrk="1" latinLnBrk="0" hangingPunct="1">
        <a:lnSpc>
          <a:spcPct val="100000"/>
        </a:lnSpc>
        <a:spcBef>
          <a:spcPct val="0"/>
        </a:spcBef>
        <a:buNone/>
        <a:defRPr sz="3000" kern="1200">
          <a:solidFill>
            <a:schemeClr val="tx1"/>
          </a:solidFill>
          <a:latin typeface="+mj-lt"/>
          <a:ea typeface="+mj-ea"/>
          <a:cs typeface="+mj-cs"/>
        </a:defRPr>
      </a:lvl1pPr>
    </p:titleStyle>
    <p:bodyStyle>
      <a:lvl1pPr marL="355600" indent="-355600" algn="l" defTabSz="914400" rtl="0" eaLnBrk="1" latinLnBrk="0" hangingPunct="1">
        <a:lnSpc>
          <a:spcPct val="100000"/>
        </a:lnSpc>
        <a:spcBef>
          <a:spcPts val="600"/>
        </a:spcBef>
        <a:buClr>
          <a:srgbClr val="B6BF00"/>
        </a:buClr>
        <a:buFont typeface="Arial" pitchFamily="34" charset="0"/>
        <a:buChar char="•"/>
        <a:defRPr sz="2200" kern="1200" baseline="0">
          <a:solidFill>
            <a:schemeClr val="tx1"/>
          </a:solidFill>
          <a:latin typeface="+mn-lt"/>
          <a:ea typeface="+mn-ea"/>
          <a:cs typeface="+mn-cs"/>
        </a:defRPr>
      </a:lvl1pPr>
      <a:lvl2pPr marL="719138" indent="-363538"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2pPr>
      <a:lvl3pPr marL="107473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3pPr>
      <a:lvl4pPr marL="1436688" indent="-36195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4pPr>
      <a:lvl5pPr marL="179228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xhRR91JJE2o" TargetMode="External"/><Relationship Id="rId2" Type="http://schemas.openxmlformats.org/officeDocument/2006/relationships/hyperlink" Target="https://www.youtube.com/watch?v=X_vfqBz5NIs"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kuntoutussaatio.fi/files/1887/osatyokykyisen-tyossa-jatkaminen.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www.kehitysvammaliitto.fi/tyonantajat-tyytyvaisia-kehitysvammaiset-tyontekijat-sitoutuvat-tyohonsa-ja-luovat-positiivista-ilmapiiria/"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3735E4EB-D7E4-4342-B387-3ABCCA85C8A6}" type="datetime1">
              <a:rPr lang="fi-FI" smtClean="0"/>
              <a:t>16.1.2020</a:t>
            </a:fld>
            <a:endParaRPr lang="fi-FI"/>
          </a:p>
        </p:txBody>
      </p:sp>
      <p:sp>
        <p:nvSpPr>
          <p:cNvPr id="3" name="Alatunnisteen paikkamerkki 2"/>
          <p:cNvSpPr>
            <a:spLocks noGrp="1"/>
          </p:cNvSpPr>
          <p:nvPr>
            <p:ph type="ftr" sz="quarter" idx="11"/>
          </p:nvPr>
        </p:nvSpPr>
        <p:spPr/>
        <p:txBody>
          <a:bodyPr/>
          <a:lstStyle/>
          <a:p>
            <a:r>
              <a:rPr lang="fi-FI" smtClean="0"/>
              <a:t>Uudenmaan TE-toimisto</a:t>
            </a:r>
            <a:endParaRPr lang="fi-FI"/>
          </a:p>
        </p:txBody>
      </p:sp>
      <p:sp>
        <p:nvSpPr>
          <p:cNvPr id="4" name="Dian numeron paikkamerkki 3"/>
          <p:cNvSpPr>
            <a:spLocks noGrp="1"/>
          </p:cNvSpPr>
          <p:nvPr>
            <p:ph type="sldNum" sz="quarter" idx="12"/>
          </p:nvPr>
        </p:nvSpPr>
        <p:spPr/>
        <p:txBody>
          <a:bodyPr/>
          <a:lstStyle/>
          <a:p>
            <a:fld id="{90912E3B-9838-4611-AED2-1868E41D44C1}" type="slidenum">
              <a:rPr lang="fi-FI" smtClean="0"/>
              <a:pPr/>
              <a:t>1</a:t>
            </a:fld>
            <a:endParaRPr lang="fi-FI"/>
          </a:p>
        </p:txBody>
      </p:sp>
      <p:pic>
        <p:nvPicPr>
          <p:cNvPr id="5" name="Picture 6" descr="Screen Shot 2014-09-24 at 13.14.04.png"/>
          <p:cNvPicPr>
            <a:picLocks noChangeAspect="1"/>
          </p:cNvPicPr>
          <p:nvPr/>
        </p:nvPicPr>
        <p:blipFill>
          <a:blip r:embed="rId3">
            <a:duotone>
              <a:schemeClr val="accent4">
                <a:shade val="45000"/>
                <a:satMod val="135000"/>
              </a:schemeClr>
              <a:prstClr val="white"/>
            </a:duotone>
            <a:lum bright="-5000" contrast="5000"/>
          </a:blip>
          <a:stretch>
            <a:fillRect/>
          </a:stretch>
        </p:blipFill>
        <p:spPr>
          <a:xfrm>
            <a:off x="57245" y="328247"/>
            <a:ext cx="12212717" cy="8037512"/>
          </a:xfrm>
          <a:prstGeom prst="rect">
            <a:avLst/>
          </a:prstGeom>
          <a:noFill/>
          <a:ln>
            <a:noFill/>
          </a:ln>
        </p:spPr>
      </p:pic>
      <p:sp>
        <p:nvSpPr>
          <p:cNvPr id="6" name="Rectangle 3"/>
          <p:cNvSpPr/>
          <p:nvPr/>
        </p:nvSpPr>
        <p:spPr>
          <a:xfrm flipH="1" flipV="1">
            <a:off x="0" y="3121073"/>
            <a:ext cx="12192000" cy="2252143"/>
          </a:xfrm>
          <a:prstGeom prst="rect">
            <a:avLst/>
          </a:prstGeom>
          <a:gradFill>
            <a:gsLst>
              <a:gs pos="0">
                <a:schemeClr val="accent1"/>
              </a:gs>
              <a:gs pos="100000">
                <a:schemeClr val="accent1">
                  <a:shade val="94000"/>
                  <a:satMod val="135000"/>
                  <a:alpha val="0"/>
                </a:schemeClr>
              </a:gs>
            </a:gsLst>
            <a:lin ang="108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2"/>
              </a:solidFill>
            </a:endParaRPr>
          </a:p>
        </p:txBody>
      </p:sp>
      <p:sp>
        <p:nvSpPr>
          <p:cNvPr id="7" name="Otsikko 1"/>
          <p:cNvSpPr txBox="1">
            <a:spLocks/>
          </p:cNvSpPr>
          <p:nvPr/>
        </p:nvSpPr>
        <p:spPr>
          <a:xfrm>
            <a:off x="1251429" y="3356991"/>
            <a:ext cx="7148827" cy="1368153"/>
          </a:xfrm>
          <a:prstGeom prst="rect">
            <a:avLst/>
          </a:prstGeom>
        </p:spPr>
        <p:txBody>
          <a:bodyPr>
            <a:normAutofit fontScale="25000" lnSpcReduction="20000"/>
          </a:bodyPr>
          <a:lstStyle>
            <a:lvl1pPr algn="l" defTabSz="914400" rtl="0" eaLnBrk="1" latinLnBrk="0" hangingPunct="1">
              <a:lnSpc>
                <a:spcPct val="100000"/>
              </a:lnSpc>
              <a:spcBef>
                <a:spcPct val="0"/>
              </a:spcBef>
              <a:buNone/>
              <a:defRPr sz="3000" kern="1200">
                <a:solidFill>
                  <a:schemeClr val="tx1"/>
                </a:solidFill>
                <a:latin typeface="+mj-lt"/>
                <a:ea typeface="+mj-ea"/>
                <a:cs typeface="+mj-cs"/>
              </a:defRPr>
            </a:lvl1pPr>
          </a:lstStyle>
          <a:p>
            <a:r>
              <a:rPr lang="fi-FI" sz="16000" b="1" dirty="0"/>
              <a:t>Osatyökykyiset työssä </a:t>
            </a:r>
            <a:r>
              <a:rPr lang="fi-FI" sz="16000" b="1" dirty="0" smtClean="0"/>
              <a:t>–</a:t>
            </a:r>
            <a:br>
              <a:rPr lang="fi-FI" sz="16000" b="1" dirty="0" smtClean="0"/>
            </a:br>
            <a:r>
              <a:rPr lang="fi-FI" sz="16000" b="1" dirty="0" smtClean="0"/>
              <a:t/>
            </a:r>
            <a:br>
              <a:rPr lang="fi-FI" sz="16000" b="1" dirty="0" smtClean="0"/>
            </a:br>
            <a:r>
              <a:rPr lang="fi-FI" sz="16000" b="1" dirty="0" smtClean="0"/>
              <a:t>tukea työllistymiseen</a:t>
            </a:r>
            <a:endParaRPr lang="fi-FI" sz="9600" b="1" dirty="0" smtClean="0">
              <a:solidFill>
                <a:schemeClr val="bg1"/>
              </a:solidFill>
            </a:endParaRPr>
          </a:p>
          <a:p>
            <a:endParaRPr lang="fi-FI" sz="9600" b="1" dirty="0">
              <a:solidFill>
                <a:schemeClr val="bg1"/>
              </a:solidFill>
            </a:endParaRPr>
          </a:p>
          <a:p>
            <a:endParaRPr lang="fi-FI" sz="9600" b="1" dirty="0" smtClean="0">
              <a:solidFill>
                <a:schemeClr val="bg1"/>
              </a:solidFill>
            </a:endParaRPr>
          </a:p>
          <a:p>
            <a:endParaRPr lang="fi-FI" sz="9600" b="1" dirty="0">
              <a:solidFill>
                <a:schemeClr val="bg1"/>
              </a:solidFill>
            </a:endParaRPr>
          </a:p>
          <a:p>
            <a:r>
              <a:rPr lang="fi-FI" sz="7200" b="1" dirty="0" smtClean="0">
                <a:solidFill>
                  <a:schemeClr val="bg1"/>
                </a:solidFill>
                <a:latin typeface="Arial Narrow" panose="020B0606020202030204" pitchFamily="34" charset="0"/>
              </a:rPr>
              <a:t>17.1.2020 VAIKUTTAMO</a:t>
            </a:r>
            <a:endParaRPr lang="fi-FI" sz="7200" b="1" dirty="0" smtClean="0">
              <a:solidFill>
                <a:schemeClr val="bg1"/>
              </a:solidFill>
              <a:latin typeface="Arial Narrow" panose="020B0606020202030204" pitchFamily="34" charset="0"/>
            </a:endParaRPr>
          </a:p>
          <a:p>
            <a:r>
              <a:rPr lang="fi-FI" sz="7200" b="1" dirty="0" smtClean="0">
                <a:solidFill>
                  <a:schemeClr val="bg1"/>
                </a:solidFill>
                <a:latin typeface="Arial Narrow" panose="020B0606020202030204" pitchFamily="34" charset="0"/>
              </a:rPr>
              <a:t>Uudenmaan TE-toimisto</a:t>
            </a:r>
          </a:p>
          <a:p>
            <a:r>
              <a:rPr lang="fi-FI" sz="7200" b="1" dirty="0" smtClean="0">
                <a:solidFill>
                  <a:schemeClr val="bg1"/>
                </a:solidFill>
                <a:latin typeface="Arial Narrow" panose="020B0606020202030204" pitchFamily="34" charset="0"/>
              </a:rPr>
              <a:t>Maria von Bonsdorff</a:t>
            </a:r>
          </a:p>
          <a:p>
            <a:r>
              <a:rPr lang="fi-FI" sz="7200" b="1" dirty="0" smtClean="0">
                <a:solidFill>
                  <a:schemeClr val="bg1"/>
                </a:solidFill>
                <a:latin typeface="Arial Narrow" panose="020B0606020202030204" pitchFamily="34" charset="0"/>
              </a:rPr>
              <a:t>Asiantuntija/työkykykoordinaattori</a:t>
            </a:r>
          </a:p>
          <a:p>
            <a:endParaRPr lang="fi-FI" sz="9600" b="1" dirty="0" smtClean="0">
              <a:solidFill>
                <a:schemeClr val="bg1"/>
              </a:solidFill>
            </a:endParaRPr>
          </a:p>
          <a:p>
            <a:endParaRPr lang="fi-FI" sz="9600" b="1" dirty="0">
              <a:solidFill>
                <a:schemeClr val="bg1"/>
              </a:solidFill>
            </a:endParaRPr>
          </a:p>
          <a:p>
            <a:r>
              <a:rPr lang="fi-FI" sz="9600" b="1" dirty="0">
                <a:solidFill>
                  <a:schemeClr val="bg1"/>
                </a:solidFill>
              </a:rPr>
              <a:t>                                                      </a:t>
            </a:r>
            <a:endParaRPr lang="fi-FI" sz="4000" b="1" dirty="0">
              <a:solidFill>
                <a:schemeClr val="bg1"/>
              </a:solidFill>
            </a:endParaRPr>
          </a:p>
        </p:txBody>
      </p:sp>
      <p:sp>
        <p:nvSpPr>
          <p:cNvPr id="9" name="Rectangle 4"/>
          <p:cNvSpPr/>
          <p:nvPr/>
        </p:nvSpPr>
        <p:spPr>
          <a:xfrm rot="5400000" flipH="1" flipV="1">
            <a:off x="4855681" y="-4610937"/>
            <a:ext cx="2423034" cy="12216681"/>
          </a:xfrm>
          <a:prstGeom prst="rect">
            <a:avLst/>
          </a:prstGeom>
          <a:gradFill>
            <a:gsLst>
              <a:gs pos="40000">
                <a:schemeClr val="bg1"/>
              </a:gs>
              <a:gs pos="100000">
                <a:schemeClr val="accent1">
                  <a:shade val="94000"/>
                  <a:satMod val="135000"/>
                  <a:alpha val="0"/>
                </a:schemeClr>
              </a:gs>
            </a:gsLst>
            <a:lin ang="108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pic>
        <p:nvPicPr>
          <p:cNvPr id="11" name="Kuva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7341" y="50802"/>
            <a:ext cx="3868081" cy="1392508"/>
          </a:xfrm>
          <a:prstGeom prst="rect">
            <a:avLst/>
          </a:prstGeom>
        </p:spPr>
      </p:pic>
    </p:spTree>
    <p:extLst>
      <p:ext uri="{BB962C8B-B14F-4D97-AF65-F5344CB8AC3E}">
        <p14:creationId xmlns:p14="http://schemas.microsoft.com/office/powerpoint/2010/main" val="3161160736"/>
      </p:ext>
    </p:extLst>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Otsikko 1"/>
          <p:cNvSpPr>
            <a:spLocks noGrp="1"/>
          </p:cNvSpPr>
          <p:nvPr>
            <p:ph type="title"/>
          </p:nvPr>
        </p:nvSpPr>
        <p:spPr>
          <a:xfrm>
            <a:off x="1084124" y="1208585"/>
            <a:ext cx="9332357" cy="1113543"/>
          </a:xfrm>
        </p:spPr>
        <p:txBody>
          <a:bodyPr/>
          <a:lstStyle/>
          <a:p>
            <a:r>
              <a:rPr lang="fi-FI" altLang="fi-FI" b="1" dirty="0" smtClean="0">
                <a:solidFill>
                  <a:schemeClr val="accent1"/>
                </a:solidFill>
              </a:rPr>
              <a:t>Yhteystiedot</a:t>
            </a:r>
          </a:p>
        </p:txBody>
      </p:sp>
      <p:sp>
        <p:nvSpPr>
          <p:cNvPr id="6147" name="Sisällön paikkamerkki 2"/>
          <p:cNvSpPr>
            <a:spLocks noGrp="1"/>
          </p:cNvSpPr>
          <p:nvPr>
            <p:ph idx="1"/>
          </p:nvPr>
        </p:nvSpPr>
        <p:spPr>
          <a:xfrm>
            <a:off x="1084124" y="2132856"/>
            <a:ext cx="5400675" cy="3096344"/>
          </a:xfrm>
        </p:spPr>
        <p:txBody>
          <a:bodyPr/>
          <a:lstStyle/>
          <a:p>
            <a:pPr marL="0" indent="0">
              <a:buNone/>
              <a:defRPr/>
            </a:pPr>
            <a:r>
              <a:rPr lang="fi-FI" sz="1600" b="1" dirty="0" smtClean="0"/>
              <a:t>Maria von Bonsdorff</a:t>
            </a:r>
            <a:endParaRPr lang="fi-FI" sz="1600" dirty="0"/>
          </a:p>
          <a:p>
            <a:pPr marL="0" indent="0">
              <a:buNone/>
              <a:defRPr/>
            </a:pPr>
            <a:r>
              <a:rPr lang="fi-FI" sz="1600" dirty="0" smtClean="0"/>
              <a:t>Asiantuntija</a:t>
            </a:r>
            <a:r>
              <a:rPr lang="fi-FI" sz="1600" dirty="0"/>
              <a:t>, työkykykoordinaattori</a:t>
            </a:r>
          </a:p>
          <a:p>
            <a:pPr marL="0" indent="0">
              <a:buNone/>
              <a:defRPr/>
            </a:pPr>
            <a:r>
              <a:rPr lang="fi-FI" sz="1600" dirty="0" smtClean="0"/>
              <a:t>Tuetun </a:t>
            </a:r>
            <a:r>
              <a:rPr lang="fi-FI" sz="1600" dirty="0"/>
              <a:t>työllistymisen palvelut</a:t>
            </a:r>
          </a:p>
          <a:p>
            <a:pPr marL="0" indent="0">
              <a:buNone/>
              <a:defRPr/>
            </a:pPr>
            <a:r>
              <a:rPr lang="fi-FI" sz="1600" dirty="0" smtClean="0"/>
              <a:t>maria.vonbonsdorff@te-toimisto.fi</a:t>
            </a:r>
            <a:endParaRPr lang="fi-FI" sz="1600" dirty="0"/>
          </a:p>
          <a:p>
            <a:pPr marL="0" indent="0">
              <a:buNone/>
              <a:defRPr/>
            </a:pPr>
            <a:r>
              <a:rPr lang="fi-FI" sz="1600" dirty="0" smtClean="0"/>
              <a:t>puh</a:t>
            </a:r>
            <a:r>
              <a:rPr lang="fi-FI" sz="1600" dirty="0"/>
              <a:t>. 0295 040 </a:t>
            </a:r>
            <a:r>
              <a:rPr lang="fi-FI" sz="1600" dirty="0" smtClean="0"/>
              <a:t>684</a:t>
            </a:r>
          </a:p>
          <a:p>
            <a:pPr marL="0" indent="0">
              <a:buNone/>
              <a:defRPr/>
            </a:pPr>
            <a:endParaRPr lang="fi-FI" sz="1600" dirty="0"/>
          </a:p>
          <a:p>
            <a:pPr marL="0" indent="0">
              <a:buNone/>
              <a:defRPr/>
            </a:pPr>
            <a:r>
              <a:rPr lang="fi-FI" sz="1600" b="1" dirty="0" smtClean="0"/>
              <a:t>Uudenmaan </a:t>
            </a:r>
            <a:r>
              <a:rPr lang="fi-FI" sz="1600" b="1" dirty="0"/>
              <a:t>työ- </a:t>
            </a:r>
            <a:r>
              <a:rPr lang="fi-FI" sz="1600" b="1" dirty="0" smtClean="0"/>
              <a:t>ja elinkeinotoimisto</a:t>
            </a:r>
            <a:r>
              <a:rPr lang="fi-FI" sz="1600" b="1" dirty="0"/>
              <a:t>, </a:t>
            </a:r>
            <a:r>
              <a:rPr lang="fi-FI" sz="1600" b="1" dirty="0" smtClean="0"/>
              <a:t>Pasila</a:t>
            </a:r>
            <a:r>
              <a:rPr lang="fi-FI" sz="1600" dirty="0"/>
              <a:t/>
            </a:r>
            <a:br>
              <a:rPr lang="fi-FI" sz="1600" dirty="0"/>
            </a:br>
            <a:r>
              <a:rPr lang="fi-FI" sz="1600" dirty="0" smtClean="0"/>
              <a:t>Käynti- </a:t>
            </a:r>
            <a:r>
              <a:rPr lang="fi-FI" sz="1600" dirty="0"/>
              <a:t>ja postiosoite: Ratapihantie </a:t>
            </a:r>
            <a:r>
              <a:rPr lang="fi-FI" sz="1600" dirty="0" smtClean="0"/>
              <a:t>7, 00520 </a:t>
            </a:r>
            <a:r>
              <a:rPr lang="fi-FI" sz="1600" dirty="0"/>
              <a:t>Helsinki</a:t>
            </a:r>
          </a:p>
          <a:p>
            <a:pPr>
              <a:defRPr/>
            </a:pPr>
            <a:endParaRPr lang="fi-FI" dirty="0" smtClean="0"/>
          </a:p>
          <a:p>
            <a:pPr>
              <a:defRPr/>
            </a:pPr>
            <a:endParaRPr lang="fi-FI" dirty="0" smtClean="0"/>
          </a:p>
          <a:p>
            <a:pPr marL="0" indent="0">
              <a:buNone/>
              <a:defRPr/>
            </a:pPr>
            <a:endParaRPr lang="fi-FI" altLang="fi-FI" dirty="0" smtClean="0"/>
          </a:p>
          <a:p>
            <a:pPr marL="0" indent="0">
              <a:buNone/>
              <a:defRPr/>
            </a:pPr>
            <a:endParaRPr lang="fi-FI" altLang="fi-FI" dirty="0" smtClean="0"/>
          </a:p>
        </p:txBody>
      </p:sp>
      <p:sp>
        <p:nvSpPr>
          <p:cNvPr id="6148" name="Päivämäärän paikkamerkki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defRPr/>
            </a:pPr>
            <a:r>
              <a:rPr lang="fi-FI" altLang="fi-FI" dirty="0" smtClean="0">
                <a:solidFill>
                  <a:srgbClr val="000000"/>
                </a:solidFill>
              </a:rPr>
              <a:t>2015</a:t>
            </a:r>
            <a:endParaRPr lang="fi-FI" altLang="fi-FI" dirty="0">
              <a:solidFill>
                <a:srgbClr val="000000"/>
              </a:solidFill>
            </a:endParaRPr>
          </a:p>
        </p:txBody>
      </p:sp>
      <p:sp>
        <p:nvSpPr>
          <p:cNvPr id="33797" name="Dian numeron paikkamerkki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DC6A1EA-B196-4C6B-A91D-29B887DE9FC0}" type="slidenum">
              <a:rPr lang="fi-FI" altLang="fi-FI" smtClean="0">
                <a:solidFill>
                  <a:srgbClr val="000000"/>
                </a:solidFill>
              </a:rPr>
              <a:pPr/>
              <a:t>10</a:t>
            </a:fld>
            <a:endParaRPr lang="fi-FI" altLang="fi-FI" smtClean="0">
              <a:solidFill>
                <a:srgbClr val="000000"/>
              </a:solidFill>
            </a:endParaRPr>
          </a:p>
        </p:txBody>
      </p:sp>
      <p:pic>
        <p:nvPicPr>
          <p:cNvPr id="33798"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998576">
            <a:off x="4230689" y="4470400"/>
            <a:ext cx="7667625"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2943919"/>
      </p:ext>
    </p:extLst>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3735E4EB-D7E4-4342-B387-3ABCCA85C8A6}" type="datetime1">
              <a:rPr lang="fi-FI" smtClean="0"/>
              <a:t>16.1.2020</a:t>
            </a:fld>
            <a:endParaRPr lang="fi-FI"/>
          </a:p>
        </p:txBody>
      </p:sp>
      <p:sp>
        <p:nvSpPr>
          <p:cNvPr id="3" name="Alatunnisteen paikkamerkki 2"/>
          <p:cNvSpPr>
            <a:spLocks noGrp="1"/>
          </p:cNvSpPr>
          <p:nvPr>
            <p:ph type="ftr" sz="quarter" idx="11"/>
          </p:nvPr>
        </p:nvSpPr>
        <p:spPr/>
        <p:txBody>
          <a:bodyPr/>
          <a:lstStyle/>
          <a:p>
            <a:r>
              <a:rPr lang="fi-FI" smtClean="0"/>
              <a:t>Uudenmaan TE-toimisto</a:t>
            </a:r>
            <a:endParaRPr lang="fi-FI"/>
          </a:p>
        </p:txBody>
      </p:sp>
      <p:sp>
        <p:nvSpPr>
          <p:cNvPr id="4" name="Dian numeron paikkamerkki 3"/>
          <p:cNvSpPr>
            <a:spLocks noGrp="1"/>
          </p:cNvSpPr>
          <p:nvPr>
            <p:ph type="sldNum" sz="quarter" idx="12"/>
          </p:nvPr>
        </p:nvSpPr>
        <p:spPr/>
        <p:txBody>
          <a:bodyPr/>
          <a:lstStyle/>
          <a:p>
            <a:fld id="{90912E3B-9838-4611-AED2-1868E41D44C1}" type="slidenum">
              <a:rPr lang="fi-FI" smtClean="0"/>
              <a:pPr/>
              <a:t>11</a:t>
            </a:fld>
            <a:endParaRPr lang="fi-FI"/>
          </a:p>
        </p:txBody>
      </p:sp>
      <p:pic>
        <p:nvPicPr>
          <p:cNvPr id="5" name="Picture 6" descr="Screen Shot 2014-09-24 at 13.14.04.png"/>
          <p:cNvPicPr>
            <a:picLocks noChangeAspect="1"/>
          </p:cNvPicPr>
          <p:nvPr/>
        </p:nvPicPr>
        <p:blipFill>
          <a:blip r:embed="rId3">
            <a:duotone>
              <a:schemeClr val="accent4">
                <a:shade val="45000"/>
                <a:satMod val="135000"/>
              </a:schemeClr>
              <a:prstClr val="white"/>
            </a:duotone>
            <a:lum bright="-5000" contrast="5000"/>
          </a:blip>
          <a:stretch>
            <a:fillRect/>
          </a:stretch>
        </p:blipFill>
        <p:spPr>
          <a:xfrm>
            <a:off x="-20717" y="-387424"/>
            <a:ext cx="12212717" cy="8037512"/>
          </a:xfrm>
          <a:prstGeom prst="rect">
            <a:avLst/>
          </a:prstGeom>
          <a:noFill/>
          <a:ln>
            <a:noFill/>
          </a:ln>
        </p:spPr>
      </p:pic>
      <p:sp>
        <p:nvSpPr>
          <p:cNvPr id="6" name="Rectangle 3"/>
          <p:cNvSpPr/>
          <p:nvPr/>
        </p:nvSpPr>
        <p:spPr>
          <a:xfrm flipH="1" flipV="1">
            <a:off x="-323073" y="3140968"/>
            <a:ext cx="12192000" cy="2252143"/>
          </a:xfrm>
          <a:prstGeom prst="rect">
            <a:avLst/>
          </a:prstGeom>
          <a:gradFill>
            <a:gsLst>
              <a:gs pos="0">
                <a:schemeClr val="accent1"/>
              </a:gs>
              <a:gs pos="100000">
                <a:schemeClr val="accent1">
                  <a:shade val="94000"/>
                  <a:satMod val="135000"/>
                  <a:alpha val="0"/>
                </a:schemeClr>
              </a:gs>
            </a:gsLst>
            <a:lin ang="108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2"/>
              </a:solidFill>
            </a:endParaRPr>
          </a:p>
        </p:txBody>
      </p:sp>
      <p:sp>
        <p:nvSpPr>
          <p:cNvPr id="7" name="Otsikko 1"/>
          <p:cNvSpPr txBox="1">
            <a:spLocks/>
          </p:cNvSpPr>
          <p:nvPr/>
        </p:nvSpPr>
        <p:spPr>
          <a:xfrm>
            <a:off x="1251429" y="4077072"/>
            <a:ext cx="4714243" cy="648072"/>
          </a:xfrm>
          <a:prstGeom prst="rect">
            <a:avLst/>
          </a:prstGeom>
        </p:spPr>
        <p:txBody>
          <a:bodyPr>
            <a:normAutofit fontScale="25000" lnSpcReduction="20000"/>
          </a:bodyPr>
          <a:lstStyle>
            <a:lvl1pPr algn="l" defTabSz="914400" rtl="0" eaLnBrk="1" latinLnBrk="0" hangingPunct="1">
              <a:lnSpc>
                <a:spcPct val="100000"/>
              </a:lnSpc>
              <a:spcBef>
                <a:spcPct val="0"/>
              </a:spcBef>
              <a:buNone/>
              <a:defRPr sz="3000" kern="1200">
                <a:solidFill>
                  <a:schemeClr val="tx1"/>
                </a:solidFill>
                <a:latin typeface="+mj-lt"/>
                <a:ea typeface="+mj-ea"/>
                <a:cs typeface="+mj-cs"/>
              </a:defRPr>
            </a:lvl1pPr>
          </a:lstStyle>
          <a:p>
            <a:r>
              <a:rPr lang="fi-FI" sz="16000" b="1" dirty="0" smtClean="0"/>
              <a:t>KIITOS!</a:t>
            </a:r>
          </a:p>
          <a:p>
            <a:endParaRPr lang="fi-FI" sz="16000" b="1" dirty="0">
              <a:solidFill>
                <a:schemeClr val="bg1"/>
              </a:solidFill>
            </a:endParaRPr>
          </a:p>
          <a:p>
            <a:endParaRPr lang="fi-FI" sz="16000" b="1" dirty="0" smtClean="0">
              <a:solidFill>
                <a:schemeClr val="bg1"/>
              </a:solidFill>
            </a:endParaRPr>
          </a:p>
          <a:p>
            <a:endParaRPr lang="fi-FI" sz="9600" b="1" dirty="0">
              <a:solidFill>
                <a:schemeClr val="bg1"/>
              </a:solidFill>
            </a:endParaRPr>
          </a:p>
          <a:p>
            <a:endParaRPr lang="fi-FI" sz="9600" b="1" dirty="0" smtClean="0">
              <a:solidFill>
                <a:schemeClr val="bg1"/>
              </a:solidFill>
            </a:endParaRPr>
          </a:p>
          <a:p>
            <a:endParaRPr lang="fi-FI" sz="9600" b="1" dirty="0">
              <a:solidFill>
                <a:schemeClr val="bg1"/>
              </a:solidFill>
            </a:endParaRPr>
          </a:p>
          <a:p>
            <a:endParaRPr lang="fi-FI" sz="9600" b="1" dirty="0" smtClean="0">
              <a:solidFill>
                <a:schemeClr val="bg1"/>
              </a:solidFill>
            </a:endParaRPr>
          </a:p>
          <a:p>
            <a:endParaRPr lang="fi-FI" sz="9600" b="1" dirty="0">
              <a:solidFill>
                <a:schemeClr val="bg1"/>
              </a:solidFill>
            </a:endParaRPr>
          </a:p>
          <a:p>
            <a:r>
              <a:rPr lang="fi-FI" sz="9600" b="1" dirty="0" smtClean="0">
                <a:solidFill>
                  <a:schemeClr val="bg1"/>
                </a:solidFill>
              </a:rPr>
              <a:t>	</a:t>
            </a:r>
          </a:p>
          <a:p>
            <a:endParaRPr lang="fi-FI" sz="7200" b="1" dirty="0">
              <a:solidFill>
                <a:schemeClr val="bg1"/>
              </a:solidFill>
              <a:latin typeface="Arial Narrow" panose="020B0606020202030204" pitchFamily="34" charset="0"/>
            </a:endParaRPr>
          </a:p>
          <a:p>
            <a:endParaRPr lang="fi-FI" sz="9600" b="1" dirty="0" smtClean="0">
              <a:solidFill>
                <a:schemeClr val="bg1"/>
              </a:solidFill>
            </a:endParaRPr>
          </a:p>
          <a:p>
            <a:endParaRPr lang="fi-FI" sz="9600" b="1" dirty="0">
              <a:solidFill>
                <a:schemeClr val="bg1"/>
              </a:solidFill>
            </a:endParaRPr>
          </a:p>
          <a:p>
            <a:r>
              <a:rPr lang="fi-FI" sz="9600" b="1" dirty="0">
                <a:solidFill>
                  <a:schemeClr val="bg1"/>
                </a:solidFill>
              </a:rPr>
              <a:t>                                                      </a:t>
            </a:r>
            <a:endParaRPr lang="fi-FI" sz="4000" b="1" dirty="0">
              <a:solidFill>
                <a:schemeClr val="bg1"/>
              </a:solidFill>
            </a:endParaRPr>
          </a:p>
        </p:txBody>
      </p:sp>
      <p:sp>
        <p:nvSpPr>
          <p:cNvPr id="9" name="Rectangle 4"/>
          <p:cNvSpPr/>
          <p:nvPr/>
        </p:nvSpPr>
        <p:spPr>
          <a:xfrm rot="5400000" flipH="1" flipV="1">
            <a:off x="4855681" y="-4610937"/>
            <a:ext cx="2423034" cy="12216681"/>
          </a:xfrm>
          <a:prstGeom prst="rect">
            <a:avLst/>
          </a:prstGeom>
          <a:gradFill>
            <a:gsLst>
              <a:gs pos="40000">
                <a:schemeClr val="bg1"/>
              </a:gs>
              <a:gs pos="100000">
                <a:schemeClr val="accent1">
                  <a:shade val="94000"/>
                  <a:satMod val="135000"/>
                  <a:alpha val="0"/>
                </a:schemeClr>
              </a:gs>
            </a:gsLst>
            <a:lin ang="108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pic>
        <p:nvPicPr>
          <p:cNvPr id="11" name="Kuva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7341" y="50802"/>
            <a:ext cx="3868081" cy="1392508"/>
          </a:xfrm>
          <a:prstGeom prst="rect">
            <a:avLst/>
          </a:prstGeom>
        </p:spPr>
      </p:pic>
    </p:spTree>
    <p:extLst>
      <p:ext uri="{BB962C8B-B14F-4D97-AF65-F5344CB8AC3E}">
        <p14:creationId xmlns:p14="http://schemas.microsoft.com/office/powerpoint/2010/main" val="688493401"/>
      </p:ext>
    </p:extLst>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5"/>
          <p:cNvGrpSpPr/>
          <p:nvPr/>
        </p:nvGrpSpPr>
        <p:grpSpPr>
          <a:xfrm>
            <a:off x="8754533" y="5135936"/>
            <a:ext cx="3437468" cy="1734600"/>
            <a:chOff x="5706532" y="5123400"/>
            <a:chExt cx="3437468" cy="1734600"/>
          </a:xfrm>
        </p:grpSpPr>
        <p:grpSp>
          <p:nvGrpSpPr>
            <p:cNvPr id="14" name="Group 25"/>
            <p:cNvGrpSpPr/>
            <p:nvPr/>
          </p:nvGrpSpPr>
          <p:grpSpPr>
            <a:xfrm>
              <a:off x="5706532" y="5123400"/>
              <a:ext cx="3437468" cy="1734600"/>
              <a:chOff x="5706532" y="5123400"/>
              <a:chExt cx="3437468" cy="1734600"/>
            </a:xfrm>
          </p:grpSpPr>
          <p:sp>
            <p:nvSpPr>
              <p:cNvPr id="21" name="Freeform 17"/>
              <p:cNvSpPr/>
              <p:nvPr/>
            </p:nvSpPr>
            <p:spPr>
              <a:xfrm>
                <a:off x="6606190" y="5123400"/>
                <a:ext cx="2537810" cy="1734600"/>
              </a:xfrm>
              <a:custGeom>
                <a:avLst/>
                <a:gdLst>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0 w 3242734"/>
                  <a:gd name="connsiteY4"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1540934 w 3242734"/>
                  <a:gd name="connsiteY4" fmla="*/ 3225800 h 5384800"/>
                  <a:gd name="connsiteX5" fmla="*/ 0 w 3242734"/>
                  <a:gd name="connsiteY5"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1540934 w 3242734"/>
                  <a:gd name="connsiteY4" fmla="*/ 3225800 h 5384800"/>
                  <a:gd name="connsiteX5" fmla="*/ 0 w 3242734"/>
                  <a:gd name="connsiteY5"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1540934 w 3242734"/>
                  <a:gd name="connsiteY4" fmla="*/ 3225800 h 5384800"/>
                  <a:gd name="connsiteX5" fmla="*/ 0 w 3242734"/>
                  <a:gd name="connsiteY5" fmla="*/ 5384800 h 5384800"/>
                  <a:gd name="connsiteX0" fmla="*/ 244122 w 3486856"/>
                  <a:gd name="connsiteY0" fmla="*/ 5384800 h 5384800"/>
                  <a:gd name="connsiteX1" fmla="*/ 3486856 w 3486856"/>
                  <a:gd name="connsiteY1" fmla="*/ 5384800 h 5384800"/>
                  <a:gd name="connsiteX2" fmla="*/ 3486856 w 3486856"/>
                  <a:gd name="connsiteY2" fmla="*/ 0 h 5384800"/>
                  <a:gd name="connsiteX3" fmla="*/ 2022122 w 3486856"/>
                  <a:gd name="connsiteY3" fmla="*/ 2853266 h 5384800"/>
                  <a:gd name="connsiteX4" fmla="*/ 244122 w 3486856"/>
                  <a:gd name="connsiteY4"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0 w 3242734"/>
                  <a:gd name="connsiteY4"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0 w 3242734"/>
                  <a:gd name="connsiteY4"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0 w 3242734"/>
                  <a:gd name="connsiteY4"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0 w 3242734"/>
                  <a:gd name="connsiteY3"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0 w 3242734"/>
                  <a:gd name="connsiteY3"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0 w 3242734"/>
                  <a:gd name="connsiteY3"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0 w 3242734"/>
                  <a:gd name="connsiteY3"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0 w 3242734"/>
                  <a:gd name="connsiteY3"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0 w 3242734"/>
                  <a:gd name="connsiteY3" fmla="*/ 5384800 h 5384800"/>
                  <a:gd name="connsiteX0" fmla="*/ 0 w 3727269"/>
                  <a:gd name="connsiteY0" fmla="*/ 5384800 h 5384800"/>
                  <a:gd name="connsiteX1" fmla="*/ 3727269 w 3727269"/>
                  <a:gd name="connsiteY1" fmla="*/ 5384800 h 5384800"/>
                  <a:gd name="connsiteX2" fmla="*/ 3727269 w 3727269"/>
                  <a:gd name="connsiteY2" fmla="*/ 0 h 5384800"/>
                  <a:gd name="connsiteX3" fmla="*/ 0 w 3727269"/>
                  <a:gd name="connsiteY3" fmla="*/ 5384800 h 5384800"/>
                  <a:gd name="connsiteX0" fmla="*/ 0 w 3727269"/>
                  <a:gd name="connsiteY0" fmla="*/ 5384800 h 5384800"/>
                  <a:gd name="connsiteX1" fmla="*/ 3727269 w 3727269"/>
                  <a:gd name="connsiteY1" fmla="*/ 5384800 h 5384800"/>
                  <a:gd name="connsiteX2" fmla="*/ 3727269 w 3727269"/>
                  <a:gd name="connsiteY2" fmla="*/ 0 h 5384800"/>
                  <a:gd name="connsiteX3" fmla="*/ 0 w 3727269"/>
                  <a:gd name="connsiteY3" fmla="*/ 5384800 h 5384800"/>
                  <a:gd name="connsiteX0" fmla="*/ 0 w 3727269"/>
                  <a:gd name="connsiteY0" fmla="*/ 5384800 h 5384800"/>
                  <a:gd name="connsiteX1" fmla="*/ 3727269 w 3727269"/>
                  <a:gd name="connsiteY1" fmla="*/ 5384800 h 5384800"/>
                  <a:gd name="connsiteX2" fmla="*/ 3727269 w 3727269"/>
                  <a:gd name="connsiteY2" fmla="*/ 0 h 5384800"/>
                  <a:gd name="connsiteX3" fmla="*/ 0 w 3727269"/>
                  <a:gd name="connsiteY3" fmla="*/ 5384800 h 5384800"/>
                  <a:gd name="connsiteX0" fmla="*/ 0 w 3727273"/>
                  <a:gd name="connsiteY0" fmla="*/ 2589349 h 2589349"/>
                  <a:gd name="connsiteX1" fmla="*/ 3727269 w 3727273"/>
                  <a:gd name="connsiteY1" fmla="*/ 2589349 h 2589349"/>
                  <a:gd name="connsiteX2" fmla="*/ 3727273 w 3727273"/>
                  <a:gd name="connsiteY2" fmla="*/ 0 h 2589349"/>
                  <a:gd name="connsiteX3" fmla="*/ 0 w 3727273"/>
                  <a:gd name="connsiteY3" fmla="*/ 2589349 h 2589349"/>
                  <a:gd name="connsiteX0" fmla="*/ 0 w 3727273"/>
                  <a:gd name="connsiteY0" fmla="*/ 2589349 h 2589349"/>
                  <a:gd name="connsiteX1" fmla="*/ 3727269 w 3727273"/>
                  <a:gd name="connsiteY1" fmla="*/ 2589349 h 2589349"/>
                  <a:gd name="connsiteX2" fmla="*/ 3727273 w 3727273"/>
                  <a:gd name="connsiteY2" fmla="*/ 0 h 2589349"/>
                  <a:gd name="connsiteX3" fmla="*/ 0 w 3727273"/>
                  <a:gd name="connsiteY3" fmla="*/ 2589349 h 2589349"/>
                  <a:gd name="connsiteX0" fmla="*/ 0 w 3727273"/>
                  <a:gd name="connsiteY0" fmla="*/ 2465412 h 2465412"/>
                  <a:gd name="connsiteX1" fmla="*/ 3727269 w 3727273"/>
                  <a:gd name="connsiteY1" fmla="*/ 2465412 h 2465412"/>
                  <a:gd name="connsiteX2" fmla="*/ 3727273 w 3727273"/>
                  <a:gd name="connsiteY2" fmla="*/ 341972 h 2465412"/>
                  <a:gd name="connsiteX3" fmla="*/ 0 w 3727273"/>
                  <a:gd name="connsiteY3" fmla="*/ 2465412 h 2465412"/>
                  <a:gd name="connsiteX0" fmla="*/ 0 w 3727273"/>
                  <a:gd name="connsiteY0" fmla="*/ 2589349 h 2589349"/>
                  <a:gd name="connsiteX1" fmla="*/ 3727269 w 3727273"/>
                  <a:gd name="connsiteY1" fmla="*/ 2589349 h 2589349"/>
                  <a:gd name="connsiteX2" fmla="*/ 3727273 w 3727273"/>
                  <a:gd name="connsiteY2" fmla="*/ 0 h 2589349"/>
                  <a:gd name="connsiteX3" fmla="*/ 0 w 3727273"/>
                  <a:gd name="connsiteY3" fmla="*/ 2589349 h 258934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27273"/>
                  <a:gd name="connsiteY0" fmla="*/ 2318013 h 2318013"/>
                  <a:gd name="connsiteX1" fmla="*/ 3727269 w 3727273"/>
                  <a:gd name="connsiteY1" fmla="*/ 2318013 h 2318013"/>
                  <a:gd name="connsiteX2" fmla="*/ 3711266 w 3727273"/>
                  <a:gd name="connsiteY2" fmla="*/ 39270 h 2318013"/>
                  <a:gd name="connsiteX3" fmla="*/ 0 w 3727273"/>
                  <a:gd name="connsiteY3" fmla="*/ 2318013 h 2318013"/>
                  <a:gd name="connsiteX0" fmla="*/ 0 w 3727273"/>
                  <a:gd name="connsiteY0" fmla="*/ 2628619 h 2628619"/>
                  <a:gd name="connsiteX1" fmla="*/ 3727269 w 3727273"/>
                  <a:gd name="connsiteY1" fmla="*/ 2628619 h 2628619"/>
                  <a:gd name="connsiteX2" fmla="*/ 3711266 w 3727273"/>
                  <a:gd name="connsiteY2" fmla="*/ 39270 h 2628619"/>
                  <a:gd name="connsiteX3" fmla="*/ 0 w 3727273"/>
                  <a:gd name="connsiteY3" fmla="*/ 2628619 h 2628619"/>
                  <a:gd name="connsiteX0" fmla="*/ 0 w 3727271"/>
                  <a:gd name="connsiteY0" fmla="*/ 2589349 h 2589349"/>
                  <a:gd name="connsiteX1" fmla="*/ 3727269 w 3727271"/>
                  <a:gd name="connsiteY1" fmla="*/ 2589349 h 2589349"/>
                  <a:gd name="connsiteX2" fmla="*/ 3711266 w 3727271"/>
                  <a:gd name="connsiteY2" fmla="*/ 0 h 2589349"/>
                  <a:gd name="connsiteX3" fmla="*/ 0 w 3727271"/>
                  <a:gd name="connsiteY3" fmla="*/ 2589349 h 2589349"/>
                  <a:gd name="connsiteX0" fmla="*/ 0 w 3727271"/>
                  <a:gd name="connsiteY0" fmla="*/ 2589349 h 2589349"/>
                  <a:gd name="connsiteX1" fmla="*/ 3727269 w 3727271"/>
                  <a:gd name="connsiteY1" fmla="*/ 2589349 h 2589349"/>
                  <a:gd name="connsiteX2" fmla="*/ 3711268 w 3727271"/>
                  <a:gd name="connsiteY2" fmla="*/ 0 h 2589349"/>
                  <a:gd name="connsiteX3" fmla="*/ 0 w 3727271"/>
                  <a:gd name="connsiteY3" fmla="*/ 2589349 h 2589349"/>
                  <a:gd name="connsiteX0" fmla="*/ 0 w 3727271"/>
                  <a:gd name="connsiteY0" fmla="*/ 2589349 h 2589349"/>
                  <a:gd name="connsiteX1" fmla="*/ 3727269 w 3727271"/>
                  <a:gd name="connsiteY1" fmla="*/ 2589349 h 2589349"/>
                  <a:gd name="connsiteX2" fmla="*/ 3711270 w 3727271"/>
                  <a:gd name="connsiteY2" fmla="*/ 0 h 2589349"/>
                  <a:gd name="connsiteX3" fmla="*/ 0 w 3727271"/>
                  <a:gd name="connsiteY3" fmla="*/ 2589349 h 2589349"/>
                  <a:gd name="connsiteX0" fmla="*/ 0 w 3727271"/>
                  <a:gd name="connsiteY0" fmla="*/ 2744652 h 2744652"/>
                  <a:gd name="connsiteX1" fmla="*/ 3727269 w 3727271"/>
                  <a:gd name="connsiteY1" fmla="*/ 2744652 h 2744652"/>
                  <a:gd name="connsiteX2" fmla="*/ 3711272 w 3727271"/>
                  <a:gd name="connsiteY2" fmla="*/ 0 h 2744652"/>
                  <a:gd name="connsiteX3" fmla="*/ 0 w 3727271"/>
                  <a:gd name="connsiteY3" fmla="*/ 2744652 h 2744652"/>
                  <a:gd name="connsiteX0" fmla="*/ 0 w 4037875"/>
                  <a:gd name="connsiteY0" fmla="*/ 2744652 h 2744652"/>
                  <a:gd name="connsiteX1" fmla="*/ 4037873 w 4037875"/>
                  <a:gd name="connsiteY1" fmla="*/ 2744652 h 2744652"/>
                  <a:gd name="connsiteX2" fmla="*/ 4021876 w 4037875"/>
                  <a:gd name="connsiteY2" fmla="*/ 0 h 2744652"/>
                  <a:gd name="connsiteX3" fmla="*/ 0 w 4037875"/>
                  <a:gd name="connsiteY3" fmla="*/ 2744652 h 2744652"/>
                  <a:gd name="connsiteX0" fmla="*/ 0 w 4037875"/>
                  <a:gd name="connsiteY0" fmla="*/ 2744652 h 2744652"/>
                  <a:gd name="connsiteX1" fmla="*/ 4037873 w 4037875"/>
                  <a:gd name="connsiteY1" fmla="*/ 2744652 h 2744652"/>
                  <a:gd name="connsiteX2" fmla="*/ 4021876 w 4037875"/>
                  <a:gd name="connsiteY2" fmla="*/ 0 h 2744652"/>
                  <a:gd name="connsiteX3" fmla="*/ 0 w 4037875"/>
                  <a:gd name="connsiteY3" fmla="*/ 2744652 h 2744652"/>
                  <a:gd name="connsiteX0" fmla="*/ 0 w 4037875"/>
                  <a:gd name="connsiteY0" fmla="*/ 2744652 h 2744652"/>
                  <a:gd name="connsiteX1" fmla="*/ 4037873 w 4037875"/>
                  <a:gd name="connsiteY1" fmla="*/ 2744652 h 2744652"/>
                  <a:gd name="connsiteX2" fmla="*/ 4021876 w 4037875"/>
                  <a:gd name="connsiteY2" fmla="*/ 0 h 2744652"/>
                  <a:gd name="connsiteX3" fmla="*/ 0 w 4037875"/>
                  <a:gd name="connsiteY3" fmla="*/ 2744652 h 2744652"/>
                  <a:gd name="connsiteX0" fmla="*/ 0 w 4037875"/>
                  <a:gd name="connsiteY0" fmla="*/ 2744652 h 2744652"/>
                  <a:gd name="connsiteX1" fmla="*/ 4037873 w 4037875"/>
                  <a:gd name="connsiteY1" fmla="*/ 2744652 h 2744652"/>
                  <a:gd name="connsiteX2" fmla="*/ 4021880 w 4037875"/>
                  <a:gd name="connsiteY2" fmla="*/ 0 h 2744652"/>
                  <a:gd name="connsiteX3" fmla="*/ 0 w 4037875"/>
                  <a:gd name="connsiteY3" fmla="*/ 2744652 h 2744652"/>
                  <a:gd name="connsiteX0" fmla="*/ 0 w 4037875"/>
                  <a:gd name="connsiteY0" fmla="*/ 2744652 h 2744652"/>
                  <a:gd name="connsiteX1" fmla="*/ 4037873 w 4037875"/>
                  <a:gd name="connsiteY1" fmla="*/ 2744652 h 2744652"/>
                  <a:gd name="connsiteX2" fmla="*/ 4021884 w 4037875"/>
                  <a:gd name="connsiteY2" fmla="*/ 0 h 2744652"/>
                  <a:gd name="connsiteX3" fmla="*/ 0 w 4037875"/>
                  <a:gd name="connsiteY3" fmla="*/ 2744652 h 2744652"/>
                  <a:gd name="connsiteX0" fmla="*/ 0 w 4037875"/>
                  <a:gd name="connsiteY0" fmla="*/ 2744652 h 2744652"/>
                  <a:gd name="connsiteX1" fmla="*/ 4037873 w 4037875"/>
                  <a:gd name="connsiteY1" fmla="*/ 2744652 h 2744652"/>
                  <a:gd name="connsiteX2" fmla="*/ 4021888 w 4037875"/>
                  <a:gd name="connsiteY2" fmla="*/ 0 h 2744652"/>
                  <a:gd name="connsiteX3" fmla="*/ 0 w 4037875"/>
                  <a:gd name="connsiteY3" fmla="*/ 2744652 h 2744652"/>
                  <a:gd name="connsiteX0" fmla="*/ 0 w 4037875"/>
                  <a:gd name="connsiteY0" fmla="*/ 2589349 h 2589349"/>
                  <a:gd name="connsiteX1" fmla="*/ 4037873 w 4037875"/>
                  <a:gd name="connsiteY1" fmla="*/ 2589349 h 2589349"/>
                  <a:gd name="connsiteX2" fmla="*/ 4021892 w 4037875"/>
                  <a:gd name="connsiteY2" fmla="*/ 0 h 2589349"/>
                  <a:gd name="connsiteX3" fmla="*/ 0 w 4037875"/>
                  <a:gd name="connsiteY3" fmla="*/ 2589349 h 2589349"/>
                  <a:gd name="connsiteX0" fmla="*/ 0 w 4037875"/>
                  <a:gd name="connsiteY0" fmla="*/ 2589349 h 2589349"/>
                  <a:gd name="connsiteX1" fmla="*/ 4037873 w 4037875"/>
                  <a:gd name="connsiteY1" fmla="*/ 2589349 h 2589349"/>
                  <a:gd name="connsiteX2" fmla="*/ 4021892 w 4037875"/>
                  <a:gd name="connsiteY2" fmla="*/ 0 h 2589349"/>
                  <a:gd name="connsiteX3" fmla="*/ 0 w 4037875"/>
                  <a:gd name="connsiteY3" fmla="*/ 2589349 h 2589349"/>
                  <a:gd name="connsiteX0" fmla="*/ 0 w 4037875"/>
                  <a:gd name="connsiteY0" fmla="*/ 2589349 h 2589349"/>
                  <a:gd name="connsiteX1" fmla="*/ 4037873 w 4037875"/>
                  <a:gd name="connsiteY1" fmla="*/ 2589349 h 2589349"/>
                  <a:gd name="connsiteX2" fmla="*/ 4021892 w 4037875"/>
                  <a:gd name="connsiteY2" fmla="*/ 0 h 2589349"/>
                  <a:gd name="connsiteX3" fmla="*/ 0 w 4037875"/>
                  <a:gd name="connsiteY3" fmla="*/ 2589349 h 2589349"/>
                  <a:gd name="connsiteX0" fmla="*/ 0 w 4037875"/>
                  <a:gd name="connsiteY0" fmla="*/ 2641117 h 2641117"/>
                  <a:gd name="connsiteX1" fmla="*/ 4037873 w 4037875"/>
                  <a:gd name="connsiteY1" fmla="*/ 2641117 h 2641117"/>
                  <a:gd name="connsiteX2" fmla="*/ 4021892 w 4037875"/>
                  <a:gd name="connsiteY2" fmla="*/ 0 h 2641117"/>
                  <a:gd name="connsiteX3" fmla="*/ 0 w 4037875"/>
                  <a:gd name="connsiteY3" fmla="*/ 2641117 h 2641117"/>
                  <a:gd name="connsiteX0" fmla="*/ 0 w 4037875"/>
                  <a:gd name="connsiteY0" fmla="*/ 2641117 h 2641117"/>
                  <a:gd name="connsiteX1" fmla="*/ 4037873 w 4037875"/>
                  <a:gd name="connsiteY1" fmla="*/ 2641117 h 2641117"/>
                  <a:gd name="connsiteX2" fmla="*/ 4021892 w 4037875"/>
                  <a:gd name="connsiteY2" fmla="*/ 0 h 2641117"/>
                  <a:gd name="connsiteX3" fmla="*/ 0 w 4037875"/>
                  <a:gd name="connsiteY3" fmla="*/ 2641117 h 2641117"/>
                  <a:gd name="connsiteX0" fmla="*/ 0 w 4037875"/>
                  <a:gd name="connsiteY0" fmla="*/ 2641117 h 2641117"/>
                  <a:gd name="connsiteX1" fmla="*/ 4037873 w 4037875"/>
                  <a:gd name="connsiteY1" fmla="*/ 2641117 h 2641117"/>
                  <a:gd name="connsiteX2" fmla="*/ 4021892 w 4037875"/>
                  <a:gd name="connsiteY2" fmla="*/ 0 h 2641117"/>
                  <a:gd name="connsiteX3" fmla="*/ 0 w 4037875"/>
                  <a:gd name="connsiteY3" fmla="*/ 2641117 h 2641117"/>
                  <a:gd name="connsiteX0" fmla="*/ 0 w 4037875"/>
                  <a:gd name="connsiteY0" fmla="*/ 2641117 h 2641117"/>
                  <a:gd name="connsiteX1" fmla="*/ 4037873 w 4037875"/>
                  <a:gd name="connsiteY1" fmla="*/ 2641117 h 2641117"/>
                  <a:gd name="connsiteX2" fmla="*/ 4021892 w 4037875"/>
                  <a:gd name="connsiteY2" fmla="*/ 0 h 2641117"/>
                  <a:gd name="connsiteX3" fmla="*/ 0 w 4037875"/>
                  <a:gd name="connsiteY3" fmla="*/ 2641117 h 2641117"/>
                  <a:gd name="connsiteX0" fmla="*/ 0 w 4037875"/>
                  <a:gd name="connsiteY0" fmla="*/ 2641117 h 2641117"/>
                  <a:gd name="connsiteX1" fmla="*/ 4037873 w 4037875"/>
                  <a:gd name="connsiteY1" fmla="*/ 2641117 h 2641117"/>
                  <a:gd name="connsiteX2" fmla="*/ 4021892 w 4037875"/>
                  <a:gd name="connsiteY2" fmla="*/ 0 h 2641117"/>
                  <a:gd name="connsiteX3" fmla="*/ 0 w 4037875"/>
                  <a:gd name="connsiteY3" fmla="*/ 2641117 h 2641117"/>
                  <a:gd name="connsiteX0" fmla="*/ 0 w 4177195"/>
                  <a:gd name="connsiteY0" fmla="*/ 2641117 h 2641117"/>
                  <a:gd name="connsiteX1" fmla="*/ 4037873 w 4177195"/>
                  <a:gd name="connsiteY1" fmla="*/ 2641117 h 2641117"/>
                  <a:gd name="connsiteX2" fmla="*/ 4177195 w 4177195"/>
                  <a:gd name="connsiteY2" fmla="*/ 0 h 2641117"/>
                  <a:gd name="connsiteX3" fmla="*/ 0 w 4177195"/>
                  <a:gd name="connsiteY3" fmla="*/ 2641117 h 2641117"/>
                  <a:gd name="connsiteX0" fmla="*/ 0 w 4037875"/>
                  <a:gd name="connsiteY0" fmla="*/ 2641117 h 2641117"/>
                  <a:gd name="connsiteX1" fmla="*/ 4037873 w 4037875"/>
                  <a:gd name="connsiteY1" fmla="*/ 2641117 h 2641117"/>
                  <a:gd name="connsiteX2" fmla="*/ 4037875 w 4037875"/>
                  <a:gd name="connsiteY2" fmla="*/ 0 h 2641117"/>
                  <a:gd name="connsiteX3" fmla="*/ 0 w 4037875"/>
                  <a:gd name="connsiteY3" fmla="*/ 2641117 h 2641117"/>
                  <a:gd name="connsiteX0" fmla="*/ 0 w 4037875"/>
                  <a:gd name="connsiteY0" fmla="*/ 2641117 h 2641117"/>
                  <a:gd name="connsiteX1" fmla="*/ 4037873 w 4037875"/>
                  <a:gd name="connsiteY1" fmla="*/ 2641117 h 2641117"/>
                  <a:gd name="connsiteX2" fmla="*/ 4037875 w 4037875"/>
                  <a:gd name="connsiteY2" fmla="*/ 0 h 2641117"/>
                  <a:gd name="connsiteX3" fmla="*/ 0 w 4037875"/>
                  <a:gd name="connsiteY3" fmla="*/ 2641117 h 2641117"/>
                  <a:gd name="connsiteX0" fmla="*/ 0 w 4037875"/>
                  <a:gd name="connsiteY0" fmla="*/ 2641117 h 2641117"/>
                  <a:gd name="connsiteX1" fmla="*/ 4037873 w 4037875"/>
                  <a:gd name="connsiteY1" fmla="*/ 2641117 h 2641117"/>
                  <a:gd name="connsiteX2" fmla="*/ 4037875 w 4037875"/>
                  <a:gd name="connsiteY2" fmla="*/ 0 h 2641117"/>
                  <a:gd name="connsiteX3" fmla="*/ 0 w 4037875"/>
                  <a:gd name="connsiteY3" fmla="*/ 2641117 h 2641117"/>
                  <a:gd name="connsiteX0" fmla="*/ 0 w 4052955"/>
                  <a:gd name="connsiteY0" fmla="*/ 2689548 h 2689548"/>
                  <a:gd name="connsiteX1" fmla="*/ 4052953 w 4052955"/>
                  <a:gd name="connsiteY1" fmla="*/ 2641117 h 2689548"/>
                  <a:gd name="connsiteX2" fmla="*/ 4052955 w 4052955"/>
                  <a:gd name="connsiteY2" fmla="*/ 0 h 2689548"/>
                  <a:gd name="connsiteX3" fmla="*/ 0 w 4052955"/>
                  <a:gd name="connsiteY3" fmla="*/ 2689548 h 2689548"/>
                  <a:gd name="connsiteX0" fmla="*/ 0 w 3992636"/>
                  <a:gd name="connsiteY0" fmla="*/ 2612058 h 2641117"/>
                  <a:gd name="connsiteX1" fmla="*/ 3992634 w 3992636"/>
                  <a:gd name="connsiteY1" fmla="*/ 2641117 h 2641117"/>
                  <a:gd name="connsiteX2" fmla="*/ 3992636 w 3992636"/>
                  <a:gd name="connsiteY2" fmla="*/ 0 h 2641117"/>
                  <a:gd name="connsiteX3" fmla="*/ 0 w 3992636"/>
                  <a:gd name="connsiteY3" fmla="*/ 2612058 h 2641117"/>
                  <a:gd name="connsiteX0" fmla="*/ 0 w 4017769"/>
                  <a:gd name="connsiteY0" fmla="*/ 2645960 h 2645960"/>
                  <a:gd name="connsiteX1" fmla="*/ 4017767 w 4017769"/>
                  <a:gd name="connsiteY1" fmla="*/ 2641117 h 2645960"/>
                  <a:gd name="connsiteX2" fmla="*/ 4017769 w 4017769"/>
                  <a:gd name="connsiteY2" fmla="*/ 0 h 2645960"/>
                  <a:gd name="connsiteX3" fmla="*/ 0 w 4017769"/>
                  <a:gd name="connsiteY3" fmla="*/ 2645960 h 2645960"/>
                </a:gdLst>
                <a:ahLst/>
                <a:cxnLst>
                  <a:cxn ang="0">
                    <a:pos x="connsiteX0" y="connsiteY0"/>
                  </a:cxn>
                  <a:cxn ang="0">
                    <a:pos x="connsiteX1" y="connsiteY1"/>
                  </a:cxn>
                  <a:cxn ang="0">
                    <a:pos x="connsiteX2" y="connsiteY2"/>
                  </a:cxn>
                  <a:cxn ang="0">
                    <a:pos x="connsiteX3" y="connsiteY3"/>
                  </a:cxn>
                </a:cxnLst>
                <a:rect l="l" t="t" r="r" b="b"/>
                <a:pathLst>
                  <a:path w="4017769" h="2645960">
                    <a:moveTo>
                      <a:pt x="0" y="2645960"/>
                    </a:moveTo>
                    <a:lnTo>
                      <a:pt x="4017767" y="2641117"/>
                    </a:lnTo>
                    <a:cubicBezTo>
                      <a:pt x="4017768" y="1778001"/>
                      <a:pt x="4017768" y="863116"/>
                      <a:pt x="4017769" y="0"/>
                    </a:cubicBezTo>
                    <a:cubicBezTo>
                      <a:pt x="3690816" y="286434"/>
                      <a:pt x="1756551" y="1802598"/>
                      <a:pt x="0" y="2645960"/>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Freeform 18"/>
              <p:cNvSpPr/>
              <p:nvPr/>
            </p:nvSpPr>
            <p:spPr>
              <a:xfrm flipH="1">
                <a:off x="5706532" y="5839253"/>
                <a:ext cx="1863834" cy="1018747"/>
              </a:xfrm>
              <a:custGeom>
                <a:avLst/>
                <a:gdLst>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0 w 3242734"/>
                  <a:gd name="connsiteY4"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1540934 w 3242734"/>
                  <a:gd name="connsiteY4" fmla="*/ 3225800 h 5384800"/>
                  <a:gd name="connsiteX5" fmla="*/ 0 w 3242734"/>
                  <a:gd name="connsiteY5"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1540934 w 3242734"/>
                  <a:gd name="connsiteY4" fmla="*/ 3225800 h 5384800"/>
                  <a:gd name="connsiteX5" fmla="*/ 0 w 3242734"/>
                  <a:gd name="connsiteY5"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1540934 w 3242734"/>
                  <a:gd name="connsiteY4" fmla="*/ 3225800 h 5384800"/>
                  <a:gd name="connsiteX5" fmla="*/ 0 w 3242734"/>
                  <a:gd name="connsiteY5" fmla="*/ 5384800 h 5384800"/>
                  <a:gd name="connsiteX0" fmla="*/ 244122 w 3486856"/>
                  <a:gd name="connsiteY0" fmla="*/ 5384800 h 5384800"/>
                  <a:gd name="connsiteX1" fmla="*/ 3486856 w 3486856"/>
                  <a:gd name="connsiteY1" fmla="*/ 5384800 h 5384800"/>
                  <a:gd name="connsiteX2" fmla="*/ 3486856 w 3486856"/>
                  <a:gd name="connsiteY2" fmla="*/ 0 h 5384800"/>
                  <a:gd name="connsiteX3" fmla="*/ 2022122 w 3486856"/>
                  <a:gd name="connsiteY3" fmla="*/ 2853266 h 5384800"/>
                  <a:gd name="connsiteX4" fmla="*/ 244122 w 3486856"/>
                  <a:gd name="connsiteY4"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0 w 3242734"/>
                  <a:gd name="connsiteY4"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0 w 3242734"/>
                  <a:gd name="connsiteY4"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1778000 w 3242734"/>
                  <a:gd name="connsiteY3" fmla="*/ 2853266 h 5384800"/>
                  <a:gd name="connsiteX4" fmla="*/ 0 w 3242734"/>
                  <a:gd name="connsiteY4"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0 w 3242734"/>
                  <a:gd name="connsiteY3"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0 w 3242734"/>
                  <a:gd name="connsiteY3"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0 w 3242734"/>
                  <a:gd name="connsiteY3"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0 w 3242734"/>
                  <a:gd name="connsiteY3"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0 w 3242734"/>
                  <a:gd name="connsiteY3" fmla="*/ 5384800 h 5384800"/>
                  <a:gd name="connsiteX0" fmla="*/ 0 w 3242734"/>
                  <a:gd name="connsiteY0" fmla="*/ 5384800 h 5384800"/>
                  <a:gd name="connsiteX1" fmla="*/ 3242734 w 3242734"/>
                  <a:gd name="connsiteY1" fmla="*/ 5384800 h 5384800"/>
                  <a:gd name="connsiteX2" fmla="*/ 3242734 w 3242734"/>
                  <a:gd name="connsiteY2" fmla="*/ 0 h 5384800"/>
                  <a:gd name="connsiteX3" fmla="*/ 0 w 3242734"/>
                  <a:gd name="connsiteY3" fmla="*/ 5384800 h 5384800"/>
                  <a:gd name="connsiteX0" fmla="*/ 0 w 3727269"/>
                  <a:gd name="connsiteY0" fmla="*/ 5384800 h 5384800"/>
                  <a:gd name="connsiteX1" fmla="*/ 3727269 w 3727269"/>
                  <a:gd name="connsiteY1" fmla="*/ 5384800 h 5384800"/>
                  <a:gd name="connsiteX2" fmla="*/ 3727269 w 3727269"/>
                  <a:gd name="connsiteY2" fmla="*/ 0 h 5384800"/>
                  <a:gd name="connsiteX3" fmla="*/ 0 w 3727269"/>
                  <a:gd name="connsiteY3" fmla="*/ 5384800 h 5384800"/>
                  <a:gd name="connsiteX0" fmla="*/ 0 w 3727269"/>
                  <a:gd name="connsiteY0" fmla="*/ 5384800 h 5384800"/>
                  <a:gd name="connsiteX1" fmla="*/ 3727269 w 3727269"/>
                  <a:gd name="connsiteY1" fmla="*/ 5384800 h 5384800"/>
                  <a:gd name="connsiteX2" fmla="*/ 3727269 w 3727269"/>
                  <a:gd name="connsiteY2" fmla="*/ 0 h 5384800"/>
                  <a:gd name="connsiteX3" fmla="*/ 0 w 3727269"/>
                  <a:gd name="connsiteY3" fmla="*/ 5384800 h 5384800"/>
                  <a:gd name="connsiteX0" fmla="*/ 0 w 3727269"/>
                  <a:gd name="connsiteY0" fmla="*/ 5384800 h 5384800"/>
                  <a:gd name="connsiteX1" fmla="*/ 3727269 w 3727269"/>
                  <a:gd name="connsiteY1" fmla="*/ 5384800 h 5384800"/>
                  <a:gd name="connsiteX2" fmla="*/ 3727269 w 3727269"/>
                  <a:gd name="connsiteY2" fmla="*/ 0 h 5384800"/>
                  <a:gd name="connsiteX3" fmla="*/ 0 w 3727269"/>
                  <a:gd name="connsiteY3" fmla="*/ 5384800 h 5384800"/>
                  <a:gd name="connsiteX0" fmla="*/ 0 w 3727273"/>
                  <a:gd name="connsiteY0" fmla="*/ 2589349 h 2589349"/>
                  <a:gd name="connsiteX1" fmla="*/ 3727269 w 3727273"/>
                  <a:gd name="connsiteY1" fmla="*/ 2589349 h 2589349"/>
                  <a:gd name="connsiteX2" fmla="*/ 3727273 w 3727273"/>
                  <a:gd name="connsiteY2" fmla="*/ 0 h 2589349"/>
                  <a:gd name="connsiteX3" fmla="*/ 0 w 3727273"/>
                  <a:gd name="connsiteY3" fmla="*/ 2589349 h 2589349"/>
                  <a:gd name="connsiteX0" fmla="*/ 0 w 3727273"/>
                  <a:gd name="connsiteY0" fmla="*/ 2589349 h 2589349"/>
                  <a:gd name="connsiteX1" fmla="*/ 3727269 w 3727273"/>
                  <a:gd name="connsiteY1" fmla="*/ 2589349 h 2589349"/>
                  <a:gd name="connsiteX2" fmla="*/ 3727273 w 3727273"/>
                  <a:gd name="connsiteY2" fmla="*/ 0 h 2589349"/>
                  <a:gd name="connsiteX3" fmla="*/ 0 w 3727273"/>
                  <a:gd name="connsiteY3" fmla="*/ 2589349 h 2589349"/>
                  <a:gd name="connsiteX0" fmla="*/ 0 w 3727273"/>
                  <a:gd name="connsiteY0" fmla="*/ 2465412 h 2465412"/>
                  <a:gd name="connsiteX1" fmla="*/ 3727269 w 3727273"/>
                  <a:gd name="connsiteY1" fmla="*/ 2465412 h 2465412"/>
                  <a:gd name="connsiteX2" fmla="*/ 3727273 w 3727273"/>
                  <a:gd name="connsiteY2" fmla="*/ 341972 h 2465412"/>
                  <a:gd name="connsiteX3" fmla="*/ 0 w 3727273"/>
                  <a:gd name="connsiteY3" fmla="*/ 2465412 h 2465412"/>
                  <a:gd name="connsiteX0" fmla="*/ 0 w 3727273"/>
                  <a:gd name="connsiteY0" fmla="*/ 2589349 h 2589349"/>
                  <a:gd name="connsiteX1" fmla="*/ 3727269 w 3727273"/>
                  <a:gd name="connsiteY1" fmla="*/ 2589349 h 2589349"/>
                  <a:gd name="connsiteX2" fmla="*/ 3727273 w 3727273"/>
                  <a:gd name="connsiteY2" fmla="*/ 0 h 2589349"/>
                  <a:gd name="connsiteX3" fmla="*/ 0 w 3727273"/>
                  <a:gd name="connsiteY3" fmla="*/ 2589349 h 258934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43280"/>
                  <a:gd name="connsiteY0" fmla="*/ 2628619 h 2628619"/>
                  <a:gd name="connsiteX1" fmla="*/ 3727269 w 3743280"/>
                  <a:gd name="connsiteY1" fmla="*/ 2628619 h 2628619"/>
                  <a:gd name="connsiteX2" fmla="*/ 3727273 w 3743280"/>
                  <a:gd name="connsiteY2" fmla="*/ 39270 h 2628619"/>
                  <a:gd name="connsiteX3" fmla="*/ 0 w 3743280"/>
                  <a:gd name="connsiteY3" fmla="*/ 2628619 h 2628619"/>
                  <a:gd name="connsiteX0" fmla="*/ 0 w 3727273"/>
                  <a:gd name="connsiteY0" fmla="*/ 2318013 h 2318013"/>
                  <a:gd name="connsiteX1" fmla="*/ 3727269 w 3727273"/>
                  <a:gd name="connsiteY1" fmla="*/ 2318013 h 2318013"/>
                  <a:gd name="connsiteX2" fmla="*/ 3711266 w 3727273"/>
                  <a:gd name="connsiteY2" fmla="*/ 39270 h 2318013"/>
                  <a:gd name="connsiteX3" fmla="*/ 0 w 3727273"/>
                  <a:gd name="connsiteY3" fmla="*/ 2318013 h 2318013"/>
                  <a:gd name="connsiteX0" fmla="*/ 0 w 3727273"/>
                  <a:gd name="connsiteY0" fmla="*/ 2628619 h 2628619"/>
                  <a:gd name="connsiteX1" fmla="*/ 3727269 w 3727273"/>
                  <a:gd name="connsiteY1" fmla="*/ 2628619 h 2628619"/>
                  <a:gd name="connsiteX2" fmla="*/ 3711266 w 3727273"/>
                  <a:gd name="connsiteY2" fmla="*/ 39270 h 2628619"/>
                  <a:gd name="connsiteX3" fmla="*/ 0 w 3727273"/>
                  <a:gd name="connsiteY3" fmla="*/ 2628619 h 2628619"/>
                  <a:gd name="connsiteX0" fmla="*/ 0 w 3727271"/>
                  <a:gd name="connsiteY0" fmla="*/ 2589349 h 2589349"/>
                  <a:gd name="connsiteX1" fmla="*/ 3727269 w 3727271"/>
                  <a:gd name="connsiteY1" fmla="*/ 2589349 h 2589349"/>
                  <a:gd name="connsiteX2" fmla="*/ 3711266 w 3727271"/>
                  <a:gd name="connsiteY2" fmla="*/ 0 h 2589349"/>
                  <a:gd name="connsiteX3" fmla="*/ 0 w 3727271"/>
                  <a:gd name="connsiteY3" fmla="*/ 2589349 h 2589349"/>
                  <a:gd name="connsiteX0" fmla="*/ 0 w 3727271"/>
                  <a:gd name="connsiteY0" fmla="*/ 2589349 h 2589349"/>
                  <a:gd name="connsiteX1" fmla="*/ 3727269 w 3727271"/>
                  <a:gd name="connsiteY1" fmla="*/ 2589349 h 2589349"/>
                  <a:gd name="connsiteX2" fmla="*/ 3711268 w 3727271"/>
                  <a:gd name="connsiteY2" fmla="*/ 0 h 2589349"/>
                  <a:gd name="connsiteX3" fmla="*/ 0 w 3727271"/>
                  <a:gd name="connsiteY3" fmla="*/ 2589349 h 2589349"/>
                  <a:gd name="connsiteX0" fmla="*/ 0 w 3727271"/>
                  <a:gd name="connsiteY0" fmla="*/ 2589349 h 2589349"/>
                  <a:gd name="connsiteX1" fmla="*/ 3727269 w 3727271"/>
                  <a:gd name="connsiteY1" fmla="*/ 2589349 h 2589349"/>
                  <a:gd name="connsiteX2" fmla="*/ 3711270 w 3727271"/>
                  <a:gd name="connsiteY2" fmla="*/ 0 h 2589349"/>
                  <a:gd name="connsiteX3" fmla="*/ 0 w 3727271"/>
                  <a:gd name="connsiteY3" fmla="*/ 2589349 h 2589349"/>
                  <a:gd name="connsiteX0" fmla="*/ 0 w 3727271"/>
                  <a:gd name="connsiteY0" fmla="*/ 2744652 h 2744652"/>
                  <a:gd name="connsiteX1" fmla="*/ 3727269 w 3727271"/>
                  <a:gd name="connsiteY1" fmla="*/ 2744652 h 2744652"/>
                  <a:gd name="connsiteX2" fmla="*/ 3711272 w 3727271"/>
                  <a:gd name="connsiteY2" fmla="*/ 0 h 2744652"/>
                  <a:gd name="connsiteX3" fmla="*/ 0 w 3727271"/>
                  <a:gd name="connsiteY3" fmla="*/ 2744652 h 2744652"/>
                  <a:gd name="connsiteX0" fmla="*/ 0 w 4037875"/>
                  <a:gd name="connsiteY0" fmla="*/ 2744652 h 2744652"/>
                  <a:gd name="connsiteX1" fmla="*/ 4037873 w 4037875"/>
                  <a:gd name="connsiteY1" fmla="*/ 2744652 h 2744652"/>
                  <a:gd name="connsiteX2" fmla="*/ 4021876 w 4037875"/>
                  <a:gd name="connsiteY2" fmla="*/ 0 h 2744652"/>
                  <a:gd name="connsiteX3" fmla="*/ 0 w 4037875"/>
                  <a:gd name="connsiteY3" fmla="*/ 2744652 h 2744652"/>
                  <a:gd name="connsiteX0" fmla="*/ 0 w 4037875"/>
                  <a:gd name="connsiteY0" fmla="*/ 2744652 h 2744652"/>
                  <a:gd name="connsiteX1" fmla="*/ 4037873 w 4037875"/>
                  <a:gd name="connsiteY1" fmla="*/ 2744652 h 2744652"/>
                  <a:gd name="connsiteX2" fmla="*/ 4021876 w 4037875"/>
                  <a:gd name="connsiteY2" fmla="*/ 0 h 2744652"/>
                  <a:gd name="connsiteX3" fmla="*/ 0 w 4037875"/>
                  <a:gd name="connsiteY3" fmla="*/ 2744652 h 2744652"/>
                  <a:gd name="connsiteX0" fmla="*/ 0 w 4037875"/>
                  <a:gd name="connsiteY0" fmla="*/ 2744652 h 2744652"/>
                  <a:gd name="connsiteX1" fmla="*/ 4037873 w 4037875"/>
                  <a:gd name="connsiteY1" fmla="*/ 2744652 h 2744652"/>
                  <a:gd name="connsiteX2" fmla="*/ 4021876 w 4037875"/>
                  <a:gd name="connsiteY2" fmla="*/ 0 h 2744652"/>
                  <a:gd name="connsiteX3" fmla="*/ 0 w 4037875"/>
                  <a:gd name="connsiteY3" fmla="*/ 2744652 h 2744652"/>
                  <a:gd name="connsiteX0" fmla="*/ 0 w 4037875"/>
                  <a:gd name="connsiteY0" fmla="*/ 2744652 h 2744652"/>
                  <a:gd name="connsiteX1" fmla="*/ 4037873 w 4037875"/>
                  <a:gd name="connsiteY1" fmla="*/ 2744652 h 2744652"/>
                  <a:gd name="connsiteX2" fmla="*/ 4021880 w 4037875"/>
                  <a:gd name="connsiteY2" fmla="*/ 0 h 2744652"/>
                  <a:gd name="connsiteX3" fmla="*/ 0 w 4037875"/>
                  <a:gd name="connsiteY3" fmla="*/ 2744652 h 2744652"/>
                  <a:gd name="connsiteX0" fmla="*/ 0 w 4037875"/>
                  <a:gd name="connsiteY0" fmla="*/ 2744652 h 2744652"/>
                  <a:gd name="connsiteX1" fmla="*/ 4037873 w 4037875"/>
                  <a:gd name="connsiteY1" fmla="*/ 2744652 h 2744652"/>
                  <a:gd name="connsiteX2" fmla="*/ 4021884 w 4037875"/>
                  <a:gd name="connsiteY2" fmla="*/ 0 h 2744652"/>
                  <a:gd name="connsiteX3" fmla="*/ 0 w 4037875"/>
                  <a:gd name="connsiteY3" fmla="*/ 2744652 h 2744652"/>
                  <a:gd name="connsiteX0" fmla="*/ 0 w 4037875"/>
                  <a:gd name="connsiteY0" fmla="*/ 2744652 h 2744652"/>
                  <a:gd name="connsiteX1" fmla="*/ 4037873 w 4037875"/>
                  <a:gd name="connsiteY1" fmla="*/ 2744652 h 2744652"/>
                  <a:gd name="connsiteX2" fmla="*/ 4021888 w 4037875"/>
                  <a:gd name="connsiteY2" fmla="*/ 0 h 2744652"/>
                  <a:gd name="connsiteX3" fmla="*/ 0 w 4037875"/>
                  <a:gd name="connsiteY3" fmla="*/ 2744652 h 2744652"/>
                  <a:gd name="connsiteX0" fmla="*/ 0 w 4037875"/>
                  <a:gd name="connsiteY0" fmla="*/ 2589349 h 2589349"/>
                  <a:gd name="connsiteX1" fmla="*/ 4037873 w 4037875"/>
                  <a:gd name="connsiteY1" fmla="*/ 2589349 h 2589349"/>
                  <a:gd name="connsiteX2" fmla="*/ 4021892 w 4037875"/>
                  <a:gd name="connsiteY2" fmla="*/ 0 h 2589349"/>
                  <a:gd name="connsiteX3" fmla="*/ 0 w 4037875"/>
                  <a:gd name="connsiteY3" fmla="*/ 2589349 h 2589349"/>
                  <a:gd name="connsiteX0" fmla="*/ 0 w 4037875"/>
                  <a:gd name="connsiteY0" fmla="*/ 2589349 h 2589349"/>
                  <a:gd name="connsiteX1" fmla="*/ 4037873 w 4037875"/>
                  <a:gd name="connsiteY1" fmla="*/ 2589349 h 2589349"/>
                  <a:gd name="connsiteX2" fmla="*/ 4021892 w 4037875"/>
                  <a:gd name="connsiteY2" fmla="*/ 0 h 2589349"/>
                  <a:gd name="connsiteX3" fmla="*/ 0 w 4037875"/>
                  <a:gd name="connsiteY3" fmla="*/ 2589349 h 2589349"/>
                  <a:gd name="connsiteX0" fmla="*/ 0 w 4037875"/>
                  <a:gd name="connsiteY0" fmla="*/ 2589349 h 2589349"/>
                  <a:gd name="connsiteX1" fmla="*/ 4037873 w 4037875"/>
                  <a:gd name="connsiteY1" fmla="*/ 2589349 h 2589349"/>
                  <a:gd name="connsiteX2" fmla="*/ 4021892 w 4037875"/>
                  <a:gd name="connsiteY2" fmla="*/ 0 h 2589349"/>
                  <a:gd name="connsiteX3" fmla="*/ 0 w 4037875"/>
                  <a:gd name="connsiteY3" fmla="*/ 2589349 h 2589349"/>
                  <a:gd name="connsiteX0" fmla="*/ 0 w 4037875"/>
                  <a:gd name="connsiteY0" fmla="*/ 2641117 h 2641117"/>
                  <a:gd name="connsiteX1" fmla="*/ 4037873 w 4037875"/>
                  <a:gd name="connsiteY1" fmla="*/ 2641117 h 2641117"/>
                  <a:gd name="connsiteX2" fmla="*/ 4021892 w 4037875"/>
                  <a:gd name="connsiteY2" fmla="*/ 0 h 2641117"/>
                  <a:gd name="connsiteX3" fmla="*/ 0 w 4037875"/>
                  <a:gd name="connsiteY3" fmla="*/ 2641117 h 2641117"/>
                  <a:gd name="connsiteX0" fmla="*/ 0 w 4037875"/>
                  <a:gd name="connsiteY0" fmla="*/ 2641117 h 2641117"/>
                  <a:gd name="connsiteX1" fmla="*/ 4037873 w 4037875"/>
                  <a:gd name="connsiteY1" fmla="*/ 2641117 h 2641117"/>
                  <a:gd name="connsiteX2" fmla="*/ 4021892 w 4037875"/>
                  <a:gd name="connsiteY2" fmla="*/ 0 h 2641117"/>
                  <a:gd name="connsiteX3" fmla="*/ 0 w 4037875"/>
                  <a:gd name="connsiteY3" fmla="*/ 2641117 h 2641117"/>
                  <a:gd name="connsiteX0" fmla="*/ 0 w 4037875"/>
                  <a:gd name="connsiteY0" fmla="*/ 2485814 h 2485814"/>
                  <a:gd name="connsiteX1" fmla="*/ 4037873 w 4037875"/>
                  <a:gd name="connsiteY1" fmla="*/ 2485814 h 2485814"/>
                  <a:gd name="connsiteX2" fmla="*/ 4021892 w 4037875"/>
                  <a:gd name="connsiteY2" fmla="*/ 0 h 2485814"/>
                  <a:gd name="connsiteX3" fmla="*/ 0 w 4037875"/>
                  <a:gd name="connsiteY3" fmla="*/ 2485814 h 2485814"/>
                  <a:gd name="connsiteX0" fmla="*/ 0 w 4037875"/>
                  <a:gd name="connsiteY0" fmla="*/ 2485814 h 2485814"/>
                  <a:gd name="connsiteX1" fmla="*/ 4037873 w 4037875"/>
                  <a:gd name="connsiteY1" fmla="*/ 2485814 h 2485814"/>
                  <a:gd name="connsiteX2" fmla="*/ 4021892 w 4037875"/>
                  <a:gd name="connsiteY2" fmla="*/ 0 h 2485814"/>
                  <a:gd name="connsiteX3" fmla="*/ 0 w 4037875"/>
                  <a:gd name="connsiteY3" fmla="*/ 2485814 h 2485814"/>
                  <a:gd name="connsiteX0" fmla="*/ 0 w 4037875"/>
                  <a:gd name="connsiteY0" fmla="*/ 2485814 h 2485814"/>
                  <a:gd name="connsiteX1" fmla="*/ 4037873 w 4037875"/>
                  <a:gd name="connsiteY1" fmla="*/ 2485814 h 2485814"/>
                  <a:gd name="connsiteX2" fmla="*/ 4021892 w 4037875"/>
                  <a:gd name="connsiteY2" fmla="*/ 0 h 2485814"/>
                  <a:gd name="connsiteX3" fmla="*/ 0 w 4037875"/>
                  <a:gd name="connsiteY3" fmla="*/ 2485814 h 2485814"/>
                  <a:gd name="connsiteX0" fmla="*/ 0 w 4037875"/>
                  <a:gd name="connsiteY0" fmla="*/ 1553997 h 1553997"/>
                  <a:gd name="connsiteX1" fmla="*/ 4037873 w 4037875"/>
                  <a:gd name="connsiteY1" fmla="*/ 1553997 h 1553997"/>
                  <a:gd name="connsiteX2" fmla="*/ 4021892 w 4037875"/>
                  <a:gd name="connsiteY2" fmla="*/ 0 h 1553997"/>
                  <a:gd name="connsiteX3" fmla="*/ 0 w 4037875"/>
                  <a:gd name="connsiteY3" fmla="*/ 1553997 h 1553997"/>
                  <a:gd name="connsiteX0" fmla="*/ 0 w 4037875"/>
                  <a:gd name="connsiteY0" fmla="*/ 2019906 h 2019906"/>
                  <a:gd name="connsiteX1" fmla="*/ 4037873 w 4037875"/>
                  <a:gd name="connsiteY1" fmla="*/ 2019906 h 2019906"/>
                  <a:gd name="connsiteX2" fmla="*/ 2934772 w 4037875"/>
                  <a:gd name="connsiteY2" fmla="*/ 0 h 2019906"/>
                  <a:gd name="connsiteX3" fmla="*/ 0 w 4037875"/>
                  <a:gd name="connsiteY3" fmla="*/ 2019906 h 2019906"/>
                  <a:gd name="connsiteX0" fmla="*/ 0 w 2950755"/>
                  <a:gd name="connsiteY0" fmla="*/ 2019906 h 2019906"/>
                  <a:gd name="connsiteX1" fmla="*/ 2950753 w 2950755"/>
                  <a:gd name="connsiteY1" fmla="*/ 2019906 h 2019906"/>
                  <a:gd name="connsiteX2" fmla="*/ 2934772 w 2950755"/>
                  <a:gd name="connsiteY2" fmla="*/ 0 h 2019906"/>
                  <a:gd name="connsiteX3" fmla="*/ 0 w 2950755"/>
                  <a:gd name="connsiteY3" fmla="*/ 2019906 h 2019906"/>
                  <a:gd name="connsiteX0" fmla="*/ 0 w 2950755"/>
                  <a:gd name="connsiteY0" fmla="*/ 1553997 h 1553997"/>
                  <a:gd name="connsiteX1" fmla="*/ 2950753 w 2950755"/>
                  <a:gd name="connsiteY1" fmla="*/ 1553997 h 1553997"/>
                  <a:gd name="connsiteX2" fmla="*/ 2934772 w 2950755"/>
                  <a:gd name="connsiteY2" fmla="*/ 0 h 1553997"/>
                  <a:gd name="connsiteX3" fmla="*/ 0 w 2950755"/>
                  <a:gd name="connsiteY3" fmla="*/ 1553997 h 1553997"/>
                  <a:gd name="connsiteX0" fmla="*/ 0 w 2950755"/>
                  <a:gd name="connsiteY0" fmla="*/ 1553997 h 1553997"/>
                  <a:gd name="connsiteX1" fmla="*/ 2950753 w 2950755"/>
                  <a:gd name="connsiteY1" fmla="*/ 1553997 h 1553997"/>
                  <a:gd name="connsiteX2" fmla="*/ 2934772 w 2950755"/>
                  <a:gd name="connsiteY2" fmla="*/ 0 h 1553997"/>
                  <a:gd name="connsiteX3" fmla="*/ 0 w 2950755"/>
                  <a:gd name="connsiteY3" fmla="*/ 1553997 h 1553997"/>
                  <a:gd name="connsiteX0" fmla="*/ 0 w 2950755"/>
                  <a:gd name="connsiteY0" fmla="*/ 1553997 h 1553997"/>
                  <a:gd name="connsiteX1" fmla="*/ 2950753 w 2950755"/>
                  <a:gd name="connsiteY1" fmla="*/ 1553997 h 1553997"/>
                  <a:gd name="connsiteX2" fmla="*/ 2934772 w 2950755"/>
                  <a:gd name="connsiteY2" fmla="*/ 0 h 1553997"/>
                  <a:gd name="connsiteX3" fmla="*/ 0 w 2950755"/>
                  <a:gd name="connsiteY3" fmla="*/ 1553997 h 1553997"/>
                  <a:gd name="connsiteX0" fmla="*/ 0 w 2950755"/>
                  <a:gd name="connsiteY0" fmla="*/ 1553997 h 1553997"/>
                  <a:gd name="connsiteX1" fmla="*/ 2950753 w 2950755"/>
                  <a:gd name="connsiteY1" fmla="*/ 1553997 h 1553997"/>
                  <a:gd name="connsiteX2" fmla="*/ 2934772 w 2950755"/>
                  <a:gd name="connsiteY2" fmla="*/ 0 h 1553997"/>
                  <a:gd name="connsiteX3" fmla="*/ 0 w 2950755"/>
                  <a:gd name="connsiteY3" fmla="*/ 1553997 h 1553997"/>
                  <a:gd name="connsiteX0" fmla="*/ 0 w 2950755"/>
                  <a:gd name="connsiteY0" fmla="*/ 1553997 h 1553997"/>
                  <a:gd name="connsiteX1" fmla="*/ 2950753 w 2950755"/>
                  <a:gd name="connsiteY1" fmla="*/ 1553997 h 1553997"/>
                  <a:gd name="connsiteX2" fmla="*/ 2934772 w 2950755"/>
                  <a:gd name="connsiteY2" fmla="*/ 0 h 1553997"/>
                  <a:gd name="connsiteX3" fmla="*/ 0 w 2950755"/>
                  <a:gd name="connsiteY3" fmla="*/ 1553997 h 1553997"/>
                </a:gdLst>
                <a:ahLst/>
                <a:cxnLst>
                  <a:cxn ang="0">
                    <a:pos x="connsiteX0" y="connsiteY0"/>
                  </a:cxn>
                  <a:cxn ang="0">
                    <a:pos x="connsiteX1" y="connsiteY1"/>
                  </a:cxn>
                  <a:cxn ang="0">
                    <a:pos x="connsiteX2" y="connsiteY2"/>
                  </a:cxn>
                  <a:cxn ang="0">
                    <a:pos x="connsiteX3" y="connsiteY3"/>
                  </a:cxn>
                </a:cxnLst>
                <a:rect l="l" t="t" r="r" b="b"/>
                <a:pathLst>
                  <a:path w="2950755" h="1553997">
                    <a:moveTo>
                      <a:pt x="0" y="1553997"/>
                    </a:moveTo>
                    <a:lnTo>
                      <a:pt x="2950753" y="1553997"/>
                    </a:lnTo>
                    <a:cubicBezTo>
                      <a:pt x="2950755" y="762062"/>
                      <a:pt x="2934771" y="863116"/>
                      <a:pt x="2934772" y="0"/>
                    </a:cubicBezTo>
                    <a:cubicBezTo>
                      <a:pt x="2717825" y="124660"/>
                      <a:pt x="1756551" y="710635"/>
                      <a:pt x="0" y="1553997"/>
                    </a:cubicBezTo>
                    <a:close/>
                  </a:path>
                </a:pathLst>
              </a:custGeom>
              <a:gradFill flip="none" rotWithShape="1">
                <a:gsLst>
                  <a:gs pos="0">
                    <a:schemeClr val="tx1">
                      <a:alpha val="15000"/>
                    </a:schemeClr>
                  </a:gs>
                  <a:gs pos="77000">
                    <a:srgbClr val="FFFFFF">
                      <a:alpha val="0"/>
                    </a:srgbClr>
                  </a:gs>
                </a:gsLst>
                <a:lin ang="1962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20" name="Kuva 6" descr="TE__LA21_te2logo___B3__NEGA.png"/>
            <p:cNvPicPr>
              <a:picLocks noChangeAspect="1"/>
            </p:cNvPicPr>
            <p:nvPr/>
          </p:nvPicPr>
          <p:blipFill>
            <a:blip r:embed="rId3" cstate="print"/>
            <a:stretch>
              <a:fillRect/>
            </a:stretch>
          </p:blipFill>
          <p:spPr>
            <a:xfrm>
              <a:off x="7884368" y="5949280"/>
              <a:ext cx="1020000" cy="720000"/>
            </a:xfrm>
            <a:prstGeom prst="rect">
              <a:avLst/>
            </a:prstGeom>
          </p:spPr>
        </p:pic>
      </p:grpSp>
      <p:sp>
        <p:nvSpPr>
          <p:cNvPr id="12" name="Otsikko 1"/>
          <p:cNvSpPr txBox="1">
            <a:spLocks/>
          </p:cNvSpPr>
          <p:nvPr/>
        </p:nvSpPr>
        <p:spPr>
          <a:xfrm>
            <a:off x="983851" y="979716"/>
            <a:ext cx="9332357" cy="1113543"/>
          </a:xfrm>
          <a:prstGeom prst="rect">
            <a:avLst/>
          </a:prstGeom>
        </p:spPr>
        <p:txBody>
          <a:bodyPr vert="horz" lIns="91440" tIns="45720" rIns="91440" bIns="45720" rtlCol="0" anchor="t" anchorCtr="0">
            <a:noAutofit/>
          </a:bodyPr>
          <a:lstStyle>
            <a:lvl1pPr algn="l" defTabSz="914400" rtl="0" eaLnBrk="1" latinLnBrk="0" hangingPunct="1">
              <a:lnSpc>
                <a:spcPct val="100000"/>
              </a:lnSpc>
              <a:spcBef>
                <a:spcPct val="0"/>
              </a:spcBef>
              <a:buNone/>
              <a:defRPr sz="3000" kern="1200">
                <a:solidFill>
                  <a:schemeClr val="tx1"/>
                </a:solidFill>
                <a:latin typeface="+mj-lt"/>
                <a:ea typeface="+mj-ea"/>
                <a:cs typeface="+mj-cs"/>
              </a:defRPr>
            </a:lvl1pPr>
          </a:lstStyle>
          <a:p>
            <a:r>
              <a:rPr lang="fi-FI" b="1" dirty="0" smtClean="0">
                <a:solidFill>
                  <a:schemeClr val="accent1"/>
                </a:solidFill>
              </a:rPr>
              <a:t>Mitä osatyökykyisyys on?</a:t>
            </a:r>
            <a:endParaRPr lang="fi-FI" b="1" dirty="0">
              <a:solidFill>
                <a:schemeClr val="accent1"/>
              </a:solidFill>
            </a:endParaRPr>
          </a:p>
        </p:txBody>
      </p:sp>
      <p:sp>
        <p:nvSpPr>
          <p:cNvPr id="2" name="Päivämäärän paikkamerkki 1"/>
          <p:cNvSpPr>
            <a:spLocks noGrp="1"/>
          </p:cNvSpPr>
          <p:nvPr>
            <p:ph type="dt" sz="half" idx="10"/>
          </p:nvPr>
        </p:nvSpPr>
        <p:spPr/>
        <p:txBody>
          <a:bodyPr/>
          <a:lstStyle/>
          <a:p>
            <a:fld id="{487DC52D-06AE-409D-8030-76233D2DD12B}" type="datetime1">
              <a:rPr lang="fi-FI" smtClean="0"/>
              <a:t>16.1.2020</a:t>
            </a:fld>
            <a:endParaRPr lang="fi-FI"/>
          </a:p>
        </p:txBody>
      </p:sp>
      <p:sp>
        <p:nvSpPr>
          <p:cNvPr id="3" name="Alatunnisteen paikkamerkki 2"/>
          <p:cNvSpPr>
            <a:spLocks noGrp="1"/>
          </p:cNvSpPr>
          <p:nvPr>
            <p:ph type="ftr" sz="quarter" idx="11"/>
          </p:nvPr>
        </p:nvSpPr>
        <p:spPr/>
        <p:txBody>
          <a:bodyPr/>
          <a:lstStyle/>
          <a:p>
            <a:r>
              <a:rPr lang="fi-FI" smtClean="0"/>
              <a:t>Uudenmaan TE-toimisto</a:t>
            </a:r>
            <a:endParaRPr lang="fi-FI"/>
          </a:p>
        </p:txBody>
      </p:sp>
      <p:sp>
        <p:nvSpPr>
          <p:cNvPr id="5" name="Dian numeron paikkamerkki 4"/>
          <p:cNvSpPr>
            <a:spLocks noGrp="1"/>
          </p:cNvSpPr>
          <p:nvPr>
            <p:ph type="sldNum" sz="quarter" idx="12"/>
          </p:nvPr>
        </p:nvSpPr>
        <p:spPr/>
        <p:txBody>
          <a:bodyPr/>
          <a:lstStyle/>
          <a:p>
            <a:fld id="{90912E3B-9838-4611-AED2-1868E41D44C1}" type="slidenum">
              <a:rPr lang="fi-FI" smtClean="0"/>
              <a:pPr/>
              <a:t>2</a:t>
            </a:fld>
            <a:endParaRPr lang="fi-FI"/>
          </a:p>
        </p:txBody>
      </p:sp>
      <p:sp>
        <p:nvSpPr>
          <p:cNvPr id="6" name="Sisällön paikkamerkki 5"/>
          <p:cNvSpPr>
            <a:spLocks noGrp="1"/>
          </p:cNvSpPr>
          <p:nvPr>
            <p:ph idx="1"/>
          </p:nvPr>
        </p:nvSpPr>
        <p:spPr>
          <a:xfrm>
            <a:off x="1055440" y="1772816"/>
            <a:ext cx="10297143" cy="4304620"/>
          </a:xfrm>
        </p:spPr>
        <p:txBody>
          <a:bodyPr/>
          <a:lstStyle/>
          <a:p>
            <a:r>
              <a:rPr lang="fi-FI" sz="2800" dirty="0"/>
              <a:t>Osatyökykyisyys on sidoksissa työkykyä rajoittavaan syyhyn ja työn vaatimuksiin, siksi se on yksilöllistä. </a:t>
            </a:r>
            <a:endParaRPr lang="fi-FI" sz="2800" dirty="0" smtClean="0"/>
          </a:p>
          <a:p>
            <a:pPr lvl="1"/>
            <a:r>
              <a:rPr lang="fi-FI" sz="2600" dirty="0" smtClean="0"/>
              <a:t>AINA SUHTEESSA TYÖTEHTÄVÄÄN.</a:t>
            </a:r>
            <a:endParaRPr lang="fi-FI" sz="2600" dirty="0"/>
          </a:p>
          <a:p>
            <a:r>
              <a:rPr lang="fi-FI" sz="2800" dirty="0"/>
              <a:t>Osatyökykyisyys voi olla myös tilapäistä</a:t>
            </a:r>
            <a:r>
              <a:rPr lang="fi-FI" sz="2800" dirty="0" smtClean="0"/>
              <a:t>.</a:t>
            </a:r>
          </a:p>
          <a:p>
            <a:endParaRPr lang="fi-FI" sz="2800" dirty="0"/>
          </a:p>
          <a:p>
            <a:r>
              <a:rPr lang="fi-FI" sz="2800" dirty="0" smtClean="0"/>
              <a:t>Osatyökykyisillä </a:t>
            </a:r>
            <a:r>
              <a:rPr lang="fi-FI" sz="2800" dirty="0"/>
              <a:t>on muita suurempi riski jäädä työttömäksi.</a:t>
            </a:r>
          </a:p>
          <a:p>
            <a:r>
              <a:rPr lang="fi-FI" sz="2800" dirty="0"/>
              <a:t>Saadakseen työllistymiseen liittyviä tukia, tulee osatyökykyisellä olla lääkärin toteama vamma tai sairaus.</a:t>
            </a:r>
          </a:p>
          <a:p>
            <a:endParaRPr lang="fi-FI" dirty="0"/>
          </a:p>
        </p:txBody>
      </p:sp>
    </p:spTree>
    <p:extLst>
      <p:ext uri="{BB962C8B-B14F-4D97-AF65-F5344CB8AC3E}">
        <p14:creationId xmlns:p14="http://schemas.microsoft.com/office/powerpoint/2010/main" val="1419129255"/>
      </p:ext>
    </p:extLst>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43259" y="260648"/>
            <a:ext cx="9332357" cy="792088"/>
          </a:xfrm>
        </p:spPr>
        <p:txBody>
          <a:bodyPr/>
          <a:lstStyle/>
          <a:p>
            <a:r>
              <a:rPr lang="fi-FI" sz="2800" b="1" dirty="0" smtClean="0">
                <a:solidFill>
                  <a:schemeClr val="accent1"/>
                </a:solidFill>
              </a:rPr>
              <a:t>Työllistymisen tueksi</a:t>
            </a:r>
            <a:endParaRPr lang="fi-FI" sz="2800" b="1" dirty="0">
              <a:solidFill>
                <a:schemeClr val="accent1"/>
              </a:solidFill>
            </a:endParaRPr>
          </a:p>
        </p:txBody>
      </p:sp>
      <p:sp>
        <p:nvSpPr>
          <p:cNvPr id="3" name="Sisällön paikkamerkki 2"/>
          <p:cNvSpPr>
            <a:spLocks noGrp="1"/>
          </p:cNvSpPr>
          <p:nvPr>
            <p:ph idx="1"/>
          </p:nvPr>
        </p:nvSpPr>
        <p:spPr>
          <a:xfrm>
            <a:off x="1043259" y="1052736"/>
            <a:ext cx="10225135" cy="5276478"/>
          </a:xfrm>
        </p:spPr>
        <p:txBody>
          <a:bodyPr/>
          <a:lstStyle/>
          <a:p>
            <a:r>
              <a:rPr lang="fi-FI" sz="1800" b="1" dirty="0"/>
              <a:t>TYÖPOLKU &amp; </a:t>
            </a:r>
            <a:r>
              <a:rPr lang="fi-FI" sz="1800" b="1" dirty="0" smtClean="0"/>
              <a:t>URAPOLKU</a:t>
            </a:r>
          </a:p>
          <a:p>
            <a:pPr marL="0" indent="0">
              <a:buNone/>
            </a:pPr>
            <a:r>
              <a:rPr lang="fi-FI" sz="1800" dirty="0" smtClean="0">
                <a:cs typeface="Calibri" panose="020F0502020204030204" pitchFamily="34" charset="0"/>
              </a:rPr>
              <a:t>Työpolku-valmennuspalvelu alkaa 5 päivän mittaisella työnhakuvalmennuksella, jossa asiakas saa hyvät valmiudet  työnhakuun. Työnhakuvalmennuksen jälkeen valmennuspalvelu jatkuu vielä kolme seuraavaa kalenterikuukautta. Urapolku-valmennuspalvelu alkaa 15 päivän mittaisella uravalmennuksella. Valmennuksessa asiakas saa paljon tietoa työmarkkinoista, koulutuksista ja jatkomahdollisuuksista sekä hyvät valmiudet työnhakuun. Uravalmennuksen jälkeen valmennuspalvelu jatkuu jatkopolkuna kolme seuraavaa kalenterikuukautta </a:t>
            </a:r>
          </a:p>
          <a:p>
            <a:pPr marL="0" indent="0">
              <a:buNone/>
            </a:pPr>
            <a:endParaRPr lang="fi-FI" sz="1800" b="1" dirty="0">
              <a:cs typeface="Calibri" panose="020F0502020204030204" pitchFamily="34" charset="0"/>
            </a:endParaRPr>
          </a:p>
          <a:p>
            <a:r>
              <a:rPr lang="fi-FI" sz="1800" b="1" dirty="0" smtClean="0"/>
              <a:t>TYÖKOKEILU</a:t>
            </a:r>
            <a:endParaRPr lang="fi-FI" sz="1800" dirty="0"/>
          </a:p>
          <a:p>
            <a:pPr marL="0" indent="0">
              <a:buNone/>
            </a:pPr>
            <a:r>
              <a:rPr lang="fi-FI" sz="1800" dirty="0" smtClean="0"/>
              <a:t>Rekrytointiprosessi </a:t>
            </a:r>
            <a:r>
              <a:rPr lang="fi-FI" sz="1800" dirty="0"/>
              <a:t>voi alkaa työkokeilulla, jolla selvitetään esim. työtehtävien soveltuvuutta </a:t>
            </a:r>
            <a:r>
              <a:rPr lang="fi-FI" sz="1800" dirty="0" smtClean="0"/>
              <a:t>ja </a:t>
            </a:r>
            <a:r>
              <a:rPr lang="fi-FI" sz="1800" dirty="0"/>
              <a:t>osaamisen </a:t>
            </a:r>
            <a:r>
              <a:rPr lang="fi-FI" sz="1800" dirty="0" smtClean="0"/>
              <a:t>laajuutta. Työkokeilussa </a:t>
            </a:r>
            <a:r>
              <a:rPr lang="fi-FI" sz="1800" dirty="0"/>
              <a:t>henkilö tekee työpaikalla yleisesti työsuhteessa </a:t>
            </a:r>
            <a:r>
              <a:rPr lang="fi-FI" sz="1800" dirty="0" smtClean="0"/>
              <a:t>tehtäviä </a:t>
            </a:r>
            <a:r>
              <a:rPr lang="fi-FI" sz="1800" dirty="0"/>
              <a:t>töitä. Työkokeilun ajalta ei makseta palkkaa, vaan </a:t>
            </a:r>
            <a:r>
              <a:rPr lang="fi-FI" sz="1800" dirty="0" smtClean="0"/>
              <a:t>työkokeilija </a:t>
            </a:r>
            <a:r>
              <a:rPr lang="fi-FI" sz="1800" dirty="0"/>
              <a:t>saa sen ajalta </a:t>
            </a:r>
            <a:r>
              <a:rPr lang="fi-FI" sz="1800" dirty="0" smtClean="0"/>
              <a:t>työttömyysetuutta</a:t>
            </a:r>
            <a:r>
              <a:rPr lang="fi-FI" sz="1800" dirty="0"/>
              <a:t>. 			</a:t>
            </a:r>
          </a:p>
          <a:p>
            <a:pPr marL="0" indent="0">
              <a:buNone/>
            </a:pPr>
            <a:r>
              <a:rPr lang="fi-FI" sz="1800" b="1" dirty="0"/>
              <a:t> </a:t>
            </a:r>
            <a:r>
              <a:rPr lang="fi-FI" sz="1800" b="1" dirty="0" smtClean="0"/>
              <a:t>PALKKATUKI</a:t>
            </a:r>
            <a:endParaRPr lang="fi-FI" sz="1800" dirty="0"/>
          </a:p>
          <a:p>
            <a:pPr marL="0" indent="0">
              <a:buNone/>
            </a:pPr>
            <a:r>
              <a:rPr lang="fi-FI" sz="1800" dirty="0" smtClean="0"/>
              <a:t>Työnantaja </a:t>
            </a:r>
            <a:r>
              <a:rPr lang="fi-FI" sz="1800" dirty="0"/>
              <a:t>voi hakea palkkatukea </a:t>
            </a:r>
            <a:r>
              <a:rPr lang="fi-FI" sz="1800" dirty="0" smtClean="0"/>
              <a:t>TE-toimistosta </a:t>
            </a:r>
            <a:r>
              <a:rPr lang="fi-FI" sz="1800" dirty="0"/>
              <a:t>ennen työsuhteen alkua. Osatyökykyisen </a:t>
            </a:r>
            <a:r>
              <a:rPr lang="fi-FI" sz="1800" dirty="0" smtClean="0"/>
              <a:t>kohdalla </a:t>
            </a:r>
            <a:r>
              <a:rPr lang="fi-FI" sz="1800" dirty="0"/>
              <a:t>palkkatuki voi olla </a:t>
            </a:r>
            <a:r>
              <a:rPr lang="fi-FI" sz="1800" dirty="0" smtClean="0"/>
              <a:t>jopa </a:t>
            </a:r>
            <a:r>
              <a:rPr lang="fi-FI" sz="1800" dirty="0"/>
              <a:t>puolet kokonaispalkkauskustannuksista. Palkkatukea </a:t>
            </a:r>
            <a:r>
              <a:rPr lang="fi-FI" sz="1800" dirty="0" smtClean="0"/>
              <a:t>voidaan </a:t>
            </a:r>
            <a:r>
              <a:rPr lang="fi-FI" sz="1800" dirty="0"/>
              <a:t>myöntää toistaiseksi tai määräajan voimassa olevaan </a:t>
            </a:r>
            <a:r>
              <a:rPr lang="fi-FI" sz="1800" dirty="0" smtClean="0"/>
              <a:t>työsuhteeseen </a:t>
            </a:r>
            <a:r>
              <a:rPr lang="fi-FI" sz="1800" dirty="0"/>
              <a:t>kerrallaan 24 </a:t>
            </a:r>
            <a:r>
              <a:rPr lang="fi-FI" sz="1800" dirty="0" smtClean="0"/>
              <a:t>kuukauden </a:t>
            </a:r>
            <a:r>
              <a:rPr lang="fi-FI" sz="1800" dirty="0"/>
              <a:t>ajalle</a:t>
            </a:r>
            <a:r>
              <a:rPr lang="fi-FI" sz="1800" dirty="0" smtClean="0"/>
              <a:t>.</a:t>
            </a:r>
          </a:p>
          <a:p>
            <a:endParaRPr lang="fi-FI" sz="1200" dirty="0">
              <a:latin typeface="+mj-lt"/>
            </a:endParaRPr>
          </a:p>
          <a:p>
            <a:pPr marL="0" indent="0">
              <a:buNone/>
            </a:pPr>
            <a:endParaRPr lang="fi-FI" sz="1100" dirty="0"/>
          </a:p>
        </p:txBody>
      </p:sp>
      <p:sp>
        <p:nvSpPr>
          <p:cNvPr id="4" name="Päivämäärän paikkamerkki 3"/>
          <p:cNvSpPr>
            <a:spLocks noGrp="1"/>
          </p:cNvSpPr>
          <p:nvPr>
            <p:ph type="dt" sz="half" idx="10"/>
          </p:nvPr>
        </p:nvSpPr>
        <p:spPr/>
        <p:txBody>
          <a:bodyPr/>
          <a:lstStyle/>
          <a:p>
            <a:fld id="{6155B81E-E109-4E67-9FF6-B743DC374181}" type="datetime1">
              <a:rPr lang="fi-FI" smtClean="0"/>
              <a:t>16.1.2020</a:t>
            </a:fld>
            <a:endParaRPr lang="fi-FI"/>
          </a:p>
        </p:txBody>
      </p:sp>
      <p:sp>
        <p:nvSpPr>
          <p:cNvPr id="5" name="Alatunnisteen paikkamerkki 4"/>
          <p:cNvSpPr>
            <a:spLocks noGrp="1"/>
          </p:cNvSpPr>
          <p:nvPr>
            <p:ph type="ftr" sz="quarter" idx="11"/>
          </p:nvPr>
        </p:nvSpPr>
        <p:spPr/>
        <p:txBody>
          <a:bodyPr/>
          <a:lstStyle/>
          <a:p>
            <a:r>
              <a:rPr lang="fi-FI" smtClean="0"/>
              <a:t>Uudenmaan TE-toimisto</a:t>
            </a:r>
            <a:endParaRPr lang="fi-FI"/>
          </a:p>
        </p:txBody>
      </p:sp>
      <p:sp>
        <p:nvSpPr>
          <p:cNvPr id="6" name="Dian numeron paikkamerkki 5"/>
          <p:cNvSpPr>
            <a:spLocks noGrp="1"/>
          </p:cNvSpPr>
          <p:nvPr>
            <p:ph type="sldNum" sz="quarter" idx="12"/>
          </p:nvPr>
        </p:nvSpPr>
        <p:spPr/>
        <p:txBody>
          <a:bodyPr/>
          <a:lstStyle/>
          <a:p>
            <a:fld id="{90912E3B-9838-4611-AED2-1868E41D44C1}" type="slidenum">
              <a:rPr lang="fi-FI" smtClean="0"/>
              <a:pPr/>
              <a:t>3</a:t>
            </a:fld>
            <a:endParaRPr lang="fi-FI"/>
          </a:p>
        </p:txBody>
      </p:sp>
    </p:spTree>
    <p:extLst>
      <p:ext uri="{BB962C8B-B14F-4D97-AF65-F5344CB8AC3E}">
        <p14:creationId xmlns:p14="http://schemas.microsoft.com/office/powerpoint/2010/main" val="517890750"/>
      </p:ext>
    </p:extLst>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767408" y="1428637"/>
            <a:ext cx="9913100" cy="5312732"/>
          </a:xfrm>
        </p:spPr>
        <p:txBody>
          <a:bodyPr/>
          <a:lstStyle/>
          <a:p>
            <a:pPr fontAlgn="base"/>
            <a:r>
              <a:rPr lang="fi-FI" sz="1800" b="1" dirty="0"/>
              <a:t>TYÖHÖNVALMENTAJA</a:t>
            </a:r>
            <a:endParaRPr lang="fi-FI" sz="1800" dirty="0"/>
          </a:p>
          <a:p>
            <a:pPr marL="711200" lvl="2" indent="0" fontAlgn="base">
              <a:buNone/>
            </a:pPr>
            <a:r>
              <a:rPr lang="fi-FI" sz="1800" dirty="0"/>
              <a:t>Henkilökohtainen </a:t>
            </a:r>
            <a:r>
              <a:rPr lang="fi-FI" sz="1800" dirty="0" err="1"/>
              <a:t>työhönvalmentaja</a:t>
            </a:r>
            <a:r>
              <a:rPr lang="fi-FI" sz="1800" dirty="0"/>
              <a:t> auttaa tarvittaessa työn aloituksessa. Jos osatyökykyisen henkilön työnaloituksessa tarvitaan lisätukea, voi TE-toimisto kustantaa työpaikalle avuksi henkilökohtaisen </a:t>
            </a:r>
            <a:r>
              <a:rPr lang="fi-FI" sz="1800" dirty="0" err="1"/>
              <a:t>työhönvalmentajan</a:t>
            </a:r>
            <a:r>
              <a:rPr lang="fi-FI" sz="1800" dirty="0"/>
              <a:t>. </a:t>
            </a:r>
            <a:r>
              <a:rPr lang="fi-FI" sz="1800" dirty="0" err="1"/>
              <a:t>Työhönvalmentaja</a:t>
            </a:r>
            <a:r>
              <a:rPr lang="fi-FI" sz="1800" dirty="0"/>
              <a:t> ohjaa, tukee ja auttaa esim. perehdytysvaiheessa</a:t>
            </a:r>
            <a:r>
              <a:rPr lang="fi-FI" sz="1800" dirty="0" smtClean="0"/>
              <a:t>.</a:t>
            </a:r>
            <a:endParaRPr lang="fi-FI" sz="1800" b="1" dirty="0" smtClean="0"/>
          </a:p>
          <a:p>
            <a:endParaRPr lang="fi-FI" sz="1800" b="1" dirty="0" smtClean="0"/>
          </a:p>
          <a:p>
            <a:r>
              <a:rPr lang="fi-FI" sz="1800" b="1" dirty="0" smtClean="0"/>
              <a:t>TYÖOLOSUHTEIDEN </a:t>
            </a:r>
            <a:r>
              <a:rPr lang="fi-FI" sz="1800" b="1" dirty="0"/>
              <a:t>JÄRJESTELYTUKI</a:t>
            </a:r>
            <a:endParaRPr lang="fi-FI" sz="1800" dirty="0"/>
          </a:p>
          <a:p>
            <a:pPr marL="719138" lvl="2" indent="0">
              <a:buNone/>
            </a:pPr>
            <a:r>
              <a:rPr lang="fi-FI" sz="1800" dirty="0" smtClean="0"/>
              <a:t>Työnantaja </a:t>
            </a:r>
            <a:r>
              <a:rPr lang="fi-FI" sz="1800" dirty="0"/>
              <a:t>voi saada TE-toimistolta työolosuhteiden järjestelytukea työvälineiden </a:t>
            </a:r>
            <a:r>
              <a:rPr lang="fi-FI" sz="1800" dirty="0" smtClean="0"/>
              <a:t>hankintaan </a:t>
            </a:r>
            <a:r>
              <a:rPr lang="fi-FI" sz="1800" dirty="0"/>
              <a:t>tai työpaikan muutostöihin </a:t>
            </a:r>
            <a:r>
              <a:rPr lang="fi-FI" sz="1800" dirty="0" smtClean="0"/>
              <a:t>enintään </a:t>
            </a:r>
            <a:r>
              <a:rPr lang="fi-FI" sz="1800" dirty="0"/>
              <a:t>4000€ henkilöä kohden sekä korvausta </a:t>
            </a:r>
            <a:r>
              <a:rPr lang="fi-FI" sz="1800" dirty="0" smtClean="0"/>
              <a:t>toisen </a:t>
            </a:r>
            <a:r>
              <a:rPr lang="fi-FI" sz="1800" dirty="0"/>
              <a:t>työntekijän antamasta avusta 20€/tunti enintään 20 työtunnille </a:t>
            </a:r>
            <a:r>
              <a:rPr lang="fi-FI" sz="1800" dirty="0" smtClean="0"/>
              <a:t>kuukaudessa 18 </a:t>
            </a:r>
            <a:r>
              <a:rPr lang="fi-FI" sz="1800" dirty="0"/>
              <a:t>kuukauden ajalle. Työolosuhteiden järjestelytukea voidaan myöntää, jos työhön </a:t>
            </a:r>
            <a:r>
              <a:rPr lang="fi-FI" sz="1800" dirty="0" smtClean="0"/>
              <a:t>palkattavan </a:t>
            </a:r>
            <a:r>
              <a:rPr lang="fi-FI" sz="1800" dirty="0"/>
              <a:t>tai työssä jo </a:t>
            </a:r>
            <a:r>
              <a:rPr lang="fi-FI" sz="1800" dirty="0" smtClean="0"/>
              <a:t>olevan </a:t>
            </a:r>
            <a:r>
              <a:rPr lang="fi-FI" sz="1800" dirty="0"/>
              <a:t>henkilön vamma </a:t>
            </a:r>
            <a:r>
              <a:rPr lang="fi-FI" sz="1800" dirty="0" smtClean="0"/>
              <a:t>tai </a:t>
            </a:r>
            <a:r>
              <a:rPr lang="fi-FI" sz="1800" dirty="0"/>
              <a:t>sairaus sitä edellyttää</a:t>
            </a:r>
            <a:r>
              <a:rPr lang="fi-FI" sz="1800" dirty="0" smtClean="0"/>
              <a:t>.</a:t>
            </a:r>
          </a:p>
          <a:p>
            <a:pPr marL="719138" lvl="2" indent="0">
              <a:buNone/>
            </a:pPr>
            <a:r>
              <a:rPr lang="fi-FI" sz="1400" b="1" dirty="0" smtClean="0"/>
              <a:t>Lisätietoja: </a:t>
            </a:r>
          </a:p>
          <a:p>
            <a:pPr marL="719138" lvl="2" indent="0">
              <a:buNone/>
            </a:pPr>
            <a:r>
              <a:rPr lang="fi-FI" sz="1400" dirty="0" smtClean="0">
                <a:hlinkClick r:id="rId2"/>
              </a:rPr>
              <a:t>https</a:t>
            </a:r>
            <a:r>
              <a:rPr lang="fi-FI" sz="1400" dirty="0">
                <a:hlinkClick r:id="rId2"/>
              </a:rPr>
              <a:t>://www.youtube.com/watch?v=X_vfqBz5NIs</a:t>
            </a:r>
            <a:endParaRPr lang="fi-FI" sz="1400" dirty="0"/>
          </a:p>
          <a:p>
            <a:pPr marL="719138" lvl="2" indent="0">
              <a:buNone/>
            </a:pPr>
            <a:r>
              <a:rPr lang="fi-FI" sz="1400" dirty="0">
                <a:hlinkClick r:id="rId3"/>
              </a:rPr>
              <a:t>https://</a:t>
            </a:r>
            <a:r>
              <a:rPr lang="fi-FI" sz="1400" dirty="0" smtClean="0">
                <a:hlinkClick r:id="rId3"/>
              </a:rPr>
              <a:t>www.youtube.com/watch?v=xhRR91JJE2o</a:t>
            </a:r>
            <a:endParaRPr lang="fi-FI" sz="1400" dirty="0"/>
          </a:p>
        </p:txBody>
      </p:sp>
      <p:sp>
        <p:nvSpPr>
          <p:cNvPr id="4" name="Päivämäärän paikkamerkki 3"/>
          <p:cNvSpPr>
            <a:spLocks noGrp="1"/>
          </p:cNvSpPr>
          <p:nvPr>
            <p:ph type="dt" sz="half" idx="10"/>
          </p:nvPr>
        </p:nvSpPr>
        <p:spPr/>
        <p:txBody>
          <a:bodyPr/>
          <a:lstStyle/>
          <a:p>
            <a:fld id="{6155B81E-E109-4E67-9FF6-B743DC374181}" type="datetime1">
              <a:rPr lang="fi-FI" smtClean="0"/>
              <a:t>16.1.2020</a:t>
            </a:fld>
            <a:endParaRPr lang="fi-FI"/>
          </a:p>
        </p:txBody>
      </p:sp>
      <p:sp>
        <p:nvSpPr>
          <p:cNvPr id="5" name="Alatunnisteen paikkamerkki 4"/>
          <p:cNvSpPr>
            <a:spLocks noGrp="1"/>
          </p:cNvSpPr>
          <p:nvPr>
            <p:ph type="ftr" sz="quarter" idx="11"/>
          </p:nvPr>
        </p:nvSpPr>
        <p:spPr/>
        <p:txBody>
          <a:bodyPr/>
          <a:lstStyle/>
          <a:p>
            <a:r>
              <a:rPr lang="fi-FI" smtClean="0"/>
              <a:t>Uudenmaan TE-toimisto</a:t>
            </a:r>
            <a:endParaRPr lang="fi-FI"/>
          </a:p>
        </p:txBody>
      </p:sp>
      <p:sp>
        <p:nvSpPr>
          <p:cNvPr id="6" name="Dian numeron paikkamerkki 5"/>
          <p:cNvSpPr>
            <a:spLocks noGrp="1"/>
          </p:cNvSpPr>
          <p:nvPr>
            <p:ph type="sldNum" sz="quarter" idx="12"/>
          </p:nvPr>
        </p:nvSpPr>
        <p:spPr/>
        <p:txBody>
          <a:bodyPr/>
          <a:lstStyle/>
          <a:p>
            <a:fld id="{90912E3B-9838-4611-AED2-1868E41D44C1}" type="slidenum">
              <a:rPr lang="fi-FI" smtClean="0"/>
              <a:pPr/>
              <a:t>4</a:t>
            </a:fld>
            <a:endParaRPr lang="fi-FI"/>
          </a:p>
        </p:txBody>
      </p:sp>
      <p:sp>
        <p:nvSpPr>
          <p:cNvPr id="2" name="Suorakulmio 1"/>
          <p:cNvSpPr/>
          <p:nvPr/>
        </p:nvSpPr>
        <p:spPr>
          <a:xfrm>
            <a:off x="978539" y="620688"/>
            <a:ext cx="3795206" cy="523220"/>
          </a:xfrm>
          <a:prstGeom prst="rect">
            <a:avLst/>
          </a:prstGeom>
        </p:spPr>
        <p:txBody>
          <a:bodyPr wrap="none">
            <a:spAutoFit/>
          </a:bodyPr>
          <a:lstStyle/>
          <a:p>
            <a:r>
              <a:rPr lang="fi-FI" sz="2800" b="1" dirty="0" smtClean="0">
                <a:solidFill>
                  <a:schemeClr val="bg2">
                    <a:lumMod val="50000"/>
                  </a:schemeClr>
                </a:solidFill>
              </a:rPr>
              <a:t>Työllistymisen</a:t>
            </a:r>
            <a:r>
              <a:rPr lang="fi-FI" sz="2800" b="1" dirty="0" smtClean="0">
                <a:solidFill>
                  <a:schemeClr val="accent1"/>
                </a:solidFill>
              </a:rPr>
              <a:t> tueksi</a:t>
            </a:r>
            <a:endParaRPr lang="fi-FI" sz="2800" dirty="0"/>
          </a:p>
        </p:txBody>
      </p:sp>
    </p:spTree>
    <p:extLst>
      <p:ext uri="{BB962C8B-B14F-4D97-AF65-F5344CB8AC3E}">
        <p14:creationId xmlns:p14="http://schemas.microsoft.com/office/powerpoint/2010/main" val="3928758094"/>
      </p:ext>
    </p:extLst>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Eläke ja työ? -&gt; KYLLÄ</a:t>
            </a:r>
            <a:endParaRPr lang="fi-FI" dirty="0"/>
          </a:p>
        </p:txBody>
      </p:sp>
      <p:sp>
        <p:nvSpPr>
          <p:cNvPr id="4" name="Päivämäärän paikkamerkki 3"/>
          <p:cNvSpPr>
            <a:spLocks noGrp="1"/>
          </p:cNvSpPr>
          <p:nvPr>
            <p:ph type="dt" sz="half" idx="10"/>
          </p:nvPr>
        </p:nvSpPr>
        <p:spPr/>
        <p:txBody>
          <a:bodyPr/>
          <a:lstStyle/>
          <a:p>
            <a:fld id="{E926D19E-78B6-4D02-8772-4056A94F9977}" type="datetime1">
              <a:rPr lang="fi-FI" smtClean="0"/>
              <a:pPr/>
              <a:t>16.1.2020</a:t>
            </a:fld>
            <a:endParaRPr lang="fi-FI" dirty="0"/>
          </a:p>
        </p:txBody>
      </p:sp>
      <p:sp>
        <p:nvSpPr>
          <p:cNvPr id="6" name="Dian numeron paikkamerkki 5"/>
          <p:cNvSpPr>
            <a:spLocks noGrp="1"/>
          </p:cNvSpPr>
          <p:nvPr>
            <p:ph type="sldNum" sz="quarter" idx="12"/>
          </p:nvPr>
        </p:nvSpPr>
        <p:spPr/>
        <p:txBody>
          <a:bodyPr/>
          <a:lstStyle/>
          <a:p>
            <a:fld id="{2A4837A0-F8B5-40DF-B7A3-2778985E9851}" type="slidenum">
              <a:rPr lang="fi-FI" smtClean="0"/>
              <a:pPr/>
              <a:t>5</a:t>
            </a:fld>
            <a:endParaRPr lang="fi-FI" dirty="0"/>
          </a:p>
        </p:txBody>
      </p:sp>
      <p:sp>
        <p:nvSpPr>
          <p:cNvPr id="7" name="Tekstiruutu 6"/>
          <p:cNvSpPr txBox="1"/>
          <p:nvPr/>
        </p:nvSpPr>
        <p:spPr>
          <a:xfrm>
            <a:off x="2094464" y="5540242"/>
            <a:ext cx="3695242" cy="738664"/>
          </a:xfrm>
          <a:prstGeom prst="rect">
            <a:avLst/>
          </a:prstGeom>
          <a:noFill/>
        </p:spPr>
        <p:txBody>
          <a:bodyPr wrap="none" rtlCol="0">
            <a:spAutoFit/>
          </a:bodyPr>
          <a:lstStyle/>
          <a:p>
            <a:r>
              <a:rPr lang="fi-FI" sz="1400" b="1" dirty="0"/>
              <a:t>Lisätietoja</a:t>
            </a:r>
            <a:r>
              <a:rPr lang="fi-FI" sz="1400" dirty="0"/>
              <a:t> eläkkeen ja työn yhdistämisestä:</a:t>
            </a:r>
          </a:p>
          <a:p>
            <a:r>
              <a:rPr lang="fi-FI" sz="1400" dirty="0" smtClean="0"/>
              <a:t>www.kela.fi</a:t>
            </a:r>
          </a:p>
          <a:p>
            <a:r>
              <a:rPr lang="fi-FI" sz="1400" dirty="0" smtClean="0"/>
              <a:t>www.tietyoelamaan.fi</a:t>
            </a:r>
            <a:endParaRPr lang="fi-FI" sz="1400" dirty="0"/>
          </a:p>
        </p:txBody>
      </p:sp>
      <p:sp>
        <p:nvSpPr>
          <p:cNvPr id="9" name="Sisällön paikkamerkki 2"/>
          <p:cNvSpPr txBox="1">
            <a:spLocks/>
          </p:cNvSpPr>
          <p:nvPr/>
        </p:nvSpPr>
        <p:spPr>
          <a:xfrm>
            <a:off x="2094464" y="1340768"/>
            <a:ext cx="8064000" cy="3357168"/>
          </a:xfrm>
          <a:prstGeom prst="rect">
            <a:avLst/>
          </a:prstGeom>
        </p:spPr>
        <p:txBody>
          <a:bodyPr vert="horz" lIns="0" tIns="0" rIns="0" bIns="0" rtlCol="0" anchor="t" anchorCtr="0">
            <a:noAutofit/>
          </a:bodyPr>
          <a:lstStyle>
            <a:lvl1pPr marL="342900" indent="-342900" algn="l" defTabSz="914400" rtl="0" eaLnBrk="1" latinLnBrk="0" hangingPunct="1">
              <a:spcBef>
                <a:spcPct val="20000"/>
              </a:spcBef>
              <a:buFont typeface="Arial" pitchFamily="34" charset="0"/>
              <a:buChar char="•"/>
              <a:defRPr sz="24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fi-FI" dirty="0"/>
              <a:t>Vuonna 2013 laki muuttui niin, että myös eläkeläiset voivat olla aktiivisina työnhakijoina</a:t>
            </a:r>
          </a:p>
          <a:p>
            <a:pPr lvl="1"/>
            <a:r>
              <a:rPr lang="fi-FI" dirty="0"/>
              <a:t>ELÄKE EI OLE ESTE TYÖLLISTYMISELLE</a:t>
            </a:r>
          </a:p>
          <a:p>
            <a:pPr lvl="1"/>
            <a:r>
              <a:rPr lang="fi-FI" dirty="0"/>
              <a:t>Yleensä eläkkeen lisäksi työnhakija etsii osa-aikatyötä</a:t>
            </a:r>
          </a:p>
          <a:p>
            <a:pPr lvl="2"/>
            <a:r>
              <a:rPr lang="fi-FI" b="1" dirty="0"/>
              <a:t>Täydellä työkyvyttömyyseläkkeellä</a:t>
            </a:r>
            <a:r>
              <a:rPr lang="fi-FI" dirty="0"/>
              <a:t> ollessasi saat ansaita 40 % eläkettä edeltävästä keskiansiostasi, tai vähintään 784,52 e/kk (2019</a:t>
            </a:r>
            <a:r>
              <a:rPr lang="fi-FI" dirty="0" smtClean="0"/>
              <a:t>) kuukaudessa</a:t>
            </a:r>
            <a:r>
              <a:rPr lang="fi-FI" dirty="0"/>
              <a:t>.</a:t>
            </a:r>
          </a:p>
          <a:p>
            <a:pPr lvl="2"/>
            <a:r>
              <a:rPr lang="fi-FI" dirty="0"/>
              <a:t>Jos työtä tekee täyspäiväisesti eläkkeen voi jättää </a:t>
            </a:r>
            <a:r>
              <a:rPr lang="fi-FI" dirty="0" smtClean="0"/>
              <a:t>lepäämään vähintään kolmeksi kuukaudeksi, enintään </a:t>
            </a:r>
            <a:r>
              <a:rPr lang="fi-FI" dirty="0"/>
              <a:t>kahdeksi </a:t>
            </a:r>
            <a:r>
              <a:rPr lang="fi-FI" dirty="0" smtClean="0"/>
              <a:t>vuodeksi.</a:t>
            </a:r>
            <a:endParaRPr lang="fi-FI" dirty="0"/>
          </a:p>
          <a:p>
            <a:r>
              <a:rPr lang="fi-FI" dirty="0"/>
              <a:t>Palkkatuki on mahdollista myös osa-aikatyössä.</a:t>
            </a:r>
          </a:p>
        </p:txBody>
      </p:sp>
    </p:spTree>
    <p:extLst>
      <p:ext uri="{BB962C8B-B14F-4D97-AF65-F5344CB8AC3E}">
        <p14:creationId xmlns:p14="http://schemas.microsoft.com/office/powerpoint/2010/main" val="1941730984"/>
      </p:ext>
    </p:extLst>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p:cNvSpPr>
            <a:spLocks noGrp="1"/>
          </p:cNvSpPr>
          <p:nvPr>
            <p:ph type="dt" sz="half" idx="10"/>
          </p:nvPr>
        </p:nvSpPr>
        <p:spPr/>
        <p:txBody>
          <a:bodyPr/>
          <a:lstStyle/>
          <a:p>
            <a:fld id="{6155B81E-E109-4E67-9FF6-B743DC374181}" type="datetime1">
              <a:rPr lang="fi-FI" smtClean="0"/>
              <a:t>16.1.2020</a:t>
            </a:fld>
            <a:endParaRPr lang="fi-FI"/>
          </a:p>
        </p:txBody>
      </p:sp>
      <p:sp>
        <p:nvSpPr>
          <p:cNvPr id="5" name="Alatunnisteen paikkamerkki 4"/>
          <p:cNvSpPr>
            <a:spLocks noGrp="1"/>
          </p:cNvSpPr>
          <p:nvPr>
            <p:ph type="ftr" sz="quarter" idx="11"/>
          </p:nvPr>
        </p:nvSpPr>
        <p:spPr/>
        <p:txBody>
          <a:bodyPr/>
          <a:lstStyle/>
          <a:p>
            <a:r>
              <a:rPr lang="fi-FI" smtClean="0"/>
              <a:t>Uudenmaan TE-toimisto</a:t>
            </a:r>
            <a:endParaRPr lang="fi-FI"/>
          </a:p>
        </p:txBody>
      </p:sp>
      <p:sp>
        <p:nvSpPr>
          <p:cNvPr id="6" name="Dian numeron paikkamerkki 5"/>
          <p:cNvSpPr>
            <a:spLocks noGrp="1"/>
          </p:cNvSpPr>
          <p:nvPr>
            <p:ph type="sldNum" sz="quarter" idx="12"/>
          </p:nvPr>
        </p:nvSpPr>
        <p:spPr/>
        <p:txBody>
          <a:bodyPr/>
          <a:lstStyle/>
          <a:p>
            <a:fld id="{90912E3B-9838-4611-AED2-1868E41D44C1}" type="slidenum">
              <a:rPr lang="fi-FI" smtClean="0"/>
              <a:pPr/>
              <a:t>6</a:t>
            </a:fld>
            <a:endParaRPr lang="fi-FI"/>
          </a:p>
        </p:txBody>
      </p:sp>
      <p:sp>
        <p:nvSpPr>
          <p:cNvPr id="9" name="Suorakulmio 8"/>
          <p:cNvSpPr/>
          <p:nvPr/>
        </p:nvSpPr>
        <p:spPr>
          <a:xfrm>
            <a:off x="2279576" y="2060848"/>
            <a:ext cx="7512248" cy="2739211"/>
          </a:xfrm>
          <a:prstGeom prst="rect">
            <a:avLst/>
          </a:prstGeom>
        </p:spPr>
        <p:txBody>
          <a:bodyPr wrap="square">
            <a:spAutoFit/>
          </a:bodyPr>
          <a:lstStyle/>
          <a:p>
            <a:r>
              <a:rPr lang="fi-FI" sz="3200" b="1" dirty="0"/>
              <a:t>Osatyökykyisyys - riski työnantajalle</a:t>
            </a:r>
            <a:r>
              <a:rPr lang="fi-FI" sz="3200" b="1" dirty="0" smtClean="0"/>
              <a:t>?</a:t>
            </a:r>
          </a:p>
          <a:p>
            <a:endParaRPr lang="fi-FI" sz="2800" dirty="0" smtClean="0"/>
          </a:p>
          <a:p>
            <a:endParaRPr lang="fi-FI" sz="2800" dirty="0"/>
          </a:p>
          <a:p>
            <a:endParaRPr lang="fi-FI" sz="2800" dirty="0"/>
          </a:p>
          <a:p>
            <a:r>
              <a:rPr lang="fi-FI" sz="2800" dirty="0" smtClean="0"/>
              <a:t>Millaisia kustannuksia työnantajalle voi tulla?</a:t>
            </a:r>
          </a:p>
          <a:p>
            <a:endParaRPr lang="fi-FI" sz="2800" dirty="0"/>
          </a:p>
        </p:txBody>
      </p:sp>
    </p:spTree>
    <p:extLst>
      <p:ext uri="{BB962C8B-B14F-4D97-AF65-F5344CB8AC3E}">
        <p14:creationId xmlns:p14="http://schemas.microsoft.com/office/powerpoint/2010/main" val="1265983898"/>
      </p:ext>
    </p:extLst>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29137" y="582847"/>
            <a:ext cx="8064000" cy="900000"/>
          </a:xfrm>
        </p:spPr>
        <p:txBody>
          <a:bodyPr/>
          <a:lstStyle/>
          <a:p>
            <a:r>
              <a:rPr lang="fi-FI" dirty="0" smtClean="0"/>
              <a:t>Yrityksiltä on kysytty, miksi he palkkaavat osatyökykyisiä</a:t>
            </a:r>
            <a:endParaRPr lang="fi-FI" dirty="0"/>
          </a:p>
        </p:txBody>
      </p:sp>
      <p:sp>
        <p:nvSpPr>
          <p:cNvPr id="3" name="Sisällön paikkamerkki 2"/>
          <p:cNvSpPr>
            <a:spLocks noGrp="1"/>
          </p:cNvSpPr>
          <p:nvPr>
            <p:ph idx="1"/>
          </p:nvPr>
        </p:nvSpPr>
        <p:spPr>
          <a:xfrm>
            <a:off x="1991544" y="1817286"/>
            <a:ext cx="8064000" cy="4059986"/>
          </a:xfrm>
        </p:spPr>
        <p:txBody>
          <a:bodyPr/>
          <a:lstStyle/>
          <a:p>
            <a:r>
              <a:rPr lang="fi-FI" dirty="0" smtClean="0"/>
              <a:t>Yhteiskuntavastuu</a:t>
            </a:r>
            <a:endParaRPr lang="fi-FI" dirty="0"/>
          </a:p>
          <a:p>
            <a:r>
              <a:rPr lang="fi-FI" dirty="0"/>
              <a:t>Omakohtaiset kokemukset </a:t>
            </a:r>
            <a:r>
              <a:rPr lang="fi-FI" dirty="0" smtClean="0"/>
              <a:t>osatyökykyisyydestä. </a:t>
            </a:r>
            <a:endParaRPr lang="fi-FI" dirty="0"/>
          </a:p>
          <a:p>
            <a:r>
              <a:rPr lang="fi-FI" dirty="0"/>
              <a:t>Asenteet, oma </a:t>
            </a:r>
            <a:r>
              <a:rPr lang="fi-FI" dirty="0" smtClean="0"/>
              <a:t>halu</a:t>
            </a:r>
            <a:endParaRPr lang="fi-FI" dirty="0"/>
          </a:p>
          <a:p>
            <a:r>
              <a:rPr lang="fi-FI" dirty="0"/>
              <a:t>Hyvät aikaisemmat </a:t>
            </a:r>
            <a:r>
              <a:rPr lang="fi-FI" dirty="0" smtClean="0"/>
              <a:t>kokemukset</a:t>
            </a:r>
          </a:p>
          <a:p>
            <a:endParaRPr lang="fi-FI" dirty="0" smtClean="0"/>
          </a:p>
          <a:p>
            <a:r>
              <a:rPr lang="fi-FI" b="1" dirty="0"/>
              <a:t>Rekrytointikynnyksen madaltaminen</a:t>
            </a:r>
          </a:p>
          <a:p>
            <a:pPr lvl="1">
              <a:buFont typeface="Wingdings" panose="05000000000000000000" pitchFamily="2" charset="2"/>
              <a:buChar char="Ø"/>
            </a:pPr>
            <a:r>
              <a:rPr lang="fi-FI" dirty="0" smtClean="0"/>
              <a:t>Kustannusriski nähdään pienenä</a:t>
            </a:r>
          </a:p>
          <a:p>
            <a:pPr lvl="2"/>
            <a:r>
              <a:rPr lang="fi-FI" sz="1800" dirty="0"/>
              <a:t>Tietoa työnantajalle mahdollisuuksia hakea eri etuuksia.</a:t>
            </a:r>
          </a:p>
          <a:p>
            <a:pPr lvl="1">
              <a:buFont typeface="Wingdings" panose="05000000000000000000" pitchFamily="2" charset="2"/>
              <a:buChar char="Ø"/>
            </a:pPr>
            <a:r>
              <a:rPr lang="fi-FI" dirty="0" smtClean="0"/>
              <a:t>Sopivuuden arviointi on työnantajalle helppoa</a:t>
            </a:r>
          </a:p>
        </p:txBody>
      </p:sp>
      <p:sp>
        <p:nvSpPr>
          <p:cNvPr id="5" name="Alatunnisteen paikkamerkki 4"/>
          <p:cNvSpPr>
            <a:spLocks noGrp="1"/>
          </p:cNvSpPr>
          <p:nvPr>
            <p:ph type="ftr" sz="quarter" idx="11"/>
          </p:nvPr>
        </p:nvSpPr>
        <p:spPr>
          <a:xfrm>
            <a:off x="2135560" y="5662575"/>
            <a:ext cx="5904656" cy="980728"/>
          </a:xfrm>
        </p:spPr>
        <p:txBody>
          <a:bodyPr/>
          <a:lstStyle/>
          <a:p>
            <a:r>
              <a:rPr lang="fi-FI" sz="1100" b="1" dirty="0"/>
              <a:t>Lähde: </a:t>
            </a:r>
            <a:endParaRPr lang="fi-FI" sz="1100" b="1" dirty="0" smtClean="0"/>
          </a:p>
          <a:p>
            <a:r>
              <a:rPr lang="fi-FI" sz="1100" dirty="0">
                <a:hlinkClick r:id="rId3"/>
              </a:rPr>
              <a:t>https://</a:t>
            </a:r>
            <a:r>
              <a:rPr lang="fi-FI" sz="1100" dirty="0" smtClean="0">
                <a:hlinkClick r:id="rId3"/>
              </a:rPr>
              <a:t>kuntoutussaatio.fi/files/1887/osatyokykyisen-tyossa-jatkaminen.pdf</a:t>
            </a:r>
            <a:endParaRPr lang="fi-FI" sz="1100" dirty="0" smtClean="0"/>
          </a:p>
          <a:p>
            <a:r>
              <a:rPr lang="fi-FI" sz="1100" dirty="0" smtClean="0"/>
              <a:t>Työ- </a:t>
            </a:r>
            <a:r>
              <a:rPr lang="fi-FI" sz="1100" dirty="0"/>
              <a:t>ja elinkeinoministeriön julkaisuja • Työelämä • </a:t>
            </a:r>
            <a:r>
              <a:rPr lang="fi-FI" sz="1100" dirty="0" smtClean="0"/>
              <a:t>42/2017: Osatyökykyisistä </a:t>
            </a:r>
            <a:r>
              <a:rPr lang="fi-FI" sz="1100" dirty="0"/>
              <a:t>osaavaa työvoimaa</a:t>
            </a:r>
          </a:p>
        </p:txBody>
      </p:sp>
      <p:sp>
        <p:nvSpPr>
          <p:cNvPr id="6" name="Dian numeron paikkamerkki 5"/>
          <p:cNvSpPr>
            <a:spLocks noGrp="1"/>
          </p:cNvSpPr>
          <p:nvPr>
            <p:ph type="sldNum" sz="quarter" idx="12"/>
          </p:nvPr>
        </p:nvSpPr>
        <p:spPr/>
        <p:txBody>
          <a:bodyPr/>
          <a:lstStyle/>
          <a:p>
            <a:fld id="{2A4837A0-F8B5-40DF-B7A3-2778985E9851}" type="slidenum">
              <a:rPr lang="fi-FI" smtClean="0"/>
              <a:pPr/>
              <a:t>7</a:t>
            </a:fld>
            <a:endParaRPr lang="fi-FI" dirty="0"/>
          </a:p>
        </p:txBody>
      </p:sp>
    </p:spTree>
    <p:extLst>
      <p:ext uri="{BB962C8B-B14F-4D97-AF65-F5344CB8AC3E}">
        <p14:creationId xmlns:p14="http://schemas.microsoft.com/office/powerpoint/2010/main" val="1723699178"/>
      </p:ext>
    </p:extLst>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84124" y="844667"/>
            <a:ext cx="9332357" cy="1113543"/>
          </a:xfrm>
        </p:spPr>
        <p:txBody>
          <a:bodyPr/>
          <a:lstStyle/>
          <a:p>
            <a:r>
              <a:rPr lang="fi-FI" dirty="0" smtClean="0"/>
              <a:t>Työkyvyttömyyden riski pienyrityksissä</a:t>
            </a:r>
            <a:endParaRPr lang="fi-FI" dirty="0"/>
          </a:p>
        </p:txBody>
      </p:sp>
      <p:sp>
        <p:nvSpPr>
          <p:cNvPr id="3" name="Sisällön paikkamerkki 2"/>
          <p:cNvSpPr>
            <a:spLocks noGrp="1"/>
          </p:cNvSpPr>
          <p:nvPr>
            <p:ph idx="1"/>
          </p:nvPr>
        </p:nvSpPr>
        <p:spPr>
          <a:xfrm>
            <a:off x="1084124" y="1948677"/>
            <a:ext cx="8208464" cy="3021861"/>
          </a:xfrm>
        </p:spPr>
        <p:txBody>
          <a:bodyPr/>
          <a:lstStyle/>
          <a:p>
            <a:r>
              <a:rPr lang="fi-FI" dirty="0"/>
              <a:t>Pienyritykset ovat keskeinen työllistäjä </a:t>
            </a:r>
            <a:endParaRPr lang="fi-FI" dirty="0" smtClean="0"/>
          </a:p>
          <a:p>
            <a:pPr lvl="1"/>
            <a:r>
              <a:rPr lang="fi-FI" dirty="0" smtClean="0"/>
              <a:t>Riskiä työkyvyttömyyseläkemaksuluokkien noususta </a:t>
            </a:r>
            <a:r>
              <a:rPr lang="fi-FI" dirty="0"/>
              <a:t>ei </a:t>
            </a:r>
            <a:r>
              <a:rPr lang="fi-FI" dirty="0" smtClean="0"/>
              <a:t>ole kun yrityksen palkkasumma on alle 2 059 500 € (2018). </a:t>
            </a:r>
          </a:p>
          <a:p>
            <a:pPr lvl="1"/>
            <a:r>
              <a:rPr lang="fi-FI" dirty="0" smtClean="0"/>
              <a:t>Pienyrityksiä voi </a:t>
            </a:r>
            <a:r>
              <a:rPr lang="fi-FI" dirty="0" err="1" smtClean="0"/>
              <a:t>pohdituttaa</a:t>
            </a:r>
            <a:r>
              <a:rPr lang="fi-FI" dirty="0" smtClean="0"/>
              <a:t> osatyökykyisen </a:t>
            </a:r>
            <a:r>
              <a:rPr lang="fi-FI" dirty="0"/>
              <a:t>mahdolliset</a:t>
            </a:r>
            <a:r>
              <a:rPr lang="fi-FI" dirty="0" smtClean="0"/>
              <a:t> sairaspoissaolot</a:t>
            </a:r>
          </a:p>
          <a:p>
            <a:pPr lvl="2"/>
            <a:r>
              <a:rPr lang="fi-FI" dirty="0" smtClean="0"/>
              <a:t>Näyttöä enemmistä sairaspoissaoloista ei ole</a:t>
            </a:r>
          </a:p>
          <a:p>
            <a:pPr lvl="2"/>
            <a:r>
              <a:rPr lang="fi-FI" dirty="0" smtClean="0"/>
              <a:t>Esim. kehitysvammaisista tehty tutkimus osoittaa että heillä on selkeästi </a:t>
            </a:r>
            <a:r>
              <a:rPr lang="fi-FI" b="1" dirty="0" smtClean="0"/>
              <a:t>vähemmän</a:t>
            </a:r>
            <a:r>
              <a:rPr lang="fi-FI" dirty="0" smtClean="0"/>
              <a:t> sairaspoissaoloja.</a:t>
            </a:r>
          </a:p>
        </p:txBody>
      </p:sp>
      <p:sp>
        <p:nvSpPr>
          <p:cNvPr id="4" name="Päivämäärän paikkamerkki 3"/>
          <p:cNvSpPr>
            <a:spLocks noGrp="1"/>
          </p:cNvSpPr>
          <p:nvPr>
            <p:ph type="dt" sz="half" idx="10"/>
          </p:nvPr>
        </p:nvSpPr>
        <p:spPr/>
        <p:txBody>
          <a:bodyPr/>
          <a:lstStyle/>
          <a:p>
            <a:fld id="{E926D19E-78B6-4D02-8772-4056A94F9977}" type="datetime1">
              <a:rPr lang="fi-FI" smtClean="0"/>
              <a:pPr/>
              <a:t>16.1.2020</a:t>
            </a:fld>
            <a:endParaRPr lang="fi-FI" dirty="0"/>
          </a:p>
        </p:txBody>
      </p:sp>
      <p:sp>
        <p:nvSpPr>
          <p:cNvPr id="6" name="Dian numeron paikkamerkki 5"/>
          <p:cNvSpPr>
            <a:spLocks noGrp="1"/>
          </p:cNvSpPr>
          <p:nvPr>
            <p:ph type="sldNum" sz="quarter" idx="12"/>
          </p:nvPr>
        </p:nvSpPr>
        <p:spPr/>
        <p:txBody>
          <a:bodyPr/>
          <a:lstStyle/>
          <a:p>
            <a:fld id="{2A4837A0-F8B5-40DF-B7A3-2778985E9851}" type="slidenum">
              <a:rPr lang="fi-FI" smtClean="0"/>
              <a:pPr/>
              <a:t>8</a:t>
            </a:fld>
            <a:endParaRPr lang="fi-FI" dirty="0"/>
          </a:p>
        </p:txBody>
      </p:sp>
      <p:sp>
        <p:nvSpPr>
          <p:cNvPr id="8" name="Tekstiruutu 7"/>
          <p:cNvSpPr txBox="1"/>
          <p:nvPr/>
        </p:nvSpPr>
        <p:spPr>
          <a:xfrm>
            <a:off x="1559496" y="5235407"/>
            <a:ext cx="5583580" cy="1015663"/>
          </a:xfrm>
          <a:prstGeom prst="rect">
            <a:avLst/>
          </a:prstGeom>
          <a:noFill/>
        </p:spPr>
        <p:txBody>
          <a:bodyPr wrap="none" rtlCol="0">
            <a:spAutoFit/>
          </a:bodyPr>
          <a:lstStyle/>
          <a:p>
            <a:r>
              <a:rPr lang="fi-FI" sz="1200" b="1" dirty="0"/>
              <a:t>Lähteet: </a:t>
            </a:r>
            <a:r>
              <a:rPr lang="fi-FI" sz="1200" dirty="0"/>
              <a:t>Vuorento M, Terävä K (2014) </a:t>
            </a:r>
            <a:br>
              <a:rPr lang="fi-FI" sz="1200" dirty="0"/>
            </a:br>
            <a:r>
              <a:rPr lang="fi-FI" sz="1200" dirty="0"/>
              <a:t>Osatyökykyisen työssä jatkamisen ja työllistymisen tukeminen. </a:t>
            </a:r>
            <a:br>
              <a:rPr lang="fi-FI" sz="1200" dirty="0"/>
            </a:br>
            <a:r>
              <a:rPr lang="fi-FI" sz="1200" dirty="0"/>
              <a:t>Kirjallisuuskatsaus ja haastattelututkimus, 79</a:t>
            </a:r>
            <a:endParaRPr lang="fi-FI" sz="1200" dirty="0">
              <a:hlinkClick r:id="rId2"/>
            </a:endParaRPr>
          </a:p>
          <a:p>
            <a:r>
              <a:rPr lang="fi-FI" sz="1200" dirty="0">
                <a:hlinkClick r:id="rId2"/>
              </a:rPr>
              <a:t>Kehitysvammaliiton työnantajatutkimus: </a:t>
            </a:r>
            <a:endParaRPr lang="fi-FI" sz="1200" dirty="0"/>
          </a:p>
          <a:p>
            <a:r>
              <a:rPr lang="fi-FI" sz="1200" dirty="0"/>
              <a:t>Kehitysvammaiset työntekijät sitoutuvat työhönsä ja luovat positiivista ilmapiiriä.</a:t>
            </a:r>
          </a:p>
        </p:txBody>
      </p:sp>
    </p:spTree>
    <p:extLst>
      <p:ext uri="{BB962C8B-B14F-4D97-AF65-F5344CB8AC3E}">
        <p14:creationId xmlns:p14="http://schemas.microsoft.com/office/powerpoint/2010/main" val="2529397111"/>
      </p:ext>
    </p:extLst>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Työkyvyttömyysriski suurtyönantajilla</a:t>
            </a:r>
          </a:p>
        </p:txBody>
      </p:sp>
      <p:sp>
        <p:nvSpPr>
          <p:cNvPr id="3" name="Sisällön paikkamerkki 2"/>
          <p:cNvSpPr>
            <a:spLocks noGrp="1"/>
          </p:cNvSpPr>
          <p:nvPr>
            <p:ph idx="1"/>
          </p:nvPr>
        </p:nvSpPr>
        <p:spPr>
          <a:xfrm>
            <a:off x="1199456" y="1484784"/>
            <a:ext cx="9433048" cy="4140000"/>
          </a:xfrm>
        </p:spPr>
        <p:txBody>
          <a:bodyPr/>
          <a:lstStyle/>
          <a:p>
            <a:r>
              <a:rPr lang="fi-FI" dirty="0" smtClean="0"/>
              <a:t>Suurilla työnantajilla työkyvyttömyyseläkemaksut määräytyvät ns. maksuluokkien mukaan. </a:t>
            </a:r>
          </a:p>
          <a:p>
            <a:pPr lvl="1"/>
            <a:r>
              <a:rPr lang="fi-FI" dirty="0" smtClean="0"/>
              <a:t>Henkilö</a:t>
            </a:r>
            <a:r>
              <a:rPr lang="fi-FI" dirty="0"/>
              <a:t>, joka on </a:t>
            </a:r>
            <a:r>
              <a:rPr lang="fi-FI" b="1" dirty="0"/>
              <a:t>työsuhteen alkaessa </a:t>
            </a:r>
            <a:r>
              <a:rPr lang="fi-FI" dirty="0"/>
              <a:t>ollut merkittynä työ- ja elinkeinotoimiston asiakastietojärjestelmään työnhakijaksi, jonka mahdollisuudet saada sopivaa työtä, säilyttää työ tai edetä työssä ovat huomattavasti vähentyneet vamman tai sairauden takia, voi pyytää kyseisestä tilanteestaan </a:t>
            </a:r>
            <a:r>
              <a:rPr lang="fi-FI" b="1" dirty="0" smtClean="0"/>
              <a:t>LOMAKKEEN </a:t>
            </a:r>
            <a:r>
              <a:rPr lang="fi-FI" b="1" dirty="0"/>
              <a:t>TE-toimistosta</a:t>
            </a:r>
            <a:r>
              <a:rPr lang="fi-FI" dirty="0"/>
              <a:t>. </a:t>
            </a:r>
          </a:p>
          <a:p>
            <a:pPr lvl="2"/>
            <a:r>
              <a:rPr lang="fi-FI" b="1" dirty="0" smtClean="0"/>
              <a:t>Työnantajalla ei ole viiteen vuoteen riskiä työkyvyttömyysmaksuluokkien kasvamiseen </a:t>
            </a:r>
            <a:r>
              <a:rPr lang="fi-FI" sz="1400" dirty="0"/>
              <a:t>(alkaen 2017)</a:t>
            </a:r>
          </a:p>
          <a:p>
            <a:pPr lvl="2"/>
            <a:r>
              <a:rPr lang="fi-FI" dirty="0" smtClean="0"/>
              <a:t>Lomake on saatavilla </a:t>
            </a:r>
            <a:r>
              <a:rPr lang="fi-FI" dirty="0" err="1" smtClean="0"/>
              <a:t>Te-toimistoissa</a:t>
            </a:r>
            <a:r>
              <a:rPr lang="fi-FI" dirty="0" smtClean="0"/>
              <a:t>.</a:t>
            </a:r>
          </a:p>
        </p:txBody>
      </p:sp>
      <p:sp>
        <p:nvSpPr>
          <p:cNvPr id="4" name="Päivämäärän paikkamerkki 3"/>
          <p:cNvSpPr>
            <a:spLocks noGrp="1"/>
          </p:cNvSpPr>
          <p:nvPr>
            <p:ph type="dt" sz="half" idx="10"/>
          </p:nvPr>
        </p:nvSpPr>
        <p:spPr/>
        <p:txBody>
          <a:bodyPr/>
          <a:lstStyle/>
          <a:p>
            <a:fld id="{E926D19E-78B6-4D02-8772-4056A94F9977}" type="datetime1">
              <a:rPr lang="fi-FI" smtClean="0"/>
              <a:pPr/>
              <a:t>16.1.2020</a:t>
            </a:fld>
            <a:endParaRPr lang="fi-FI" dirty="0"/>
          </a:p>
        </p:txBody>
      </p:sp>
      <p:sp>
        <p:nvSpPr>
          <p:cNvPr id="6" name="Dian numeron paikkamerkki 5"/>
          <p:cNvSpPr>
            <a:spLocks noGrp="1"/>
          </p:cNvSpPr>
          <p:nvPr>
            <p:ph type="sldNum" sz="quarter" idx="12"/>
          </p:nvPr>
        </p:nvSpPr>
        <p:spPr/>
        <p:txBody>
          <a:bodyPr/>
          <a:lstStyle/>
          <a:p>
            <a:fld id="{2A4837A0-F8B5-40DF-B7A3-2778985E9851}" type="slidenum">
              <a:rPr lang="fi-FI" smtClean="0"/>
              <a:pPr/>
              <a:t>9</a:t>
            </a:fld>
            <a:endParaRPr lang="fi-FI" dirty="0"/>
          </a:p>
        </p:txBody>
      </p:sp>
      <p:sp>
        <p:nvSpPr>
          <p:cNvPr id="5" name="Suorakulmio 4"/>
          <p:cNvSpPr/>
          <p:nvPr/>
        </p:nvSpPr>
        <p:spPr>
          <a:xfrm>
            <a:off x="551384" y="5347785"/>
            <a:ext cx="8064896" cy="553998"/>
          </a:xfrm>
          <a:prstGeom prst="rect">
            <a:avLst/>
          </a:prstGeom>
        </p:spPr>
        <p:txBody>
          <a:bodyPr wrap="square">
            <a:spAutoFit/>
          </a:bodyPr>
          <a:lstStyle/>
          <a:p>
            <a:pPr lvl="2"/>
            <a:r>
              <a:rPr lang="fi-FI" sz="1600" b="1" dirty="0"/>
              <a:t>Lisää aiheesta: </a:t>
            </a:r>
            <a:r>
              <a:rPr lang="fi-FI" sz="1600" dirty="0"/>
              <a:t>esim. </a:t>
            </a:r>
            <a:r>
              <a:rPr lang="fi-FI" sz="1400" dirty="0"/>
              <a:t>http://www.tela.fi/tyoelakemaksun_maaraytyminen#miten_vajaakuntoisen</a:t>
            </a:r>
          </a:p>
        </p:txBody>
      </p:sp>
    </p:spTree>
    <p:extLst>
      <p:ext uri="{BB962C8B-B14F-4D97-AF65-F5344CB8AC3E}">
        <p14:creationId xmlns:p14="http://schemas.microsoft.com/office/powerpoint/2010/main" val="3442144817"/>
      </p:ext>
    </p:extLst>
  </p:cSld>
  <p:clrMapOvr>
    <a:masterClrMapping/>
  </p:clrMapOvr>
  <p:transition spd="slow">
    <p:fade thruBlk="1"/>
  </p:transition>
</p:sld>
</file>

<file path=ppt/theme/theme1.xml><?xml version="1.0" encoding="utf-8"?>
<a:theme xmlns:a="http://schemas.openxmlformats.org/drawingml/2006/main" name="TE__DB01_perus__FI_V____RGB[1]">
  <a:themeElements>
    <a:clrScheme name="TE">
      <a:dk1>
        <a:sysClr val="windowText" lastClr="000000"/>
      </a:dk1>
      <a:lt1>
        <a:sysClr val="window" lastClr="FFFFFF"/>
      </a:lt1>
      <a:dk2>
        <a:srgbClr val="003883"/>
      </a:dk2>
      <a:lt2>
        <a:srgbClr val="F0F2CC"/>
      </a:lt2>
      <a:accent1>
        <a:srgbClr val="B6BF00"/>
      </a:accent1>
      <a:accent2>
        <a:srgbClr val="D9640C"/>
      </a:accent2>
      <a:accent3>
        <a:srgbClr val="779346"/>
      </a:accent3>
      <a:accent4>
        <a:srgbClr val="003883"/>
      </a:accent4>
      <a:accent5>
        <a:srgbClr val="4460A5"/>
      </a:accent5>
      <a:accent6>
        <a:srgbClr val="7C7C7C"/>
      </a:accent6>
      <a:hlink>
        <a:srgbClr val="0000FF"/>
      </a:hlink>
      <a:folHlink>
        <a:srgbClr val="800080"/>
      </a:folHlink>
    </a:clrScheme>
    <a:fontScheme name="Office, klassinen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alli_laaja.potx" id="{526C22E7-552E-4A23-B378-40A7D1B1AE39}" vid="{EE7236D7-C308-4EBC-B660-22CC4C4FEC7D}"/>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AIMI Yleisdokumentti" ma:contentTypeID="0x01010040485BB5EA91409BADF540D1B0254D33003F0BAA80C9BCE54CB651BA166B2CDFA9" ma:contentTypeVersion="100" ma:contentTypeDescription="Yleisdokumentti perusmetatietoineen" ma:contentTypeScope="" ma:versionID="03f8b0e17cf8250f6dd872554226fa28">
  <xsd:schema xmlns:xsd="http://www.w3.org/2001/XMLSchema" xmlns:xs="http://www.w3.org/2001/XMLSchema" xmlns:p="http://schemas.microsoft.com/office/2006/metadata/properties" xmlns:ns2="a90a8554-5475-4609-9feb-2f024996965b" targetNamespace="http://schemas.microsoft.com/office/2006/metadata/properties" ma:root="true" ma:fieldsID="048f3877ae260b18c89a80a72437b227" ns2:_="">
    <xsd:import namespace="a90a8554-5475-4609-9feb-2f024996965b"/>
    <xsd:element name="properties">
      <xsd:complexType>
        <xsd:sequence>
          <xsd:element name="documentManagement">
            <xsd:complexType>
              <xsd:all>
                <xsd:element ref="ns2:Dokumenttityyppi" minOccurs="0"/>
                <xsd:element ref="ns2:Päiväys" minOccurs="0"/>
                <xsd:element ref="ns2:Diaarinumero" minOccurs="0"/>
                <xsd:element ref="ns2:KEHALaatija" minOccurs="0"/>
                <xsd:element ref="ns2:Dokumentin_x0020_tila" minOccurs="0"/>
                <xsd:element ref="ns2:IPOExplanation" minOccurs="0"/>
                <xsd:element ref="ns2:Lisatieto" minOccurs="0"/>
                <xsd:element ref="ns2:TaxCatchAllLabel"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Dokumenttityyppi" ma:index="5"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Asialista"/>
          <xsd:enumeration value="Ehdotus"/>
          <xsd:enumeration value="Esite"/>
          <xsd:enumeration value="Esittely"/>
          <xsd:enumeration value="Esitys"/>
          <xsd:enumeration value="Esityslista"/>
          <xsd:enumeration value="Haaste"/>
          <xsd:enumeration value="Hakemus"/>
          <xsd:enumeration value="Hankekortti"/>
          <xsd:enumeration value="Hinnasto"/>
          <xsd:enumeration value="Huomautu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i"/>
          <xsd:enumeration value="Kustannusarvio"/>
          <xsd:enumeration value="Kutsu"/>
          <xsd:enumeration value="Kuuleminen"/>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Perustelumuistio"/>
          <xsd:enumeration value="Politiikka"/>
          <xsd:enumeration value="Posteri"/>
          <xsd:enumeration value="Projektiehdotus"/>
          <xsd:enumeration value="Projektisuunnitelma"/>
          <xsd:enumeration value="Prosessikuvaus"/>
          <xsd:enumeration value="Päätös"/>
          <xsd:enumeration value="Pöytäkirja"/>
          <xsd:enumeration value="Raportti"/>
          <xsd:enumeration value="Rekisteriseloste"/>
          <xsd:enumeration value="Reklamaatio"/>
          <xsd:enumeration value="Resurssivaraus"/>
          <xsd:enumeration value="Saate"/>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osoitus"/>
          <xsd:enumeration value="Yhteenveto"/>
        </xsd:restriction>
      </xsd:simpleType>
    </xsd:element>
    <xsd:element name="Päiväys" ma:index="6" nillable="true" ma:displayName="Päiväys" ma:description="Päivämäärä muodossa pp.kk.vvvv   HUOM! Ei ole sama kuin Muokkauspäivä, joka muuttuu aina kun dokumentin sisältöä tai ominaisuuksia muutetaan" ma:format="DateOnly" ma:internalName="P_x00e4_iv_x00e4_ys">
      <xsd:simpleType>
        <xsd:restriction base="dms:DateTime"/>
      </xsd:simpleType>
    </xsd:element>
    <xsd:element name="Diaarinumero" ma:index="7"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ternalName="Diaarinumero">
      <xsd:simpleType>
        <xsd:restriction base="dms:Text">
          <xsd:maxLength value="255"/>
        </xsd:restriction>
      </xsd:simpleType>
    </xsd:element>
    <xsd:element name="KEHALaatija" ma:index="8" nillable="true" ma:displayName="Laatija" ma:description="Dokumentin laatija(t)/kirjoittaja(t)/valmistelija(t). Kirjoita muodossa Sukunimi Etunimi ja useampi nimi pilkulla erotettuina. Laatijaorganisaatio on omana tietonaan. HUOM! Ei ole sama kuin Muokkaaja, joka päivittyy aina automaattisesti!" ma:internalName="KEHALaatija">
      <xsd:simpleType>
        <xsd:restriction base="dms:Text">
          <xsd:maxLength value="255"/>
        </xsd:restriction>
      </xsd:simpleType>
    </xsd:element>
    <xsd:element name="Dokumentin_x0020_tila" ma:index="10"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restriction>
      </xsd:simpleType>
    </xsd:element>
    <xsd:element name="IPOExplanation" ma:index="11" nillable="true" ma:displayName="Selite" ma:description="Anna seliteteksti" ma:internalName="IPOExplanation" ma:readOnly="false">
      <xsd:simpleType>
        <xsd:restriction base="dms:Note">
          <xsd:maxLength value="255"/>
        </xsd:restriction>
      </xsd:simpleType>
    </xsd:element>
    <xsd:element name="Lisatieto" ma:index="12" nillable="true" ma:displayName="Lisatieto" ma:description="Dokumenttiin liittyvä vapaamuotoinen lisätieto" ma:internalName="Lisatieto">
      <xsd:simpleType>
        <xsd:restriction base="dms:Text">
          <xsd:maxLength value="255"/>
        </xsd:restriction>
      </xsd:simpleType>
    </xsd:element>
    <xsd:element name="TaxCatchAllLabel" ma:index="14" nillable="true" ma:displayName="Taxonomy Catch All Column1" ma:hidden="true" ma:list="{b5968929-579b-4f0b-97a1-651b2c4a5c8c}" ma:internalName="TaxCatchAllLabel" ma:readOnly="true" ma:showField="CatchAllDataLabel" ma:web="ba13e89b-55fb-4abb-b00d-3656e114958a">
      <xsd:complexType>
        <xsd:complexContent>
          <xsd:extension base="dms:MultiChoiceLookup">
            <xsd:sequence>
              <xsd:element name="Value" type="dms:Lookup" maxOccurs="unbounded" minOccurs="0" nillable="true"/>
            </xsd:sequence>
          </xsd:extension>
        </xsd:complexContent>
      </xsd:complexType>
    </xsd:element>
    <xsd:element name="h5218b789dcc4879ac7e2471126f729c" ma:index="20"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2"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3" nillable="true" ma:displayName="Taxonomy Catch All Column" ma:hidden="true" ma:list="{b5968929-579b-4f0b-97a1-651b2c4a5c8c}" ma:internalName="TaxCatchAll" ma:showField="CatchAllData" ma:web="ba13e89b-55fb-4abb-b00d-3656e114958a">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4"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5" nillable="true" ma:taxonomy="true" ma:internalName="ha41659fa04643d0ac27d4c98155f03c" ma:taxonomyFieldName="Sis_x00e4_lt_x00f6_aihe" ma:displayName="Sisältöaihe" ma:indexed="tru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d2c86073-d20c-4242-97f1-555d65605501" ContentTypeId="0x01010040485BB5EA91409BADF540D1B0254D33"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a41659fa04643d0ac27d4c98155f03c xmlns="a90a8554-5475-4609-9feb-2f024996965b">
      <Terms xmlns="http://schemas.microsoft.com/office/infopath/2007/PartnerControls">
        <TermInfo xmlns="http://schemas.microsoft.com/office/infopath/2007/PartnerControls">
          <TermName xmlns="http://schemas.microsoft.com/office/infopath/2007/PartnerControls">Esitteet</TermName>
          <TermId xmlns="http://schemas.microsoft.com/office/infopath/2007/PartnerControls">0fab5a5d-495a-4ba7-a86a-6db881723a02</TermId>
        </TermInfo>
      </Terms>
    </ha41659fa04643d0ac27d4c98155f03c>
    <Dokumentin_x0020_tila xmlns="a90a8554-5475-4609-9feb-2f024996965b">Valmis</Dokumentin_x0020_tila>
    <Diaarinumero xmlns="a90a8554-5475-4609-9feb-2f024996965b" xsi:nil="true"/>
    <Dokumenttityyppi xmlns="a90a8554-5475-4609-9feb-2f024996965b">Esitys</Dokumenttityyppi>
    <TaxCatchAll xmlns="a90a8554-5475-4609-9feb-2f024996965b">
      <Value>176</Value>
      <Value>34</Value>
    </TaxCatchAll>
    <KEHALaatija xmlns="a90a8554-5475-4609-9feb-2f024996965b" xsi:nil="true"/>
    <h5218b789dcc4879ac7e2471126f729c xmlns="a90a8554-5475-4609-9feb-2f024996965b">
      <Terms xmlns="http://schemas.microsoft.com/office/infopath/2007/PartnerControls">
        <TermInfo xmlns="http://schemas.microsoft.com/office/infopath/2007/PartnerControls">
          <TermName xmlns="http://schemas.microsoft.com/office/infopath/2007/PartnerControls">KEHA</TermName>
          <TermId xmlns="http://schemas.microsoft.com/office/infopath/2007/PartnerControls">2bb061a1-1e15-4ab0-b7dd-5e3bb04dfaea</TermId>
        </TermInfo>
      </Terms>
    </h5218b789dcc4879ac7e2471126f729c>
    <ic4bbedd957942e9b7ae9016b7d801af xmlns="a90a8554-5475-4609-9feb-2f024996965b">
      <Terms xmlns="http://schemas.microsoft.com/office/infopath/2007/PartnerControls"/>
    </ic4bbedd957942e9b7ae9016b7d801af>
    <IPOExplanation xmlns="a90a8554-5475-4609-9feb-2f024996965b" xsi:nil="true"/>
    <Päiväys xmlns="a90a8554-5475-4609-9feb-2f024996965b">2016-09-06T21:00:00+00:00</Päiväys>
    <cdf3ae8bf76741b5a3048f7f7f6eee61 xmlns="a90a8554-5475-4609-9feb-2f024996965b">
      <Terms xmlns="http://schemas.microsoft.com/office/infopath/2007/PartnerControls"/>
    </cdf3ae8bf76741b5a3048f7f7f6eee61>
    <Lisatieto xmlns="a90a8554-5475-4609-9feb-2f024996965b" xsi:nil="true"/>
  </documentManagement>
</p:properties>
</file>

<file path=customXml/itemProps1.xml><?xml version="1.0" encoding="utf-8"?>
<ds:datastoreItem xmlns:ds="http://schemas.openxmlformats.org/officeDocument/2006/customXml" ds:itemID="{6E87D509-5214-4449-85E4-876AAE77BE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0a8554-5475-4609-9feb-2f02499696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DB7BF9F-0D08-4BFA-BBDB-FA924B133941}">
  <ds:schemaRefs>
    <ds:schemaRef ds:uri="Microsoft.SharePoint.Taxonomy.ContentTypeSync"/>
  </ds:schemaRefs>
</ds:datastoreItem>
</file>

<file path=customXml/itemProps3.xml><?xml version="1.0" encoding="utf-8"?>
<ds:datastoreItem xmlns:ds="http://schemas.openxmlformats.org/officeDocument/2006/customXml" ds:itemID="{956D41BF-D282-4264-A215-FBCF9B031EF4}">
  <ds:schemaRefs>
    <ds:schemaRef ds:uri="http://schemas.microsoft.com/sharepoint/v3/contenttype/forms"/>
  </ds:schemaRefs>
</ds:datastoreItem>
</file>

<file path=customXml/itemProps4.xml><?xml version="1.0" encoding="utf-8"?>
<ds:datastoreItem xmlns:ds="http://schemas.openxmlformats.org/officeDocument/2006/customXml" ds:itemID="{DD18D480-6080-4CC7-BDF1-B1CE42724CC4}">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a90a8554-5475-4609-9feb-2f024996965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5525</TotalTime>
  <Words>634</Words>
  <Application>Microsoft Office PowerPoint</Application>
  <PresentationFormat>Laajakuva</PresentationFormat>
  <Paragraphs>137</Paragraphs>
  <Slides>11</Slides>
  <Notes>4</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11</vt:i4>
      </vt:variant>
    </vt:vector>
  </HeadingPairs>
  <TitlesOfParts>
    <vt:vector size="16" baseType="lpstr">
      <vt:lpstr>Arial</vt:lpstr>
      <vt:lpstr>Arial Narrow</vt:lpstr>
      <vt:lpstr>Calibri</vt:lpstr>
      <vt:lpstr>Wingdings</vt:lpstr>
      <vt:lpstr>TE__DB01_perus__FI_V____RGB[1]</vt:lpstr>
      <vt:lpstr>PowerPoint-esitys</vt:lpstr>
      <vt:lpstr>PowerPoint-esitys</vt:lpstr>
      <vt:lpstr>Työllistymisen tueksi</vt:lpstr>
      <vt:lpstr>PowerPoint-esitys</vt:lpstr>
      <vt:lpstr>Eläke ja työ? -&gt; KYLLÄ</vt:lpstr>
      <vt:lpstr>PowerPoint-esitys</vt:lpstr>
      <vt:lpstr>Yrityksiltä on kysytty, miksi he palkkaavat osatyökykyisiä</vt:lpstr>
      <vt:lpstr>Työkyvyttömyyden riski pienyrityksissä</vt:lpstr>
      <vt:lpstr>Työkyvyttömyysriski suurtyönantajilla</vt:lpstr>
      <vt:lpstr>Yhteystiedot</vt:lpstr>
      <vt:lpstr>PowerPoint-esitys</vt:lpstr>
    </vt:vector>
  </TitlesOfParts>
  <Company>Suomen valtio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TE-yleisesittely_laaja_FI</dc:title>
  <dc:creator>Hietikko-Hautala Tiina</dc:creator>
  <cp:lastModifiedBy>von Bonsdorff Maria</cp:lastModifiedBy>
  <cp:revision>328</cp:revision>
  <cp:lastPrinted>2018-03-20T14:31:43Z</cp:lastPrinted>
  <dcterms:created xsi:type="dcterms:W3CDTF">2016-09-05T08:09:11Z</dcterms:created>
  <dcterms:modified xsi:type="dcterms:W3CDTF">2020-01-16T12:00:24Z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0x01010040485BB5EA91409BADF540D1B0254D33003F0BAA80C9BCE54CB651BA166B2CDFA9</vt:lpwstr>
  </property>
  <property fmtid="{D5CDD505-2E9C-101B-9397-08002B2CF9AE}" pid="3" name="Kohdepaikkakunnat">
    <vt:lpwstr/>
  </property>
  <property fmtid="{D5CDD505-2E9C-101B-9397-08002B2CF9AE}" pid="4" name="Sisältöaihe">
    <vt:lpwstr>176;#Esitteet|0fab5a5d-495a-4ba7-a86a-6db881723a02</vt:lpwstr>
  </property>
  <property fmtid="{D5CDD505-2E9C-101B-9397-08002B2CF9AE}" pid="5" name="Kohdevirastot">
    <vt:lpwstr/>
  </property>
  <property fmtid="{D5CDD505-2E9C-101B-9397-08002B2CF9AE}" pid="6" name="Laatijaorganisaatio">
    <vt:lpwstr>34;#KEHA|2bb061a1-1e15-4ab0-b7dd-5e3bb04dfaea</vt:lpwstr>
  </property>
</Properties>
</file>